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7" r:id="rId1"/>
    <p:sldMasterId id="2147483918" r:id="rId2"/>
  </p:sldMasterIdLst>
  <p:notesMasterIdLst>
    <p:notesMasterId r:id="rId66"/>
  </p:notesMasterIdLst>
  <p:sldIdLst>
    <p:sldId id="257" r:id="rId3"/>
    <p:sldId id="259" r:id="rId4"/>
    <p:sldId id="258" r:id="rId5"/>
    <p:sldId id="260" r:id="rId6"/>
    <p:sldId id="261" r:id="rId7"/>
    <p:sldId id="262" r:id="rId8"/>
    <p:sldId id="263" r:id="rId9"/>
    <p:sldId id="264" r:id="rId10"/>
    <p:sldId id="265" r:id="rId11"/>
    <p:sldId id="266" r:id="rId12"/>
    <p:sldId id="269" r:id="rId13"/>
    <p:sldId id="270" r:id="rId14"/>
    <p:sldId id="271" r:id="rId15"/>
    <p:sldId id="328" r:id="rId16"/>
    <p:sldId id="275" r:id="rId17"/>
    <p:sldId id="276" r:id="rId18"/>
    <p:sldId id="279" r:id="rId19"/>
    <p:sldId id="277" r:id="rId20"/>
    <p:sldId id="280" r:id="rId21"/>
    <p:sldId id="281" r:id="rId22"/>
    <p:sldId id="283" r:id="rId23"/>
    <p:sldId id="284" r:id="rId24"/>
    <p:sldId id="327" r:id="rId25"/>
    <p:sldId id="285" r:id="rId26"/>
    <p:sldId id="334" r:id="rId27"/>
    <p:sldId id="335" r:id="rId28"/>
    <p:sldId id="336" r:id="rId29"/>
    <p:sldId id="331" r:id="rId30"/>
    <p:sldId id="288" r:id="rId31"/>
    <p:sldId id="289" r:id="rId32"/>
    <p:sldId id="290" r:id="rId33"/>
    <p:sldId id="291" r:id="rId34"/>
    <p:sldId id="292" r:id="rId35"/>
    <p:sldId id="293" r:id="rId36"/>
    <p:sldId id="294" r:id="rId37"/>
    <p:sldId id="295" r:id="rId38"/>
    <p:sldId id="296" r:id="rId39"/>
    <p:sldId id="299" r:id="rId40"/>
    <p:sldId id="300" r:id="rId41"/>
    <p:sldId id="301" r:id="rId42"/>
    <p:sldId id="302" r:id="rId43"/>
    <p:sldId id="303" r:id="rId44"/>
    <p:sldId id="304" r:id="rId45"/>
    <p:sldId id="305" r:id="rId46"/>
    <p:sldId id="307" r:id="rId47"/>
    <p:sldId id="306" r:id="rId48"/>
    <p:sldId id="332" r:id="rId49"/>
    <p:sldId id="312" r:id="rId50"/>
    <p:sldId id="313" r:id="rId51"/>
    <p:sldId id="314" r:id="rId52"/>
    <p:sldId id="315" r:id="rId53"/>
    <p:sldId id="317" r:id="rId54"/>
    <p:sldId id="316" r:id="rId55"/>
    <p:sldId id="318" r:id="rId56"/>
    <p:sldId id="319" r:id="rId57"/>
    <p:sldId id="320" r:id="rId58"/>
    <p:sldId id="321" r:id="rId59"/>
    <p:sldId id="322" r:id="rId60"/>
    <p:sldId id="323" r:id="rId61"/>
    <p:sldId id="324" r:id="rId62"/>
    <p:sldId id="325" r:id="rId63"/>
    <p:sldId id="326" r:id="rId64"/>
    <p:sldId id="333" r:id="rId65"/>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lin Stokes" initials="KS" lastIdx="2" clrIdx="0">
    <p:extLst/>
  </p:cmAuthor>
  <p:cmAuthor id="2" name="david groom" initials="dg"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3660"/>
    <a:srgbClr val="A82476"/>
    <a:srgbClr val="11BAB6"/>
    <a:srgbClr val="00A9C2"/>
    <a:srgbClr val="00BAC2"/>
    <a:srgbClr val="00A4ED"/>
    <a:srgbClr val="0155EF"/>
    <a:srgbClr val="ECEEEF"/>
    <a:srgbClr val="DCDEDF"/>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9651" autoAdjust="0"/>
  </p:normalViewPr>
  <p:slideViewPr>
    <p:cSldViewPr snapToGrid="0" showGuides="1">
      <p:cViewPr varScale="1">
        <p:scale>
          <a:sx n="87" d="100"/>
          <a:sy n="87" d="100"/>
        </p:scale>
        <p:origin x="120" y="210"/>
      </p:cViewPr>
      <p:guideLst>
        <p:guide orient="horz" pos="2184"/>
        <p:guide pos="3840"/>
      </p:guideLst>
    </p:cSldViewPr>
  </p:slideViewPr>
  <p:outlineViewPr>
    <p:cViewPr>
      <p:scale>
        <a:sx n="33" d="100"/>
        <a:sy n="33" d="100"/>
      </p:scale>
      <p:origin x="0" y="-20748"/>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B1BCB3-A3A2-4F94-A551-6F949E44C105}" type="doc">
      <dgm:prSet loTypeId="urn:microsoft.com/office/officeart/2005/8/layout/process4" loCatId="list" qsTypeId="urn:microsoft.com/office/officeart/2005/8/quickstyle/simple3" qsCatId="simple" csTypeId="urn:microsoft.com/office/officeart/2005/8/colors/colorful1" csCatId="colorful" phldr="1"/>
      <dgm:spPr/>
      <dgm:t>
        <a:bodyPr/>
        <a:lstStyle/>
        <a:p>
          <a:endParaRPr lang="en-US"/>
        </a:p>
      </dgm:t>
    </dgm:pt>
    <dgm:pt modelId="{FA25152B-C555-4CA0-A1F3-3A0D5FDABF04}">
      <dgm:prSet custT="1"/>
      <dgm:spPr/>
      <dgm:t>
        <a:bodyPr/>
        <a:lstStyle/>
        <a:p>
          <a:r>
            <a:rPr lang="en-US" sz="1800" b="1" dirty="0"/>
            <a:t>Scalable</a:t>
          </a:r>
        </a:p>
      </dgm:t>
    </dgm:pt>
    <dgm:pt modelId="{BCB87007-99A3-4F3A-809C-6074CA92A40A}" type="parTrans" cxnId="{E3D261DE-4F3F-4F47-8736-4CDED7F3CB3B}">
      <dgm:prSet/>
      <dgm:spPr/>
      <dgm:t>
        <a:bodyPr/>
        <a:lstStyle/>
        <a:p>
          <a:endParaRPr lang="en-US"/>
        </a:p>
      </dgm:t>
    </dgm:pt>
    <dgm:pt modelId="{CCAB7393-FA6C-4FDC-B58B-0FD2F64E55CF}" type="sibTrans" cxnId="{E3D261DE-4F3F-4F47-8736-4CDED7F3CB3B}">
      <dgm:prSet/>
      <dgm:spPr/>
      <dgm:t>
        <a:bodyPr/>
        <a:lstStyle/>
        <a:p>
          <a:endParaRPr lang="en-US"/>
        </a:p>
      </dgm:t>
    </dgm:pt>
    <dgm:pt modelId="{CE8EA113-707D-432A-8DA4-BEEB2904BDC6}">
      <dgm:prSet custT="1"/>
      <dgm:spPr/>
      <dgm:t>
        <a:bodyPr/>
        <a:lstStyle/>
        <a:p>
          <a:r>
            <a:rPr lang="en-US" sz="1800" b="1" dirty="0" smtClean="0"/>
            <a:t>Flexible</a:t>
          </a:r>
          <a:endParaRPr lang="en-US" sz="1800" b="1" dirty="0"/>
        </a:p>
      </dgm:t>
    </dgm:pt>
    <dgm:pt modelId="{EAAF3D08-4471-44FE-881D-8999488B9557}" type="parTrans" cxnId="{75A66833-B7D2-4DC8-839A-7944A880B105}">
      <dgm:prSet/>
      <dgm:spPr/>
      <dgm:t>
        <a:bodyPr/>
        <a:lstStyle/>
        <a:p>
          <a:endParaRPr lang="en-US"/>
        </a:p>
      </dgm:t>
    </dgm:pt>
    <dgm:pt modelId="{82100EAC-A571-40A2-9A2E-33CA6B7EC131}" type="sibTrans" cxnId="{75A66833-B7D2-4DC8-839A-7944A880B105}">
      <dgm:prSet/>
      <dgm:spPr/>
      <dgm:t>
        <a:bodyPr/>
        <a:lstStyle/>
        <a:p>
          <a:endParaRPr lang="en-US"/>
        </a:p>
      </dgm:t>
    </dgm:pt>
    <dgm:pt modelId="{628E2217-CDB6-4D84-B8AA-5B46EB305ADC}">
      <dgm:prSet custT="1"/>
      <dgm:spPr/>
      <dgm:t>
        <a:bodyPr/>
        <a:lstStyle/>
        <a:p>
          <a:r>
            <a:rPr lang="en-US" sz="1800" b="1" dirty="0"/>
            <a:t>Advanced Analytics</a:t>
          </a:r>
        </a:p>
      </dgm:t>
    </dgm:pt>
    <dgm:pt modelId="{75BE064E-44A1-42E6-8B7F-BD7D343EB7DA}" type="parTrans" cxnId="{D57A506C-2484-44A6-8983-469ED6DED2E8}">
      <dgm:prSet/>
      <dgm:spPr/>
      <dgm:t>
        <a:bodyPr/>
        <a:lstStyle/>
        <a:p>
          <a:endParaRPr lang="en-US"/>
        </a:p>
      </dgm:t>
    </dgm:pt>
    <dgm:pt modelId="{E4C58A4C-50EA-43B8-A9FA-549B3749D06C}" type="sibTrans" cxnId="{D57A506C-2484-44A6-8983-469ED6DED2E8}">
      <dgm:prSet/>
      <dgm:spPr/>
      <dgm:t>
        <a:bodyPr/>
        <a:lstStyle/>
        <a:p>
          <a:endParaRPr lang="en-US"/>
        </a:p>
      </dgm:t>
    </dgm:pt>
    <dgm:pt modelId="{B0FC1C0E-7D80-4C10-942D-B4227026B255}">
      <dgm:prSet custT="1"/>
      <dgm:spPr/>
      <dgm:t>
        <a:bodyPr/>
        <a:lstStyle/>
        <a:p>
          <a:r>
            <a:rPr lang="en-US" sz="1200" smtClean="0"/>
            <a:t>Affordable increments</a:t>
          </a:r>
          <a:endParaRPr lang="en-US" sz="1200" dirty="0"/>
        </a:p>
      </dgm:t>
    </dgm:pt>
    <dgm:pt modelId="{3160E633-0A70-4876-AF66-88F55FC5EEC4}" type="parTrans" cxnId="{ED74E652-8CA1-49CC-BE32-B97370C69617}">
      <dgm:prSet/>
      <dgm:spPr/>
      <dgm:t>
        <a:bodyPr/>
        <a:lstStyle/>
        <a:p>
          <a:endParaRPr lang="en-US"/>
        </a:p>
      </dgm:t>
    </dgm:pt>
    <dgm:pt modelId="{94139513-BA69-4147-B2FD-0EC2AB3CDBCB}" type="sibTrans" cxnId="{ED74E652-8CA1-49CC-BE32-B97370C69617}">
      <dgm:prSet/>
      <dgm:spPr/>
      <dgm:t>
        <a:bodyPr/>
        <a:lstStyle/>
        <a:p>
          <a:endParaRPr lang="en-US"/>
        </a:p>
      </dgm:t>
    </dgm:pt>
    <dgm:pt modelId="{BDF7B7C8-EC80-402B-9CE8-5951DA288486}">
      <dgm:prSet custT="1"/>
      <dgm:spPr/>
      <dgm:t>
        <a:bodyPr/>
        <a:lstStyle/>
        <a:p>
          <a:r>
            <a:rPr lang="en-US" sz="1200" smtClean="0"/>
            <a:t>Can consume data fast</a:t>
          </a:r>
          <a:endParaRPr lang="en-US" sz="1200" dirty="0"/>
        </a:p>
      </dgm:t>
    </dgm:pt>
    <dgm:pt modelId="{D1EE8EBC-4438-4A85-AAF0-14AB986B467E}" type="parTrans" cxnId="{14C8C356-CB09-4C27-8693-C14B39066CA8}">
      <dgm:prSet/>
      <dgm:spPr/>
      <dgm:t>
        <a:bodyPr/>
        <a:lstStyle/>
        <a:p>
          <a:endParaRPr lang="en-US"/>
        </a:p>
      </dgm:t>
    </dgm:pt>
    <dgm:pt modelId="{DB492EAB-6510-488C-A29A-043C7A0CFCF8}" type="sibTrans" cxnId="{14C8C356-CB09-4C27-8693-C14B39066CA8}">
      <dgm:prSet/>
      <dgm:spPr/>
      <dgm:t>
        <a:bodyPr/>
        <a:lstStyle/>
        <a:p>
          <a:endParaRPr lang="en-US"/>
        </a:p>
      </dgm:t>
    </dgm:pt>
    <dgm:pt modelId="{90E012A2-8D7D-4821-9C25-17C54CC59A1A}">
      <dgm:prSet custT="1"/>
      <dgm:spPr/>
      <dgm:t>
        <a:bodyPr/>
        <a:lstStyle/>
        <a:p>
          <a:r>
            <a:rPr lang="en-US" sz="1200" dirty="0"/>
            <a:t>Easy to get in, easy to get out</a:t>
          </a:r>
        </a:p>
      </dgm:t>
    </dgm:pt>
    <dgm:pt modelId="{0BAB85CE-C69A-441C-86EB-50D7CFFD5B7D}" type="parTrans" cxnId="{11A87A61-CA84-4DDA-B9FC-C84B9D2437DF}">
      <dgm:prSet/>
      <dgm:spPr/>
      <dgm:t>
        <a:bodyPr/>
        <a:lstStyle/>
        <a:p>
          <a:endParaRPr lang="en-US"/>
        </a:p>
      </dgm:t>
    </dgm:pt>
    <dgm:pt modelId="{F5A489E7-093A-4894-B6CF-5F2F504C44E1}" type="sibTrans" cxnId="{11A87A61-CA84-4DDA-B9FC-C84B9D2437DF}">
      <dgm:prSet/>
      <dgm:spPr/>
      <dgm:t>
        <a:bodyPr/>
        <a:lstStyle/>
        <a:p>
          <a:endParaRPr lang="en-US"/>
        </a:p>
      </dgm:t>
    </dgm:pt>
    <dgm:pt modelId="{5B8D5849-268C-43F1-B588-CFF8C6AEA059}">
      <dgm:prSet custT="1"/>
      <dgm:spPr/>
      <dgm:t>
        <a:bodyPr/>
        <a:lstStyle/>
        <a:p>
          <a:r>
            <a:rPr lang="en-US" sz="1200" smtClean="0"/>
            <a:t>Less data movement</a:t>
          </a:r>
          <a:endParaRPr lang="en-US" sz="1200" dirty="0"/>
        </a:p>
      </dgm:t>
    </dgm:pt>
    <dgm:pt modelId="{24F6D9EB-7676-4498-A9E5-236AE686325C}" type="parTrans" cxnId="{891A3CC1-F886-448F-A21B-EE6036D62C18}">
      <dgm:prSet/>
      <dgm:spPr/>
      <dgm:t>
        <a:bodyPr/>
        <a:lstStyle/>
        <a:p>
          <a:endParaRPr lang="en-US"/>
        </a:p>
      </dgm:t>
    </dgm:pt>
    <dgm:pt modelId="{A95F2F8A-71F9-4EBC-8717-3C2AC3ADC582}" type="sibTrans" cxnId="{891A3CC1-F886-448F-A21B-EE6036D62C18}">
      <dgm:prSet/>
      <dgm:spPr/>
      <dgm:t>
        <a:bodyPr/>
        <a:lstStyle/>
        <a:p>
          <a:endParaRPr lang="en-US"/>
        </a:p>
      </dgm:t>
    </dgm:pt>
    <dgm:pt modelId="{78C756F8-4D2E-453F-8050-494732A5B6A8}">
      <dgm:prSet custT="1"/>
      <dgm:spPr/>
      <dgm:t>
        <a:bodyPr/>
        <a:lstStyle/>
        <a:p>
          <a:r>
            <a:rPr lang="en-US" sz="1200" smtClean="0"/>
            <a:t>Without extensive coding</a:t>
          </a:r>
          <a:endParaRPr lang="en-US" sz="1200" dirty="0"/>
        </a:p>
      </dgm:t>
    </dgm:pt>
    <dgm:pt modelId="{CE2B9E67-6ACF-4FDD-BA12-C36FF9E8DF2F}" type="parTrans" cxnId="{BF2F756B-FBC4-44B6-91FC-655C441FA6B9}">
      <dgm:prSet/>
      <dgm:spPr/>
      <dgm:t>
        <a:bodyPr/>
        <a:lstStyle/>
        <a:p>
          <a:endParaRPr lang="en-US"/>
        </a:p>
      </dgm:t>
    </dgm:pt>
    <dgm:pt modelId="{0E5291C5-C45B-4538-B9C2-56FB6C7A9576}" type="sibTrans" cxnId="{BF2F756B-FBC4-44B6-91FC-655C441FA6B9}">
      <dgm:prSet/>
      <dgm:spPr/>
      <dgm:t>
        <a:bodyPr/>
        <a:lstStyle/>
        <a:p>
          <a:endParaRPr lang="en-US"/>
        </a:p>
      </dgm:t>
    </dgm:pt>
    <dgm:pt modelId="{F2137065-8769-49FC-80C4-7D80C1580265}">
      <dgm:prSet custT="1"/>
      <dgm:spPr/>
      <dgm:t>
        <a:bodyPr/>
        <a:lstStyle/>
        <a:p>
          <a:r>
            <a:rPr lang="en-US" sz="1200" smtClean="0"/>
            <a:t>Time-series</a:t>
          </a:r>
          <a:endParaRPr lang="en-US" sz="1200" dirty="0"/>
        </a:p>
      </dgm:t>
    </dgm:pt>
    <dgm:pt modelId="{8891C7EC-E19A-4832-86FA-97ACE39A335F}" type="parTrans" cxnId="{6407AF0F-9E94-4344-ACFF-3EE6DF535946}">
      <dgm:prSet/>
      <dgm:spPr/>
      <dgm:t>
        <a:bodyPr/>
        <a:lstStyle/>
        <a:p>
          <a:endParaRPr lang="en-US"/>
        </a:p>
      </dgm:t>
    </dgm:pt>
    <dgm:pt modelId="{13C269DB-485D-429F-BB5E-8736758F1D1B}" type="sibTrans" cxnId="{6407AF0F-9E94-4344-ACFF-3EE6DF535946}">
      <dgm:prSet/>
      <dgm:spPr/>
      <dgm:t>
        <a:bodyPr/>
        <a:lstStyle/>
        <a:p>
          <a:endParaRPr lang="en-US"/>
        </a:p>
      </dgm:t>
    </dgm:pt>
    <dgm:pt modelId="{330E95CA-BFE2-4CAB-A79B-D008869038B4}">
      <dgm:prSet custT="1"/>
      <dgm:spPr/>
      <dgm:t>
        <a:bodyPr/>
        <a:lstStyle/>
        <a:p>
          <a:r>
            <a:rPr lang="en-US" sz="1200" smtClean="0"/>
            <a:t>Machine Learning</a:t>
          </a:r>
          <a:endParaRPr lang="en-US" sz="1200" dirty="0"/>
        </a:p>
      </dgm:t>
    </dgm:pt>
    <dgm:pt modelId="{F1F8B6FF-385A-4AFA-80F8-7900A1BB3449}" type="parTrans" cxnId="{33842709-2F7D-4E99-9781-6B87CE99DC03}">
      <dgm:prSet/>
      <dgm:spPr/>
      <dgm:t>
        <a:bodyPr/>
        <a:lstStyle/>
        <a:p>
          <a:endParaRPr lang="en-US"/>
        </a:p>
      </dgm:t>
    </dgm:pt>
    <dgm:pt modelId="{9E53FD50-0611-437F-99B2-78CF045DD958}" type="sibTrans" cxnId="{33842709-2F7D-4E99-9781-6B87CE99DC03}">
      <dgm:prSet/>
      <dgm:spPr/>
      <dgm:t>
        <a:bodyPr/>
        <a:lstStyle/>
        <a:p>
          <a:endParaRPr lang="en-US"/>
        </a:p>
      </dgm:t>
    </dgm:pt>
    <dgm:pt modelId="{BC21D9D7-308D-479E-A358-1C28C5838A64}">
      <dgm:prSet custT="1"/>
      <dgm:spPr/>
      <dgm:t>
        <a:bodyPr/>
        <a:lstStyle/>
        <a:p>
          <a:r>
            <a:rPr lang="en-US" sz="1200" smtClean="0"/>
            <a:t>Extensible to custom functions</a:t>
          </a:r>
          <a:r>
            <a:rPr lang="en-US" sz="1100" smtClean="0"/>
            <a:t> </a:t>
          </a:r>
          <a:endParaRPr lang="en-US" sz="1100" dirty="0"/>
        </a:p>
      </dgm:t>
    </dgm:pt>
    <dgm:pt modelId="{0CFA2D1C-5ADF-4306-9035-97B7E1178CD7}" type="parTrans" cxnId="{1F1AB268-EF56-4355-99F3-73AC3124DB7E}">
      <dgm:prSet/>
      <dgm:spPr/>
      <dgm:t>
        <a:bodyPr/>
        <a:lstStyle/>
        <a:p>
          <a:endParaRPr lang="en-US"/>
        </a:p>
      </dgm:t>
    </dgm:pt>
    <dgm:pt modelId="{39BA7130-99B3-4C16-BE0A-05950EECD7DE}" type="sibTrans" cxnId="{1F1AB268-EF56-4355-99F3-73AC3124DB7E}">
      <dgm:prSet/>
      <dgm:spPr/>
      <dgm:t>
        <a:bodyPr/>
        <a:lstStyle/>
        <a:p>
          <a:endParaRPr lang="en-US"/>
        </a:p>
      </dgm:t>
    </dgm:pt>
    <dgm:pt modelId="{11AA74D4-EC72-44E2-9026-5D8F28D6246A}">
      <dgm:prSet custT="1"/>
      <dgm:spPr/>
      <dgm:t>
        <a:bodyPr/>
        <a:lstStyle/>
        <a:p>
          <a:r>
            <a:rPr lang="en-US" sz="1200" smtClean="0"/>
            <a:t>Backup and disaster recovery to Cloud</a:t>
          </a:r>
          <a:endParaRPr lang="en-US" sz="1200" dirty="0"/>
        </a:p>
      </dgm:t>
    </dgm:pt>
    <dgm:pt modelId="{0204B376-4B54-4C29-8DB3-ADCB8A1FCD97}" type="parTrans" cxnId="{BA738F07-5179-45F3-A2CA-B68904207966}">
      <dgm:prSet/>
      <dgm:spPr/>
      <dgm:t>
        <a:bodyPr/>
        <a:lstStyle/>
        <a:p>
          <a:endParaRPr lang="en-US"/>
        </a:p>
      </dgm:t>
    </dgm:pt>
    <dgm:pt modelId="{A9E51565-922C-4332-AF80-45AADEFABC10}" type="sibTrans" cxnId="{BA738F07-5179-45F3-A2CA-B68904207966}">
      <dgm:prSet/>
      <dgm:spPr/>
      <dgm:t>
        <a:bodyPr/>
        <a:lstStyle/>
        <a:p>
          <a:endParaRPr lang="en-US"/>
        </a:p>
      </dgm:t>
    </dgm:pt>
    <dgm:pt modelId="{FFC07A12-B982-449E-A0A4-4DC0B8213053}">
      <dgm:prSet custT="1"/>
      <dgm:spPr/>
      <dgm:t>
        <a:bodyPr/>
        <a:lstStyle/>
        <a:p>
          <a:r>
            <a:rPr lang="en-US" sz="1200" smtClean="0"/>
            <a:t>Geospatial</a:t>
          </a:r>
          <a:endParaRPr lang="en-US" sz="1200" dirty="0"/>
        </a:p>
      </dgm:t>
    </dgm:pt>
    <dgm:pt modelId="{69CA1294-2952-4554-9F5E-744FEC2CB994}" type="parTrans" cxnId="{DCA10486-7E2B-42F7-8D13-3CF85D2D16FC}">
      <dgm:prSet/>
      <dgm:spPr/>
      <dgm:t>
        <a:bodyPr/>
        <a:lstStyle/>
        <a:p>
          <a:endParaRPr lang="en-US"/>
        </a:p>
      </dgm:t>
    </dgm:pt>
    <dgm:pt modelId="{C09E2066-AF7F-4C4B-8723-3F07CF471A32}" type="sibTrans" cxnId="{DCA10486-7E2B-42F7-8D13-3CF85D2D16FC}">
      <dgm:prSet/>
      <dgm:spPr/>
      <dgm:t>
        <a:bodyPr/>
        <a:lstStyle/>
        <a:p>
          <a:endParaRPr lang="en-US"/>
        </a:p>
      </dgm:t>
    </dgm:pt>
    <dgm:pt modelId="{32D3E30F-7C24-417E-B272-FC3E80D121BF}">
      <dgm:prSet custT="1"/>
      <dgm:spPr/>
      <dgm:t>
        <a:bodyPr/>
        <a:lstStyle/>
        <a:p>
          <a:r>
            <a:rPr lang="en-US" sz="1200" dirty="0"/>
            <a:t>Can handle concurrency</a:t>
          </a:r>
        </a:p>
      </dgm:t>
    </dgm:pt>
    <dgm:pt modelId="{25C91D40-0326-46B0-B91C-848B6269B187}" type="parTrans" cxnId="{19109AD3-4049-42FD-98BA-00EA09C4000F}">
      <dgm:prSet/>
      <dgm:spPr/>
      <dgm:t>
        <a:bodyPr/>
        <a:lstStyle/>
        <a:p>
          <a:endParaRPr lang="en-US"/>
        </a:p>
      </dgm:t>
    </dgm:pt>
    <dgm:pt modelId="{06FEB743-302C-468C-A857-85AE48A94151}" type="sibTrans" cxnId="{19109AD3-4049-42FD-98BA-00EA09C4000F}">
      <dgm:prSet/>
      <dgm:spPr/>
      <dgm:t>
        <a:bodyPr/>
        <a:lstStyle/>
        <a:p>
          <a:endParaRPr lang="en-US"/>
        </a:p>
      </dgm:t>
    </dgm:pt>
    <dgm:pt modelId="{DA1F8610-7461-4148-8631-9064915B8A63}">
      <dgm:prSet custT="1"/>
      <dgm:spPr/>
      <dgm:t>
        <a:bodyPr/>
        <a:lstStyle/>
        <a:p>
          <a:r>
            <a:rPr lang="en-US" sz="1200" smtClean="0"/>
            <a:t>Supports Information Lifecycle Management</a:t>
          </a:r>
          <a:endParaRPr lang="en-US" sz="1200" dirty="0"/>
        </a:p>
      </dgm:t>
    </dgm:pt>
    <dgm:pt modelId="{3B328FB8-EA31-41C9-9BF3-830FF9607BAC}" type="parTrans" cxnId="{B91DEA7E-5026-42A6-A1B8-94A9C4869272}">
      <dgm:prSet/>
      <dgm:spPr/>
      <dgm:t>
        <a:bodyPr/>
        <a:lstStyle/>
        <a:p>
          <a:endParaRPr lang="en-US"/>
        </a:p>
      </dgm:t>
    </dgm:pt>
    <dgm:pt modelId="{F10239A8-DB25-40B3-9762-FF90E3A41AE9}" type="sibTrans" cxnId="{B91DEA7E-5026-42A6-A1B8-94A9C4869272}">
      <dgm:prSet/>
      <dgm:spPr/>
      <dgm:t>
        <a:bodyPr/>
        <a:lstStyle/>
        <a:p>
          <a:endParaRPr lang="en-US"/>
        </a:p>
      </dgm:t>
    </dgm:pt>
    <dgm:pt modelId="{4462977E-2417-4ADE-92E2-79295190E286}">
      <dgm:prSet custT="1"/>
      <dgm:spPr/>
      <dgm:t>
        <a:bodyPr/>
        <a:lstStyle/>
        <a:p>
          <a:pPr>
            <a:lnSpc>
              <a:spcPct val="100000"/>
            </a:lnSpc>
            <a:spcAft>
              <a:spcPts val="0"/>
            </a:spcAft>
          </a:pPr>
          <a:r>
            <a:rPr lang="en-US" sz="1200" smtClean="0"/>
            <a:t>Leverage all data from Hadoop (ORC, Parquet, Avro, …), JSON, S3 …</a:t>
          </a:r>
          <a:endParaRPr lang="en-US" sz="1200" dirty="0"/>
        </a:p>
      </dgm:t>
    </dgm:pt>
    <dgm:pt modelId="{48085C28-38FF-47D6-B9AC-8E8B547E9FE8}" type="parTrans" cxnId="{34735C60-195F-4E21-AAF3-EF70DB2F9163}">
      <dgm:prSet/>
      <dgm:spPr/>
      <dgm:t>
        <a:bodyPr/>
        <a:lstStyle/>
        <a:p>
          <a:endParaRPr lang="en-US"/>
        </a:p>
      </dgm:t>
    </dgm:pt>
    <dgm:pt modelId="{F870877D-D210-4F1A-9976-BB5EAB3828CE}" type="sibTrans" cxnId="{34735C60-195F-4E21-AAF3-EF70DB2F9163}">
      <dgm:prSet/>
      <dgm:spPr/>
      <dgm:t>
        <a:bodyPr/>
        <a:lstStyle/>
        <a:p>
          <a:endParaRPr lang="en-US"/>
        </a:p>
      </dgm:t>
    </dgm:pt>
    <dgm:pt modelId="{251AE93E-884D-4CBF-BE17-EE0651592B54}">
      <dgm:prSet phldrT="[Text]" custT="1"/>
      <dgm:spPr/>
      <dgm:t>
        <a:bodyPr/>
        <a:lstStyle/>
        <a:p>
          <a:r>
            <a:rPr lang="en-US" sz="1800" b="1" dirty="0"/>
            <a:t>Cloud Capable</a:t>
          </a:r>
        </a:p>
      </dgm:t>
    </dgm:pt>
    <dgm:pt modelId="{D79F8C00-524C-4881-9594-EA0ED4397259}" type="parTrans" cxnId="{0074932F-4869-4291-9684-892761B4E930}">
      <dgm:prSet/>
      <dgm:spPr/>
      <dgm:t>
        <a:bodyPr/>
        <a:lstStyle/>
        <a:p>
          <a:endParaRPr lang="en-US"/>
        </a:p>
      </dgm:t>
    </dgm:pt>
    <dgm:pt modelId="{1A44C4D4-E0EA-4A61-BA99-EFA78A9522A0}" type="sibTrans" cxnId="{0074932F-4869-4291-9684-892761B4E930}">
      <dgm:prSet/>
      <dgm:spPr/>
      <dgm:t>
        <a:bodyPr/>
        <a:lstStyle/>
        <a:p>
          <a:endParaRPr lang="en-US"/>
        </a:p>
      </dgm:t>
    </dgm:pt>
    <dgm:pt modelId="{8947DDE5-0C80-4ECF-9532-C874FFB3C1B6}">
      <dgm:prSet phldrT="[Text]" custT="1"/>
      <dgm:spPr/>
      <dgm:t>
        <a:bodyPr/>
        <a:lstStyle/>
        <a:p>
          <a:r>
            <a:rPr lang="en-US" sz="1200" smtClean="0"/>
            <a:t>No lock-in to a particular cloud</a:t>
          </a:r>
          <a:endParaRPr lang="en-US" sz="1400" dirty="0"/>
        </a:p>
      </dgm:t>
    </dgm:pt>
    <dgm:pt modelId="{EBFDE8CD-03C3-4BF2-90C5-00D7A27F5BC1}" type="parTrans" cxnId="{790F7DE0-D3F7-498E-BA29-173788FE99A3}">
      <dgm:prSet/>
      <dgm:spPr/>
      <dgm:t>
        <a:bodyPr/>
        <a:lstStyle/>
        <a:p>
          <a:endParaRPr lang="en-US"/>
        </a:p>
      </dgm:t>
    </dgm:pt>
    <dgm:pt modelId="{0C237DE8-9963-4B50-875A-40F161AE9053}" type="sibTrans" cxnId="{790F7DE0-D3F7-498E-BA29-173788FE99A3}">
      <dgm:prSet/>
      <dgm:spPr/>
      <dgm:t>
        <a:bodyPr/>
        <a:lstStyle/>
        <a:p>
          <a:endParaRPr lang="en-US"/>
        </a:p>
      </dgm:t>
    </dgm:pt>
    <dgm:pt modelId="{C3597F7B-02ED-49A7-A7CC-CB5CAB9863FE}">
      <dgm:prSet phldrT="[Text]" custT="1"/>
      <dgm:spPr/>
      <dgm:t>
        <a:bodyPr/>
        <a:lstStyle/>
        <a:p>
          <a:r>
            <a:rPr lang="en-US" sz="1200" smtClean="0"/>
            <a:t>Takes full advantage of cloud economics</a:t>
          </a:r>
          <a:endParaRPr lang="en-US" sz="1200" dirty="0"/>
        </a:p>
      </dgm:t>
    </dgm:pt>
    <dgm:pt modelId="{CE43DF57-2FA5-429B-9DAF-1343B6AF86C6}" type="parTrans" cxnId="{36732B4B-041B-4AE0-93CD-967F4CFAAB42}">
      <dgm:prSet/>
      <dgm:spPr/>
      <dgm:t>
        <a:bodyPr/>
        <a:lstStyle/>
        <a:p>
          <a:endParaRPr lang="en-US"/>
        </a:p>
      </dgm:t>
    </dgm:pt>
    <dgm:pt modelId="{E0E8C55E-9D4E-465D-8E1D-D3B86B7B22D1}" type="sibTrans" cxnId="{36732B4B-041B-4AE0-93CD-967F4CFAAB42}">
      <dgm:prSet/>
      <dgm:spPr/>
      <dgm:t>
        <a:bodyPr/>
        <a:lstStyle/>
        <a:p>
          <a:endParaRPr lang="en-US"/>
        </a:p>
      </dgm:t>
    </dgm:pt>
    <dgm:pt modelId="{6235B626-953D-4303-8340-1CBB1CB11E86}" type="pres">
      <dgm:prSet presAssocID="{EFB1BCB3-A3A2-4F94-A551-6F949E44C105}" presName="Name0" presStyleCnt="0">
        <dgm:presLayoutVars>
          <dgm:dir/>
          <dgm:animLvl val="lvl"/>
          <dgm:resizeHandles val="exact"/>
        </dgm:presLayoutVars>
      </dgm:prSet>
      <dgm:spPr/>
      <dgm:t>
        <a:bodyPr/>
        <a:lstStyle/>
        <a:p>
          <a:endParaRPr lang="en-US"/>
        </a:p>
      </dgm:t>
    </dgm:pt>
    <dgm:pt modelId="{B4A4860E-CC86-4507-A6B6-E97705FCAFE8}" type="pres">
      <dgm:prSet presAssocID="{251AE93E-884D-4CBF-BE17-EE0651592B54}" presName="boxAndChildren" presStyleCnt="0"/>
      <dgm:spPr/>
      <dgm:t>
        <a:bodyPr/>
        <a:lstStyle/>
        <a:p>
          <a:endParaRPr lang="en-US"/>
        </a:p>
      </dgm:t>
    </dgm:pt>
    <dgm:pt modelId="{6876AC84-22EC-43DB-A8E3-E6919DCC3D51}" type="pres">
      <dgm:prSet presAssocID="{251AE93E-884D-4CBF-BE17-EE0651592B54}" presName="parentTextBox" presStyleLbl="node1" presStyleIdx="0" presStyleCnt="4"/>
      <dgm:spPr/>
      <dgm:t>
        <a:bodyPr/>
        <a:lstStyle/>
        <a:p>
          <a:endParaRPr lang="en-US"/>
        </a:p>
      </dgm:t>
    </dgm:pt>
    <dgm:pt modelId="{F17E302D-95EE-48E7-9190-6310013D6C75}" type="pres">
      <dgm:prSet presAssocID="{251AE93E-884D-4CBF-BE17-EE0651592B54}" presName="entireBox" presStyleLbl="node1" presStyleIdx="0" presStyleCnt="4"/>
      <dgm:spPr/>
      <dgm:t>
        <a:bodyPr/>
        <a:lstStyle/>
        <a:p>
          <a:endParaRPr lang="en-US"/>
        </a:p>
      </dgm:t>
    </dgm:pt>
    <dgm:pt modelId="{82038A16-BF18-436E-8F22-4C3DC655168C}" type="pres">
      <dgm:prSet presAssocID="{251AE93E-884D-4CBF-BE17-EE0651592B54}" presName="descendantBox" presStyleCnt="0"/>
      <dgm:spPr/>
      <dgm:t>
        <a:bodyPr/>
        <a:lstStyle/>
        <a:p>
          <a:endParaRPr lang="en-US"/>
        </a:p>
      </dgm:t>
    </dgm:pt>
    <dgm:pt modelId="{B20939F5-BF0A-4CF0-AB29-E8A926EFB7DF}" type="pres">
      <dgm:prSet presAssocID="{8947DDE5-0C80-4ECF-9532-C874FFB3C1B6}" presName="childTextBox" presStyleLbl="fgAccFollowNode1" presStyleIdx="0" presStyleCnt="15">
        <dgm:presLayoutVars>
          <dgm:bulletEnabled val="1"/>
        </dgm:presLayoutVars>
      </dgm:prSet>
      <dgm:spPr/>
      <dgm:t>
        <a:bodyPr/>
        <a:lstStyle/>
        <a:p>
          <a:endParaRPr lang="en-US"/>
        </a:p>
      </dgm:t>
    </dgm:pt>
    <dgm:pt modelId="{21FCFBE4-7D59-44A9-9A61-0CCBA8772F7D}" type="pres">
      <dgm:prSet presAssocID="{C3597F7B-02ED-49A7-A7CC-CB5CAB9863FE}" presName="childTextBox" presStyleLbl="fgAccFollowNode1" presStyleIdx="1" presStyleCnt="15">
        <dgm:presLayoutVars>
          <dgm:bulletEnabled val="1"/>
        </dgm:presLayoutVars>
      </dgm:prSet>
      <dgm:spPr/>
      <dgm:t>
        <a:bodyPr/>
        <a:lstStyle/>
        <a:p>
          <a:endParaRPr lang="en-US"/>
        </a:p>
      </dgm:t>
    </dgm:pt>
    <dgm:pt modelId="{E318CF47-6E91-4AE0-83E0-2FCDCA53CE0F}" type="pres">
      <dgm:prSet presAssocID="{E4C58A4C-50EA-43B8-A9FA-549B3749D06C}" presName="sp" presStyleCnt="0"/>
      <dgm:spPr/>
      <dgm:t>
        <a:bodyPr/>
        <a:lstStyle/>
        <a:p>
          <a:endParaRPr lang="en-US"/>
        </a:p>
      </dgm:t>
    </dgm:pt>
    <dgm:pt modelId="{6D7F20A5-C01B-426D-96B0-32222B92EB32}" type="pres">
      <dgm:prSet presAssocID="{628E2217-CDB6-4D84-B8AA-5B46EB305ADC}" presName="arrowAndChildren" presStyleCnt="0"/>
      <dgm:spPr/>
      <dgm:t>
        <a:bodyPr/>
        <a:lstStyle/>
        <a:p>
          <a:endParaRPr lang="en-US"/>
        </a:p>
      </dgm:t>
    </dgm:pt>
    <dgm:pt modelId="{0D475E96-2589-4E35-AD27-02B04D998CBE}" type="pres">
      <dgm:prSet presAssocID="{628E2217-CDB6-4D84-B8AA-5B46EB305ADC}" presName="parentTextArrow" presStyleLbl="node1" presStyleIdx="0" presStyleCnt="4"/>
      <dgm:spPr/>
      <dgm:t>
        <a:bodyPr/>
        <a:lstStyle/>
        <a:p>
          <a:endParaRPr lang="en-US"/>
        </a:p>
      </dgm:t>
    </dgm:pt>
    <dgm:pt modelId="{D9EC2279-03CB-46AD-B99F-6645420926FC}" type="pres">
      <dgm:prSet presAssocID="{628E2217-CDB6-4D84-B8AA-5B46EB305ADC}" presName="arrow" presStyleLbl="node1" presStyleIdx="1" presStyleCnt="4"/>
      <dgm:spPr/>
      <dgm:t>
        <a:bodyPr/>
        <a:lstStyle/>
        <a:p>
          <a:endParaRPr lang="en-US"/>
        </a:p>
      </dgm:t>
    </dgm:pt>
    <dgm:pt modelId="{E89D5860-5122-4449-9890-060B4EA26022}" type="pres">
      <dgm:prSet presAssocID="{628E2217-CDB6-4D84-B8AA-5B46EB305ADC}" presName="descendantArrow" presStyleCnt="0"/>
      <dgm:spPr/>
      <dgm:t>
        <a:bodyPr/>
        <a:lstStyle/>
        <a:p>
          <a:endParaRPr lang="en-US"/>
        </a:p>
      </dgm:t>
    </dgm:pt>
    <dgm:pt modelId="{FACDD433-CB19-43B5-8270-B61561B6D60D}" type="pres">
      <dgm:prSet presAssocID="{78C756F8-4D2E-453F-8050-494732A5B6A8}" presName="childTextArrow" presStyleLbl="fgAccFollowNode1" presStyleIdx="2" presStyleCnt="15">
        <dgm:presLayoutVars>
          <dgm:bulletEnabled val="1"/>
        </dgm:presLayoutVars>
      </dgm:prSet>
      <dgm:spPr/>
      <dgm:t>
        <a:bodyPr/>
        <a:lstStyle/>
        <a:p>
          <a:endParaRPr lang="en-US"/>
        </a:p>
      </dgm:t>
    </dgm:pt>
    <dgm:pt modelId="{4EB2963D-AE27-4C1A-BE95-F38E40660252}" type="pres">
      <dgm:prSet presAssocID="{FFC07A12-B982-449E-A0A4-4DC0B8213053}" presName="childTextArrow" presStyleLbl="fgAccFollowNode1" presStyleIdx="3" presStyleCnt="15">
        <dgm:presLayoutVars>
          <dgm:bulletEnabled val="1"/>
        </dgm:presLayoutVars>
      </dgm:prSet>
      <dgm:spPr/>
      <dgm:t>
        <a:bodyPr/>
        <a:lstStyle/>
        <a:p>
          <a:endParaRPr lang="en-US"/>
        </a:p>
      </dgm:t>
    </dgm:pt>
    <dgm:pt modelId="{2C812E78-46C9-4FEF-97E8-E84A530F537C}" type="pres">
      <dgm:prSet presAssocID="{F2137065-8769-49FC-80C4-7D80C1580265}" presName="childTextArrow" presStyleLbl="fgAccFollowNode1" presStyleIdx="4" presStyleCnt="15">
        <dgm:presLayoutVars>
          <dgm:bulletEnabled val="1"/>
        </dgm:presLayoutVars>
      </dgm:prSet>
      <dgm:spPr/>
      <dgm:t>
        <a:bodyPr/>
        <a:lstStyle/>
        <a:p>
          <a:endParaRPr lang="en-US"/>
        </a:p>
      </dgm:t>
    </dgm:pt>
    <dgm:pt modelId="{90D8AD66-C02C-4473-817A-B40E6FE73FC2}" type="pres">
      <dgm:prSet presAssocID="{330E95CA-BFE2-4CAB-A79B-D008869038B4}" presName="childTextArrow" presStyleLbl="fgAccFollowNode1" presStyleIdx="5" presStyleCnt="15">
        <dgm:presLayoutVars>
          <dgm:bulletEnabled val="1"/>
        </dgm:presLayoutVars>
      </dgm:prSet>
      <dgm:spPr/>
      <dgm:t>
        <a:bodyPr/>
        <a:lstStyle/>
        <a:p>
          <a:endParaRPr lang="en-US"/>
        </a:p>
      </dgm:t>
    </dgm:pt>
    <dgm:pt modelId="{DB8C1632-916C-4ACD-B4D5-D92A1BDAE5BE}" type="pres">
      <dgm:prSet presAssocID="{BC21D9D7-308D-479E-A358-1C28C5838A64}" presName="childTextArrow" presStyleLbl="fgAccFollowNode1" presStyleIdx="6" presStyleCnt="15">
        <dgm:presLayoutVars>
          <dgm:bulletEnabled val="1"/>
        </dgm:presLayoutVars>
      </dgm:prSet>
      <dgm:spPr/>
      <dgm:t>
        <a:bodyPr/>
        <a:lstStyle/>
        <a:p>
          <a:endParaRPr lang="en-US"/>
        </a:p>
      </dgm:t>
    </dgm:pt>
    <dgm:pt modelId="{154D2A10-0210-4EC2-BD90-842D218A3878}" type="pres">
      <dgm:prSet presAssocID="{82100EAC-A571-40A2-9A2E-33CA6B7EC131}" presName="sp" presStyleCnt="0"/>
      <dgm:spPr/>
      <dgm:t>
        <a:bodyPr/>
        <a:lstStyle/>
        <a:p>
          <a:endParaRPr lang="en-US"/>
        </a:p>
      </dgm:t>
    </dgm:pt>
    <dgm:pt modelId="{8E0D8CF0-786F-4C55-956C-E694CDE39AFB}" type="pres">
      <dgm:prSet presAssocID="{CE8EA113-707D-432A-8DA4-BEEB2904BDC6}" presName="arrowAndChildren" presStyleCnt="0"/>
      <dgm:spPr/>
      <dgm:t>
        <a:bodyPr/>
        <a:lstStyle/>
        <a:p>
          <a:endParaRPr lang="en-US"/>
        </a:p>
      </dgm:t>
    </dgm:pt>
    <dgm:pt modelId="{5C3EB565-DDDD-4D19-BA68-5FF0727F7E59}" type="pres">
      <dgm:prSet presAssocID="{CE8EA113-707D-432A-8DA4-BEEB2904BDC6}" presName="parentTextArrow" presStyleLbl="node1" presStyleIdx="1" presStyleCnt="4"/>
      <dgm:spPr/>
      <dgm:t>
        <a:bodyPr/>
        <a:lstStyle/>
        <a:p>
          <a:endParaRPr lang="en-US"/>
        </a:p>
      </dgm:t>
    </dgm:pt>
    <dgm:pt modelId="{4A9E0F73-FF68-4B28-B226-D6A5ACA282C3}" type="pres">
      <dgm:prSet presAssocID="{CE8EA113-707D-432A-8DA4-BEEB2904BDC6}" presName="arrow" presStyleLbl="node1" presStyleIdx="2" presStyleCnt="4"/>
      <dgm:spPr/>
      <dgm:t>
        <a:bodyPr/>
        <a:lstStyle/>
        <a:p>
          <a:endParaRPr lang="en-US"/>
        </a:p>
      </dgm:t>
    </dgm:pt>
    <dgm:pt modelId="{033D29C9-0E71-4AA8-90B8-43B104C5EC50}" type="pres">
      <dgm:prSet presAssocID="{CE8EA113-707D-432A-8DA4-BEEB2904BDC6}" presName="descendantArrow" presStyleCnt="0"/>
      <dgm:spPr/>
      <dgm:t>
        <a:bodyPr/>
        <a:lstStyle/>
        <a:p>
          <a:endParaRPr lang="en-US"/>
        </a:p>
      </dgm:t>
    </dgm:pt>
    <dgm:pt modelId="{0A827305-52DD-4090-B6EF-B64BA9EAFD97}" type="pres">
      <dgm:prSet presAssocID="{90E012A2-8D7D-4821-9C25-17C54CC59A1A}" presName="childTextArrow" presStyleLbl="fgAccFollowNode1" presStyleIdx="7" presStyleCnt="15">
        <dgm:presLayoutVars>
          <dgm:bulletEnabled val="1"/>
        </dgm:presLayoutVars>
      </dgm:prSet>
      <dgm:spPr/>
      <dgm:t>
        <a:bodyPr/>
        <a:lstStyle/>
        <a:p>
          <a:endParaRPr lang="en-US"/>
        </a:p>
      </dgm:t>
    </dgm:pt>
    <dgm:pt modelId="{0185C168-AEB2-467E-B367-E98D27D1EBFA}" type="pres">
      <dgm:prSet presAssocID="{4462977E-2417-4ADE-92E2-79295190E286}" presName="childTextArrow" presStyleLbl="fgAccFollowNode1" presStyleIdx="8" presStyleCnt="15">
        <dgm:presLayoutVars>
          <dgm:bulletEnabled val="1"/>
        </dgm:presLayoutVars>
      </dgm:prSet>
      <dgm:spPr/>
      <dgm:t>
        <a:bodyPr/>
        <a:lstStyle/>
        <a:p>
          <a:endParaRPr lang="en-US"/>
        </a:p>
      </dgm:t>
    </dgm:pt>
    <dgm:pt modelId="{7C731BE8-84A4-484B-87B2-A8FB24E3A8CC}" type="pres">
      <dgm:prSet presAssocID="{5B8D5849-268C-43F1-B588-CFF8C6AEA059}" presName="childTextArrow" presStyleLbl="fgAccFollowNode1" presStyleIdx="9" presStyleCnt="15">
        <dgm:presLayoutVars>
          <dgm:bulletEnabled val="1"/>
        </dgm:presLayoutVars>
      </dgm:prSet>
      <dgm:spPr/>
      <dgm:t>
        <a:bodyPr/>
        <a:lstStyle/>
        <a:p>
          <a:endParaRPr lang="en-US"/>
        </a:p>
      </dgm:t>
    </dgm:pt>
    <dgm:pt modelId="{6404D06C-CCA7-477A-A69C-A0739B453D0A}" type="pres">
      <dgm:prSet presAssocID="{11AA74D4-EC72-44E2-9026-5D8F28D6246A}" presName="childTextArrow" presStyleLbl="fgAccFollowNode1" presStyleIdx="10" presStyleCnt="15">
        <dgm:presLayoutVars>
          <dgm:bulletEnabled val="1"/>
        </dgm:presLayoutVars>
      </dgm:prSet>
      <dgm:spPr/>
      <dgm:t>
        <a:bodyPr/>
        <a:lstStyle/>
        <a:p>
          <a:endParaRPr lang="en-US"/>
        </a:p>
      </dgm:t>
    </dgm:pt>
    <dgm:pt modelId="{D07DC462-EA9F-4BA0-977F-53570B822C6D}" type="pres">
      <dgm:prSet presAssocID="{CCAB7393-FA6C-4FDC-B58B-0FD2F64E55CF}" presName="sp" presStyleCnt="0"/>
      <dgm:spPr/>
      <dgm:t>
        <a:bodyPr/>
        <a:lstStyle/>
        <a:p>
          <a:endParaRPr lang="en-US"/>
        </a:p>
      </dgm:t>
    </dgm:pt>
    <dgm:pt modelId="{D8ACC83D-D5FA-409F-A16A-1F1F160B9CA1}" type="pres">
      <dgm:prSet presAssocID="{FA25152B-C555-4CA0-A1F3-3A0D5FDABF04}" presName="arrowAndChildren" presStyleCnt="0"/>
      <dgm:spPr/>
      <dgm:t>
        <a:bodyPr/>
        <a:lstStyle/>
        <a:p>
          <a:endParaRPr lang="en-US"/>
        </a:p>
      </dgm:t>
    </dgm:pt>
    <dgm:pt modelId="{645E0B32-C450-4BEC-A695-95689662821A}" type="pres">
      <dgm:prSet presAssocID="{FA25152B-C555-4CA0-A1F3-3A0D5FDABF04}" presName="parentTextArrow" presStyleLbl="node1" presStyleIdx="2" presStyleCnt="4"/>
      <dgm:spPr/>
      <dgm:t>
        <a:bodyPr/>
        <a:lstStyle/>
        <a:p>
          <a:endParaRPr lang="en-US"/>
        </a:p>
      </dgm:t>
    </dgm:pt>
    <dgm:pt modelId="{25A502BE-2CAC-4006-B200-55C8D5F69B0B}" type="pres">
      <dgm:prSet presAssocID="{FA25152B-C555-4CA0-A1F3-3A0D5FDABF04}" presName="arrow" presStyleLbl="node1" presStyleIdx="3" presStyleCnt="4"/>
      <dgm:spPr/>
      <dgm:t>
        <a:bodyPr/>
        <a:lstStyle/>
        <a:p>
          <a:endParaRPr lang="en-US"/>
        </a:p>
      </dgm:t>
    </dgm:pt>
    <dgm:pt modelId="{0101B448-7B98-4DA3-AC2F-71D13CABCB42}" type="pres">
      <dgm:prSet presAssocID="{FA25152B-C555-4CA0-A1F3-3A0D5FDABF04}" presName="descendantArrow" presStyleCnt="0"/>
      <dgm:spPr/>
      <dgm:t>
        <a:bodyPr/>
        <a:lstStyle/>
        <a:p>
          <a:endParaRPr lang="en-US"/>
        </a:p>
      </dgm:t>
    </dgm:pt>
    <dgm:pt modelId="{F54EB9DF-A345-49C8-BFC0-E3ABB763B902}" type="pres">
      <dgm:prSet presAssocID="{B0FC1C0E-7D80-4C10-942D-B4227026B255}" presName="childTextArrow" presStyleLbl="fgAccFollowNode1" presStyleIdx="11" presStyleCnt="15">
        <dgm:presLayoutVars>
          <dgm:bulletEnabled val="1"/>
        </dgm:presLayoutVars>
      </dgm:prSet>
      <dgm:spPr/>
      <dgm:t>
        <a:bodyPr/>
        <a:lstStyle/>
        <a:p>
          <a:endParaRPr lang="en-US"/>
        </a:p>
      </dgm:t>
    </dgm:pt>
    <dgm:pt modelId="{76EC457A-39A7-414D-ABE2-268B9EEBE73F}" type="pres">
      <dgm:prSet presAssocID="{BDF7B7C8-EC80-402B-9CE8-5951DA288486}" presName="childTextArrow" presStyleLbl="fgAccFollowNode1" presStyleIdx="12" presStyleCnt="15">
        <dgm:presLayoutVars>
          <dgm:bulletEnabled val="1"/>
        </dgm:presLayoutVars>
      </dgm:prSet>
      <dgm:spPr/>
      <dgm:t>
        <a:bodyPr/>
        <a:lstStyle/>
        <a:p>
          <a:endParaRPr lang="en-US"/>
        </a:p>
      </dgm:t>
    </dgm:pt>
    <dgm:pt modelId="{F337E3F6-CA10-4B37-8977-DC78B0C4932A}" type="pres">
      <dgm:prSet presAssocID="{32D3E30F-7C24-417E-B272-FC3E80D121BF}" presName="childTextArrow" presStyleLbl="fgAccFollowNode1" presStyleIdx="13" presStyleCnt="15">
        <dgm:presLayoutVars>
          <dgm:bulletEnabled val="1"/>
        </dgm:presLayoutVars>
      </dgm:prSet>
      <dgm:spPr/>
      <dgm:t>
        <a:bodyPr/>
        <a:lstStyle/>
        <a:p>
          <a:endParaRPr lang="en-US"/>
        </a:p>
      </dgm:t>
    </dgm:pt>
    <dgm:pt modelId="{F95FCE37-75F9-45F3-A765-8256F0E1534D}" type="pres">
      <dgm:prSet presAssocID="{DA1F8610-7461-4148-8631-9064915B8A63}" presName="childTextArrow" presStyleLbl="fgAccFollowNode1" presStyleIdx="14" presStyleCnt="15">
        <dgm:presLayoutVars>
          <dgm:bulletEnabled val="1"/>
        </dgm:presLayoutVars>
      </dgm:prSet>
      <dgm:spPr/>
      <dgm:t>
        <a:bodyPr/>
        <a:lstStyle/>
        <a:p>
          <a:endParaRPr lang="en-US"/>
        </a:p>
      </dgm:t>
    </dgm:pt>
  </dgm:ptLst>
  <dgm:cxnLst>
    <dgm:cxn modelId="{75A66833-B7D2-4DC8-839A-7944A880B105}" srcId="{EFB1BCB3-A3A2-4F94-A551-6F949E44C105}" destId="{CE8EA113-707D-432A-8DA4-BEEB2904BDC6}" srcOrd="1" destOrd="0" parTransId="{EAAF3D08-4471-44FE-881D-8999488B9557}" sibTransId="{82100EAC-A571-40A2-9A2E-33CA6B7EC131}"/>
    <dgm:cxn modelId="{746A2C42-ADF3-4754-BFFD-E1459BCE8DAE}" type="presOf" srcId="{FA25152B-C555-4CA0-A1F3-3A0D5FDABF04}" destId="{25A502BE-2CAC-4006-B200-55C8D5F69B0B}" srcOrd="1" destOrd="0" presId="urn:microsoft.com/office/officeart/2005/8/layout/process4"/>
    <dgm:cxn modelId="{706B442A-6D83-4D53-90F6-9B2A98390D8F}" type="presOf" srcId="{DA1F8610-7461-4148-8631-9064915B8A63}" destId="{F95FCE37-75F9-45F3-A765-8256F0E1534D}" srcOrd="0" destOrd="0" presId="urn:microsoft.com/office/officeart/2005/8/layout/process4"/>
    <dgm:cxn modelId="{6388B44C-6EA4-47FA-A9B1-9F4FF1124F62}" type="presOf" srcId="{251AE93E-884D-4CBF-BE17-EE0651592B54}" destId="{F17E302D-95EE-48E7-9190-6310013D6C75}" srcOrd="1" destOrd="0" presId="urn:microsoft.com/office/officeart/2005/8/layout/process4"/>
    <dgm:cxn modelId="{B91DEA7E-5026-42A6-A1B8-94A9C4869272}" srcId="{FA25152B-C555-4CA0-A1F3-3A0D5FDABF04}" destId="{DA1F8610-7461-4148-8631-9064915B8A63}" srcOrd="3" destOrd="0" parTransId="{3B328FB8-EA31-41C9-9BF3-830FF9607BAC}" sibTransId="{F10239A8-DB25-40B3-9762-FF90E3A41AE9}"/>
    <dgm:cxn modelId="{790F7DE0-D3F7-498E-BA29-173788FE99A3}" srcId="{251AE93E-884D-4CBF-BE17-EE0651592B54}" destId="{8947DDE5-0C80-4ECF-9532-C874FFB3C1B6}" srcOrd="0" destOrd="0" parTransId="{EBFDE8CD-03C3-4BF2-90C5-00D7A27F5BC1}" sibTransId="{0C237DE8-9963-4B50-875A-40F161AE9053}"/>
    <dgm:cxn modelId="{1F1AB268-EF56-4355-99F3-73AC3124DB7E}" srcId="{628E2217-CDB6-4D84-B8AA-5B46EB305ADC}" destId="{BC21D9D7-308D-479E-A358-1C28C5838A64}" srcOrd="4" destOrd="0" parTransId="{0CFA2D1C-5ADF-4306-9035-97B7E1178CD7}" sibTransId="{39BA7130-99B3-4C16-BE0A-05950EECD7DE}"/>
    <dgm:cxn modelId="{34735C60-195F-4E21-AAF3-EF70DB2F9163}" srcId="{CE8EA113-707D-432A-8DA4-BEEB2904BDC6}" destId="{4462977E-2417-4ADE-92E2-79295190E286}" srcOrd="1" destOrd="0" parTransId="{48085C28-38FF-47D6-B9AC-8E8B547E9FE8}" sibTransId="{F870877D-D210-4F1A-9976-BB5EAB3828CE}"/>
    <dgm:cxn modelId="{D57A506C-2484-44A6-8983-469ED6DED2E8}" srcId="{EFB1BCB3-A3A2-4F94-A551-6F949E44C105}" destId="{628E2217-CDB6-4D84-B8AA-5B46EB305ADC}" srcOrd="2" destOrd="0" parTransId="{75BE064E-44A1-42E6-8B7F-BD7D343EB7DA}" sibTransId="{E4C58A4C-50EA-43B8-A9FA-549B3749D06C}"/>
    <dgm:cxn modelId="{BF2F756B-FBC4-44B6-91FC-655C441FA6B9}" srcId="{628E2217-CDB6-4D84-B8AA-5B46EB305ADC}" destId="{78C756F8-4D2E-453F-8050-494732A5B6A8}" srcOrd="0" destOrd="0" parTransId="{CE2B9E67-6ACF-4FDD-BA12-C36FF9E8DF2F}" sibTransId="{0E5291C5-C45B-4538-B9C2-56FB6C7A9576}"/>
    <dgm:cxn modelId="{A6DE79B3-B891-4DE6-8E51-2E06976784E0}" type="presOf" srcId="{11AA74D4-EC72-44E2-9026-5D8F28D6246A}" destId="{6404D06C-CCA7-477A-A69C-A0739B453D0A}" srcOrd="0" destOrd="0" presId="urn:microsoft.com/office/officeart/2005/8/layout/process4"/>
    <dgm:cxn modelId="{891A3CC1-F886-448F-A21B-EE6036D62C18}" srcId="{CE8EA113-707D-432A-8DA4-BEEB2904BDC6}" destId="{5B8D5849-268C-43F1-B588-CFF8C6AEA059}" srcOrd="2" destOrd="0" parTransId="{24F6D9EB-7676-4498-A9E5-236AE686325C}" sibTransId="{A95F2F8A-71F9-4EBC-8717-3C2AC3ADC582}"/>
    <dgm:cxn modelId="{8471BDD1-818A-4538-9BD2-70D68199BF23}" type="presOf" srcId="{8947DDE5-0C80-4ECF-9532-C874FFB3C1B6}" destId="{B20939F5-BF0A-4CF0-AB29-E8A926EFB7DF}" srcOrd="0" destOrd="0" presId="urn:microsoft.com/office/officeart/2005/8/layout/process4"/>
    <dgm:cxn modelId="{6407AF0F-9E94-4344-ACFF-3EE6DF535946}" srcId="{628E2217-CDB6-4D84-B8AA-5B46EB305ADC}" destId="{F2137065-8769-49FC-80C4-7D80C1580265}" srcOrd="2" destOrd="0" parTransId="{8891C7EC-E19A-4832-86FA-97ACE39A335F}" sibTransId="{13C269DB-485D-429F-BB5E-8736758F1D1B}"/>
    <dgm:cxn modelId="{96520422-16D5-4CE2-85ED-2D105853CA2C}" type="presOf" srcId="{330E95CA-BFE2-4CAB-A79B-D008869038B4}" destId="{90D8AD66-C02C-4473-817A-B40E6FE73FC2}" srcOrd="0" destOrd="0" presId="urn:microsoft.com/office/officeart/2005/8/layout/process4"/>
    <dgm:cxn modelId="{11A87A61-CA84-4DDA-B9FC-C84B9D2437DF}" srcId="{CE8EA113-707D-432A-8DA4-BEEB2904BDC6}" destId="{90E012A2-8D7D-4821-9C25-17C54CC59A1A}" srcOrd="0" destOrd="0" parTransId="{0BAB85CE-C69A-441C-86EB-50D7CFFD5B7D}" sibTransId="{F5A489E7-093A-4894-B6CF-5F2F504C44E1}"/>
    <dgm:cxn modelId="{A6F9EC38-018F-4709-80F9-E2E320484532}" type="presOf" srcId="{CE8EA113-707D-432A-8DA4-BEEB2904BDC6}" destId="{5C3EB565-DDDD-4D19-BA68-5FF0727F7E59}" srcOrd="0" destOrd="0" presId="urn:microsoft.com/office/officeart/2005/8/layout/process4"/>
    <dgm:cxn modelId="{C889F7B2-694B-41E8-ACDA-6BA2B53552DF}" type="presOf" srcId="{78C756F8-4D2E-453F-8050-494732A5B6A8}" destId="{FACDD433-CB19-43B5-8270-B61561B6D60D}" srcOrd="0" destOrd="0" presId="urn:microsoft.com/office/officeart/2005/8/layout/process4"/>
    <dgm:cxn modelId="{98A3097F-7AB4-4753-B1E4-FC1DDDB84CFD}" type="presOf" srcId="{251AE93E-884D-4CBF-BE17-EE0651592B54}" destId="{6876AC84-22EC-43DB-A8E3-E6919DCC3D51}" srcOrd="0" destOrd="0" presId="urn:microsoft.com/office/officeart/2005/8/layout/process4"/>
    <dgm:cxn modelId="{19109AD3-4049-42FD-98BA-00EA09C4000F}" srcId="{FA25152B-C555-4CA0-A1F3-3A0D5FDABF04}" destId="{32D3E30F-7C24-417E-B272-FC3E80D121BF}" srcOrd="2" destOrd="0" parTransId="{25C91D40-0326-46B0-B91C-848B6269B187}" sibTransId="{06FEB743-302C-468C-A857-85AE48A94151}"/>
    <dgm:cxn modelId="{9CEF0948-931F-46BD-9CD0-23D6ABFC393A}" type="presOf" srcId="{BC21D9D7-308D-479E-A358-1C28C5838A64}" destId="{DB8C1632-916C-4ACD-B4D5-D92A1BDAE5BE}" srcOrd="0" destOrd="0" presId="urn:microsoft.com/office/officeart/2005/8/layout/process4"/>
    <dgm:cxn modelId="{0074932F-4869-4291-9684-892761B4E930}" srcId="{EFB1BCB3-A3A2-4F94-A551-6F949E44C105}" destId="{251AE93E-884D-4CBF-BE17-EE0651592B54}" srcOrd="3" destOrd="0" parTransId="{D79F8C00-524C-4881-9594-EA0ED4397259}" sibTransId="{1A44C4D4-E0EA-4A61-BA99-EFA78A9522A0}"/>
    <dgm:cxn modelId="{33842709-2F7D-4E99-9781-6B87CE99DC03}" srcId="{628E2217-CDB6-4D84-B8AA-5B46EB305ADC}" destId="{330E95CA-BFE2-4CAB-A79B-D008869038B4}" srcOrd="3" destOrd="0" parTransId="{F1F8B6FF-385A-4AFA-80F8-7900A1BB3449}" sibTransId="{9E53FD50-0611-437F-99B2-78CF045DD958}"/>
    <dgm:cxn modelId="{94E8A57B-A270-4000-92D5-6A62242382AA}" type="presOf" srcId="{BDF7B7C8-EC80-402B-9CE8-5951DA288486}" destId="{76EC457A-39A7-414D-ABE2-268B9EEBE73F}" srcOrd="0" destOrd="0" presId="urn:microsoft.com/office/officeart/2005/8/layout/process4"/>
    <dgm:cxn modelId="{DCA10486-7E2B-42F7-8D13-3CF85D2D16FC}" srcId="{628E2217-CDB6-4D84-B8AA-5B46EB305ADC}" destId="{FFC07A12-B982-449E-A0A4-4DC0B8213053}" srcOrd="1" destOrd="0" parTransId="{69CA1294-2952-4554-9F5E-744FEC2CB994}" sibTransId="{C09E2066-AF7F-4C4B-8723-3F07CF471A32}"/>
    <dgm:cxn modelId="{E3D261DE-4F3F-4F47-8736-4CDED7F3CB3B}" srcId="{EFB1BCB3-A3A2-4F94-A551-6F949E44C105}" destId="{FA25152B-C555-4CA0-A1F3-3A0D5FDABF04}" srcOrd="0" destOrd="0" parTransId="{BCB87007-99A3-4F3A-809C-6074CA92A40A}" sibTransId="{CCAB7393-FA6C-4FDC-B58B-0FD2F64E55CF}"/>
    <dgm:cxn modelId="{BA738F07-5179-45F3-A2CA-B68904207966}" srcId="{CE8EA113-707D-432A-8DA4-BEEB2904BDC6}" destId="{11AA74D4-EC72-44E2-9026-5D8F28D6246A}" srcOrd="3" destOrd="0" parTransId="{0204B376-4B54-4C29-8DB3-ADCB8A1FCD97}" sibTransId="{A9E51565-922C-4332-AF80-45AADEFABC10}"/>
    <dgm:cxn modelId="{F5953906-245D-46D8-8337-04C54A78CBB3}" type="presOf" srcId="{EFB1BCB3-A3A2-4F94-A551-6F949E44C105}" destId="{6235B626-953D-4303-8340-1CBB1CB11E86}" srcOrd="0" destOrd="0" presId="urn:microsoft.com/office/officeart/2005/8/layout/process4"/>
    <dgm:cxn modelId="{A67C4C87-5B21-474A-AC78-B782C54639D1}" type="presOf" srcId="{628E2217-CDB6-4D84-B8AA-5B46EB305ADC}" destId="{0D475E96-2589-4E35-AD27-02B04D998CBE}" srcOrd="0" destOrd="0" presId="urn:microsoft.com/office/officeart/2005/8/layout/process4"/>
    <dgm:cxn modelId="{36732B4B-041B-4AE0-93CD-967F4CFAAB42}" srcId="{251AE93E-884D-4CBF-BE17-EE0651592B54}" destId="{C3597F7B-02ED-49A7-A7CC-CB5CAB9863FE}" srcOrd="1" destOrd="0" parTransId="{CE43DF57-2FA5-429B-9DAF-1343B6AF86C6}" sibTransId="{E0E8C55E-9D4E-465D-8E1D-D3B86B7B22D1}"/>
    <dgm:cxn modelId="{F477C4AB-3C9E-4E65-9533-1F62D1C525EF}" type="presOf" srcId="{90E012A2-8D7D-4821-9C25-17C54CC59A1A}" destId="{0A827305-52DD-4090-B6EF-B64BA9EAFD97}" srcOrd="0" destOrd="0" presId="urn:microsoft.com/office/officeart/2005/8/layout/process4"/>
    <dgm:cxn modelId="{14C8C356-CB09-4C27-8693-C14B39066CA8}" srcId="{FA25152B-C555-4CA0-A1F3-3A0D5FDABF04}" destId="{BDF7B7C8-EC80-402B-9CE8-5951DA288486}" srcOrd="1" destOrd="0" parTransId="{D1EE8EBC-4438-4A85-AAF0-14AB986B467E}" sibTransId="{DB492EAB-6510-488C-A29A-043C7A0CFCF8}"/>
    <dgm:cxn modelId="{83207FA5-C56C-4364-902F-7D2F8DCB1B5D}" type="presOf" srcId="{C3597F7B-02ED-49A7-A7CC-CB5CAB9863FE}" destId="{21FCFBE4-7D59-44A9-9A61-0CCBA8772F7D}" srcOrd="0" destOrd="0" presId="urn:microsoft.com/office/officeart/2005/8/layout/process4"/>
    <dgm:cxn modelId="{7C9DC803-2CFB-455D-9329-DA555DDC2EA9}" type="presOf" srcId="{F2137065-8769-49FC-80C4-7D80C1580265}" destId="{2C812E78-46C9-4FEF-97E8-E84A530F537C}" srcOrd="0" destOrd="0" presId="urn:microsoft.com/office/officeart/2005/8/layout/process4"/>
    <dgm:cxn modelId="{735675C3-6E44-49F5-88DD-03EF13FFBC21}" type="presOf" srcId="{B0FC1C0E-7D80-4C10-942D-B4227026B255}" destId="{F54EB9DF-A345-49C8-BFC0-E3ABB763B902}" srcOrd="0" destOrd="0" presId="urn:microsoft.com/office/officeart/2005/8/layout/process4"/>
    <dgm:cxn modelId="{5B5051BB-F235-41D9-9F8E-C29773AFCC45}" type="presOf" srcId="{CE8EA113-707D-432A-8DA4-BEEB2904BDC6}" destId="{4A9E0F73-FF68-4B28-B226-D6A5ACA282C3}" srcOrd="1" destOrd="0" presId="urn:microsoft.com/office/officeart/2005/8/layout/process4"/>
    <dgm:cxn modelId="{3931AEF5-57E4-447F-A65E-D30B08AA3AD8}" type="presOf" srcId="{5B8D5849-268C-43F1-B588-CFF8C6AEA059}" destId="{7C731BE8-84A4-484B-87B2-A8FB24E3A8CC}" srcOrd="0" destOrd="0" presId="urn:microsoft.com/office/officeart/2005/8/layout/process4"/>
    <dgm:cxn modelId="{2CB4933E-9F4A-4008-AC0A-AD58F810B453}" type="presOf" srcId="{4462977E-2417-4ADE-92E2-79295190E286}" destId="{0185C168-AEB2-467E-B367-E98D27D1EBFA}" srcOrd="0" destOrd="0" presId="urn:microsoft.com/office/officeart/2005/8/layout/process4"/>
    <dgm:cxn modelId="{9CC03BF1-E28B-426A-965F-E1022B6A4636}" type="presOf" srcId="{628E2217-CDB6-4D84-B8AA-5B46EB305ADC}" destId="{D9EC2279-03CB-46AD-B99F-6645420926FC}" srcOrd="1" destOrd="0" presId="urn:microsoft.com/office/officeart/2005/8/layout/process4"/>
    <dgm:cxn modelId="{526E03A2-36FC-43F6-BDDA-E71A11094BEC}" type="presOf" srcId="{32D3E30F-7C24-417E-B272-FC3E80D121BF}" destId="{F337E3F6-CA10-4B37-8977-DC78B0C4932A}" srcOrd="0" destOrd="0" presId="urn:microsoft.com/office/officeart/2005/8/layout/process4"/>
    <dgm:cxn modelId="{ED74E652-8CA1-49CC-BE32-B97370C69617}" srcId="{FA25152B-C555-4CA0-A1F3-3A0D5FDABF04}" destId="{B0FC1C0E-7D80-4C10-942D-B4227026B255}" srcOrd="0" destOrd="0" parTransId="{3160E633-0A70-4876-AF66-88F55FC5EEC4}" sibTransId="{94139513-BA69-4147-B2FD-0EC2AB3CDBCB}"/>
    <dgm:cxn modelId="{3CF466AB-F225-457E-BBD4-358F0DF986CE}" type="presOf" srcId="{FA25152B-C555-4CA0-A1F3-3A0D5FDABF04}" destId="{645E0B32-C450-4BEC-A695-95689662821A}" srcOrd="0" destOrd="0" presId="urn:microsoft.com/office/officeart/2005/8/layout/process4"/>
    <dgm:cxn modelId="{D763C28A-9C7E-4D87-B9D9-F198BEF103B9}" type="presOf" srcId="{FFC07A12-B982-449E-A0A4-4DC0B8213053}" destId="{4EB2963D-AE27-4C1A-BE95-F38E40660252}" srcOrd="0" destOrd="0" presId="urn:microsoft.com/office/officeart/2005/8/layout/process4"/>
    <dgm:cxn modelId="{44BD5930-85C8-4E87-B138-3D457A5225AD}" type="presParOf" srcId="{6235B626-953D-4303-8340-1CBB1CB11E86}" destId="{B4A4860E-CC86-4507-A6B6-E97705FCAFE8}" srcOrd="0" destOrd="0" presId="urn:microsoft.com/office/officeart/2005/8/layout/process4"/>
    <dgm:cxn modelId="{A860591F-BB4E-46E6-BAB4-A3396613D766}" type="presParOf" srcId="{B4A4860E-CC86-4507-A6B6-E97705FCAFE8}" destId="{6876AC84-22EC-43DB-A8E3-E6919DCC3D51}" srcOrd="0" destOrd="0" presId="urn:microsoft.com/office/officeart/2005/8/layout/process4"/>
    <dgm:cxn modelId="{2F248C06-E5D4-488A-98DB-01861781A796}" type="presParOf" srcId="{B4A4860E-CC86-4507-A6B6-E97705FCAFE8}" destId="{F17E302D-95EE-48E7-9190-6310013D6C75}" srcOrd="1" destOrd="0" presId="urn:microsoft.com/office/officeart/2005/8/layout/process4"/>
    <dgm:cxn modelId="{B5F3F0A6-322D-47FB-A45F-50D7316B79E9}" type="presParOf" srcId="{B4A4860E-CC86-4507-A6B6-E97705FCAFE8}" destId="{82038A16-BF18-436E-8F22-4C3DC655168C}" srcOrd="2" destOrd="0" presId="urn:microsoft.com/office/officeart/2005/8/layout/process4"/>
    <dgm:cxn modelId="{809F617F-147F-4F61-89EF-A1262A2EB9C0}" type="presParOf" srcId="{82038A16-BF18-436E-8F22-4C3DC655168C}" destId="{B20939F5-BF0A-4CF0-AB29-E8A926EFB7DF}" srcOrd="0" destOrd="0" presId="urn:microsoft.com/office/officeart/2005/8/layout/process4"/>
    <dgm:cxn modelId="{634739B0-41F0-44F5-A89D-5D9B71ADC7BD}" type="presParOf" srcId="{82038A16-BF18-436E-8F22-4C3DC655168C}" destId="{21FCFBE4-7D59-44A9-9A61-0CCBA8772F7D}" srcOrd="1" destOrd="0" presId="urn:microsoft.com/office/officeart/2005/8/layout/process4"/>
    <dgm:cxn modelId="{07D44A62-2484-4842-9B54-C35B6E30FD70}" type="presParOf" srcId="{6235B626-953D-4303-8340-1CBB1CB11E86}" destId="{E318CF47-6E91-4AE0-83E0-2FCDCA53CE0F}" srcOrd="1" destOrd="0" presId="urn:microsoft.com/office/officeart/2005/8/layout/process4"/>
    <dgm:cxn modelId="{70C919A0-C3D0-4429-8CBC-1114A74D6B2B}" type="presParOf" srcId="{6235B626-953D-4303-8340-1CBB1CB11E86}" destId="{6D7F20A5-C01B-426D-96B0-32222B92EB32}" srcOrd="2" destOrd="0" presId="urn:microsoft.com/office/officeart/2005/8/layout/process4"/>
    <dgm:cxn modelId="{7FE07C25-E470-44BF-A6E4-2EB805979BDA}" type="presParOf" srcId="{6D7F20A5-C01B-426D-96B0-32222B92EB32}" destId="{0D475E96-2589-4E35-AD27-02B04D998CBE}" srcOrd="0" destOrd="0" presId="urn:microsoft.com/office/officeart/2005/8/layout/process4"/>
    <dgm:cxn modelId="{F04E914C-2132-4E4A-B209-6B51153E847D}" type="presParOf" srcId="{6D7F20A5-C01B-426D-96B0-32222B92EB32}" destId="{D9EC2279-03CB-46AD-B99F-6645420926FC}" srcOrd="1" destOrd="0" presId="urn:microsoft.com/office/officeart/2005/8/layout/process4"/>
    <dgm:cxn modelId="{9E8CA3F5-5627-4FAE-9C78-D286CB16B926}" type="presParOf" srcId="{6D7F20A5-C01B-426D-96B0-32222B92EB32}" destId="{E89D5860-5122-4449-9890-060B4EA26022}" srcOrd="2" destOrd="0" presId="urn:microsoft.com/office/officeart/2005/8/layout/process4"/>
    <dgm:cxn modelId="{283B96DE-AD45-4F37-B535-2F7E32F3A220}" type="presParOf" srcId="{E89D5860-5122-4449-9890-060B4EA26022}" destId="{FACDD433-CB19-43B5-8270-B61561B6D60D}" srcOrd="0" destOrd="0" presId="urn:microsoft.com/office/officeart/2005/8/layout/process4"/>
    <dgm:cxn modelId="{95F5FDF3-2980-4B6B-96EF-2F883FF4C55C}" type="presParOf" srcId="{E89D5860-5122-4449-9890-060B4EA26022}" destId="{4EB2963D-AE27-4C1A-BE95-F38E40660252}" srcOrd="1" destOrd="0" presId="urn:microsoft.com/office/officeart/2005/8/layout/process4"/>
    <dgm:cxn modelId="{D7C10534-A0EC-4EE7-93FC-0192388692C1}" type="presParOf" srcId="{E89D5860-5122-4449-9890-060B4EA26022}" destId="{2C812E78-46C9-4FEF-97E8-E84A530F537C}" srcOrd="2" destOrd="0" presId="urn:microsoft.com/office/officeart/2005/8/layout/process4"/>
    <dgm:cxn modelId="{E46D104C-909E-41A6-8333-7B34E04CA768}" type="presParOf" srcId="{E89D5860-5122-4449-9890-060B4EA26022}" destId="{90D8AD66-C02C-4473-817A-B40E6FE73FC2}" srcOrd="3" destOrd="0" presId="urn:microsoft.com/office/officeart/2005/8/layout/process4"/>
    <dgm:cxn modelId="{C269854E-8407-448E-AD56-A4AA63506F50}" type="presParOf" srcId="{E89D5860-5122-4449-9890-060B4EA26022}" destId="{DB8C1632-916C-4ACD-B4D5-D92A1BDAE5BE}" srcOrd="4" destOrd="0" presId="urn:microsoft.com/office/officeart/2005/8/layout/process4"/>
    <dgm:cxn modelId="{670C7F3B-93DC-40FA-AEF1-0CE175A38C23}" type="presParOf" srcId="{6235B626-953D-4303-8340-1CBB1CB11E86}" destId="{154D2A10-0210-4EC2-BD90-842D218A3878}" srcOrd="3" destOrd="0" presId="urn:microsoft.com/office/officeart/2005/8/layout/process4"/>
    <dgm:cxn modelId="{2A75E94A-6EED-41F2-A890-5F298ACA3FF2}" type="presParOf" srcId="{6235B626-953D-4303-8340-1CBB1CB11E86}" destId="{8E0D8CF0-786F-4C55-956C-E694CDE39AFB}" srcOrd="4" destOrd="0" presId="urn:microsoft.com/office/officeart/2005/8/layout/process4"/>
    <dgm:cxn modelId="{604F5C40-DBF1-4C73-ACF9-6DEA82277CF5}" type="presParOf" srcId="{8E0D8CF0-786F-4C55-956C-E694CDE39AFB}" destId="{5C3EB565-DDDD-4D19-BA68-5FF0727F7E59}" srcOrd="0" destOrd="0" presId="urn:microsoft.com/office/officeart/2005/8/layout/process4"/>
    <dgm:cxn modelId="{90147A72-1B4E-468F-9842-C4097707D65F}" type="presParOf" srcId="{8E0D8CF0-786F-4C55-956C-E694CDE39AFB}" destId="{4A9E0F73-FF68-4B28-B226-D6A5ACA282C3}" srcOrd="1" destOrd="0" presId="urn:microsoft.com/office/officeart/2005/8/layout/process4"/>
    <dgm:cxn modelId="{CB2D1A29-4F52-40A0-A8E3-4A275CA9AC74}" type="presParOf" srcId="{8E0D8CF0-786F-4C55-956C-E694CDE39AFB}" destId="{033D29C9-0E71-4AA8-90B8-43B104C5EC50}" srcOrd="2" destOrd="0" presId="urn:microsoft.com/office/officeart/2005/8/layout/process4"/>
    <dgm:cxn modelId="{FB589370-2550-4433-9BAD-5D1852497A04}" type="presParOf" srcId="{033D29C9-0E71-4AA8-90B8-43B104C5EC50}" destId="{0A827305-52DD-4090-B6EF-B64BA9EAFD97}" srcOrd="0" destOrd="0" presId="urn:microsoft.com/office/officeart/2005/8/layout/process4"/>
    <dgm:cxn modelId="{820A19AB-A545-4E0A-8707-498F3FED180A}" type="presParOf" srcId="{033D29C9-0E71-4AA8-90B8-43B104C5EC50}" destId="{0185C168-AEB2-467E-B367-E98D27D1EBFA}" srcOrd="1" destOrd="0" presId="urn:microsoft.com/office/officeart/2005/8/layout/process4"/>
    <dgm:cxn modelId="{7B28210D-B2E6-460E-A488-81A101ABF5AB}" type="presParOf" srcId="{033D29C9-0E71-4AA8-90B8-43B104C5EC50}" destId="{7C731BE8-84A4-484B-87B2-A8FB24E3A8CC}" srcOrd="2" destOrd="0" presId="urn:microsoft.com/office/officeart/2005/8/layout/process4"/>
    <dgm:cxn modelId="{3B3007D0-A5F3-485E-8072-D788569D79A3}" type="presParOf" srcId="{033D29C9-0E71-4AA8-90B8-43B104C5EC50}" destId="{6404D06C-CCA7-477A-A69C-A0739B453D0A}" srcOrd="3" destOrd="0" presId="urn:microsoft.com/office/officeart/2005/8/layout/process4"/>
    <dgm:cxn modelId="{3E0C9BE3-5A6E-4CBD-8DD2-2B9D04AC4B5C}" type="presParOf" srcId="{6235B626-953D-4303-8340-1CBB1CB11E86}" destId="{D07DC462-EA9F-4BA0-977F-53570B822C6D}" srcOrd="5" destOrd="0" presId="urn:microsoft.com/office/officeart/2005/8/layout/process4"/>
    <dgm:cxn modelId="{23D4B4A8-A080-47D5-B0CD-8D981B5FAAAC}" type="presParOf" srcId="{6235B626-953D-4303-8340-1CBB1CB11E86}" destId="{D8ACC83D-D5FA-409F-A16A-1F1F160B9CA1}" srcOrd="6" destOrd="0" presId="urn:microsoft.com/office/officeart/2005/8/layout/process4"/>
    <dgm:cxn modelId="{0A899BDC-EA91-42A6-80AC-2C8E8A363C77}" type="presParOf" srcId="{D8ACC83D-D5FA-409F-A16A-1F1F160B9CA1}" destId="{645E0B32-C450-4BEC-A695-95689662821A}" srcOrd="0" destOrd="0" presId="urn:microsoft.com/office/officeart/2005/8/layout/process4"/>
    <dgm:cxn modelId="{BDDA947B-3060-4739-A880-6B5345BD2D9C}" type="presParOf" srcId="{D8ACC83D-D5FA-409F-A16A-1F1F160B9CA1}" destId="{25A502BE-2CAC-4006-B200-55C8D5F69B0B}" srcOrd="1" destOrd="0" presId="urn:microsoft.com/office/officeart/2005/8/layout/process4"/>
    <dgm:cxn modelId="{926E4504-F79E-4611-8D64-0C4CE38C4120}" type="presParOf" srcId="{D8ACC83D-D5FA-409F-A16A-1F1F160B9CA1}" destId="{0101B448-7B98-4DA3-AC2F-71D13CABCB42}" srcOrd="2" destOrd="0" presId="urn:microsoft.com/office/officeart/2005/8/layout/process4"/>
    <dgm:cxn modelId="{9161BA08-4B42-4B3A-9B0D-DFF066268D8B}" type="presParOf" srcId="{0101B448-7B98-4DA3-AC2F-71D13CABCB42}" destId="{F54EB9DF-A345-49C8-BFC0-E3ABB763B902}" srcOrd="0" destOrd="0" presId="urn:microsoft.com/office/officeart/2005/8/layout/process4"/>
    <dgm:cxn modelId="{052A77CF-EE6F-4DE7-96B5-CEE048A61DFE}" type="presParOf" srcId="{0101B448-7B98-4DA3-AC2F-71D13CABCB42}" destId="{76EC457A-39A7-414D-ABE2-268B9EEBE73F}" srcOrd="1" destOrd="0" presId="urn:microsoft.com/office/officeart/2005/8/layout/process4"/>
    <dgm:cxn modelId="{4D94BB3E-28F7-4D99-A831-FE6D80ED9E73}" type="presParOf" srcId="{0101B448-7B98-4DA3-AC2F-71D13CABCB42}" destId="{F337E3F6-CA10-4B37-8977-DC78B0C4932A}" srcOrd="2" destOrd="0" presId="urn:microsoft.com/office/officeart/2005/8/layout/process4"/>
    <dgm:cxn modelId="{32AC9B9B-83DB-4F28-BD20-3A65365A017B}" type="presParOf" srcId="{0101B448-7B98-4DA3-AC2F-71D13CABCB42}" destId="{F95FCE37-75F9-45F3-A765-8256F0E1534D}" srcOrd="3"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E302D-95EE-48E7-9190-6310013D6C75}">
      <dsp:nvSpPr>
        <dsp:cNvPr id="0" name=""/>
        <dsp:cNvSpPr/>
      </dsp:nvSpPr>
      <dsp:spPr>
        <a:xfrm>
          <a:off x="0" y="3475185"/>
          <a:ext cx="10622245" cy="76028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a:t>Cloud Capable</a:t>
          </a:r>
        </a:p>
      </dsp:txBody>
      <dsp:txXfrm>
        <a:off x="0" y="3475185"/>
        <a:ext cx="10622245" cy="410554"/>
      </dsp:txXfrm>
    </dsp:sp>
    <dsp:sp modelId="{B20939F5-BF0A-4CF0-AB29-E8A926EFB7DF}">
      <dsp:nvSpPr>
        <dsp:cNvPr id="0" name=""/>
        <dsp:cNvSpPr/>
      </dsp:nvSpPr>
      <dsp:spPr>
        <a:xfrm>
          <a:off x="0" y="3870534"/>
          <a:ext cx="5311122" cy="349731"/>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smtClean="0"/>
            <a:t>No lock-in to a particular cloud</a:t>
          </a:r>
          <a:endParaRPr lang="en-US" sz="1400" kern="1200" dirty="0"/>
        </a:p>
      </dsp:txBody>
      <dsp:txXfrm>
        <a:off x="0" y="3870534"/>
        <a:ext cx="5311122" cy="349731"/>
      </dsp:txXfrm>
    </dsp:sp>
    <dsp:sp modelId="{21FCFBE4-7D59-44A9-9A61-0CCBA8772F7D}">
      <dsp:nvSpPr>
        <dsp:cNvPr id="0" name=""/>
        <dsp:cNvSpPr/>
      </dsp:nvSpPr>
      <dsp:spPr>
        <a:xfrm>
          <a:off x="5311122" y="3870534"/>
          <a:ext cx="5311122" cy="349731"/>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smtClean="0"/>
            <a:t>Takes full advantage of cloud economics</a:t>
          </a:r>
          <a:endParaRPr lang="en-US" sz="1200" kern="1200" dirty="0"/>
        </a:p>
      </dsp:txBody>
      <dsp:txXfrm>
        <a:off x="5311122" y="3870534"/>
        <a:ext cx="5311122" cy="349731"/>
      </dsp:txXfrm>
    </dsp:sp>
    <dsp:sp modelId="{D9EC2279-03CB-46AD-B99F-6645420926FC}">
      <dsp:nvSpPr>
        <dsp:cNvPr id="0" name=""/>
        <dsp:cNvSpPr/>
      </dsp:nvSpPr>
      <dsp:spPr>
        <a:xfrm rot="10800000">
          <a:off x="0" y="2317270"/>
          <a:ext cx="10622245" cy="1169319"/>
        </a:xfrm>
        <a:prstGeom prst="upArrowCallou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a:t>Advanced Analytics</a:t>
          </a:r>
        </a:p>
      </dsp:txBody>
      <dsp:txXfrm rot="-10800000">
        <a:off x="0" y="2317270"/>
        <a:ext cx="10622245" cy="410431"/>
      </dsp:txXfrm>
    </dsp:sp>
    <dsp:sp modelId="{FACDD433-CB19-43B5-8270-B61561B6D60D}">
      <dsp:nvSpPr>
        <dsp:cNvPr id="0" name=""/>
        <dsp:cNvSpPr/>
      </dsp:nvSpPr>
      <dsp:spPr>
        <a:xfrm>
          <a:off x="1296" y="2727701"/>
          <a:ext cx="2123930" cy="349626"/>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smtClean="0"/>
            <a:t>Without extensive coding</a:t>
          </a:r>
          <a:endParaRPr lang="en-US" sz="1200" kern="1200" dirty="0"/>
        </a:p>
      </dsp:txBody>
      <dsp:txXfrm>
        <a:off x="1296" y="2727701"/>
        <a:ext cx="2123930" cy="349626"/>
      </dsp:txXfrm>
    </dsp:sp>
    <dsp:sp modelId="{4EB2963D-AE27-4C1A-BE95-F38E40660252}">
      <dsp:nvSpPr>
        <dsp:cNvPr id="0" name=""/>
        <dsp:cNvSpPr/>
      </dsp:nvSpPr>
      <dsp:spPr>
        <a:xfrm>
          <a:off x="2125226" y="2727701"/>
          <a:ext cx="2123930" cy="349626"/>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smtClean="0"/>
            <a:t>Geospatial</a:t>
          </a:r>
          <a:endParaRPr lang="en-US" sz="1200" kern="1200" dirty="0"/>
        </a:p>
      </dsp:txBody>
      <dsp:txXfrm>
        <a:off x="2125226" y="2727701"/>
        <a:ext cx="2123930" cy="349626"/>
      </dsp:txXfrm>
    </dsp:sp>
    <dsp:sp modelId="{2C812E78-46C9-4FEF-97E8-E84A530F537C}">
      <dsp:nvSpPr>
        <dsp:cNvPr id="0" name=""/>
        <dsp:cNvSpPr/>
      </dsp:nvSpPr>
      <dsp:spPr>
        <a:xfrm>
          <a:off x="4249157" y="2727701"/>
          <a:ext cx="2123930" cy="349626"/>
        </a:xfrm>
        <a:prstGeom prst="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smtClean="0"/>
            <a:t>Time-series</a:t>
          </a:r>
          <a:endParaRPr lang="en-US" sz="1200" kern="1200" dirty="0"/>
        </a:p>
      </dsp:txBody>
      <dsp:txXfrm>
        <a:off x="4249157" y="2727701"/>
        <a:ext cx="2123930" cy="349626"/>
      </dsp:txXfrm>
    </dsp:sp>
    <dsp:sp modelId="{90D8AD66-C02C-4473-817A-B40E6FE73FC2}">
      <dsp:nvSpPr>
        <dsp:cNvPr id="0" name=""/>
        <dsp:cNvSpPr/>
      </dsp:nvSpPr>
      <dsp:spPr>
        <a:xfrm>
          <a:off x="6373087" y="2727701"/>
          <a:ext cx="2123930" cy="349626"/>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smtClean="0"/>
            <a:t>Machine Learning</a:t>
          </a:r>
          <a:endParaRPr lang="en-US" sz="1200" kern="1200" dirty="0"/>
        </a:p>
      </dsp:txBody>
      <dsp:txXfrm>
        <a:off x="6373087" y="2727701"/>
        <a:ext cx="2123930" cy="349626"/>
      </dsp:txXfrm>
    </dsp:sp>
    <dsp:sp modelId="{DB8C1632-916C-4ACD-B4D5-D92A1BDAE5BE}">
      <dsp:nvSpPr>
        <dsp:cNvPr id="0" name=""/>
        <dsp:cNvSpPr/>
      </dsp:nvSpPr>
      <dsp:spPr>
        <a:xfrm>
          <a:off x="8497018" y="2727701"/>
          <a:ext cx="2123930" cy="349626"/>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smtClean="0"/>
            <a:t>Extensible to custom functions</a:t>
          </a:r>
          <a:r>
            <a:rPr lang="en-US" sz="1100" kern="1200" smtClean="0"/>
            <a:t> </a:t>
          </a:r>
          <a:endParaRPr lang="en-US" sz="1100" kern="1200" dirty="0"/>
        </a:p>
      </dsp:txBody>
      <dsp:txXfrm>
        <a:off x="8497018" y="2727701"/>
        <a:ext cx="2123930" cy="349626"/>
      </dsp:txXfrm>
    </dsp:sp>
    <dsp:sp modelId="{4A9E0F73-FF68-4B28-B226-D6A5ACA282C3}">
      <dsp:nvSpPr>
        <dsp:cNvPr id="0" name=""/>
        <dsp:cNvSpPr/>
      </dsp:nvSpPr>
      <dsp:spPr>
        <a:xfrm rot="10800000">
          <a:off x="0" y="1159355"/>
          <a:ext cx="10622245" cy="1169319"/>
        </a:xfrm>
        <a:prstGeom prst="upArrowCallou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t>Flexible</a:t>
          </a:r>
          <a:endParaRPr lang="en-US" sz="1800" b="1" kern="1200" dirty="0"/>
        </a:p>
      </dsp:txBody>
      <dsp:txXfrm rot="-10800000">
        <a:off x="0" y="1159355"/>
        <a:ext cx="10622245" cy="410431"/>
      </dsp:txXfrm>
    </dsp:sp>
    <dsp:sp modelId="{0A827305-52DD-4090-B6EF-B64BA9EAFD97}">
      <dsp:nvSpPr>
        <dsp:cNvPr id="0" name=""/>
        <dsp:cNvSpPr/>
      </dsp:nvSpPr>
      <dsp:spPr>
        <a:xfrm>
          <a:off x="0" y="1569786"/>
          <a:ext cx="2655561" cy="349626"/>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a:t>Easy to get in, easy to get out</a:t>
          </a:r>
        </a:p>
      </dsp:txBody>
      <dsp:txXfrm>
        <a:off x="0" y="1569786"/>
        <a:ext cx="2655561" cy="349626"/>
      </dsp:txXfrm>
    </dsp:sp>
    <dsp:sp modelId="{0185C168-AEB2-467E-B367-E98D27D1EBFA}">
      <dsp:nvSpPr>
        <dsp:cNvPr id="0" name=""/>
        <dsp:cNvSpPr/>
      </dsp:nvSpPr>
      <dsp:spPr>
        <a:xfrm>
          <a:off x="2655561" y="1569786"/>
          <a:ext cx="2655561" cy="349626"/>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100000"/>
            </a:lnSpc>
            <a:spcBef>
              <a:spcPct val="0"/>
            </a:spcBef>
            <a:spcAft>
              <a:spcPts val="0"/>
            </a:spcAft>
          </a:pPr>
          <a:r>
            <a:rPr lang="en-US" sz="1200" kern="1200" smtClean="0"/>
            <a:t>Leverage all data from Hadoop (ORC, Parquet, Avro, …), JSON, S3 …</a:t>
          </a:r>
          <a:endParaRPr lang="en-US" sz="1200" kern="1200" dirty="0"/>
        </a:p>
      </dsp:txBody>
      <dsp:txXfrm>
        <a:off x="2655561" y="1569786"/>
        <a:ext cx="2655561" cy="349626"/>
      </dsp:txXfrm>
    </dsp:sp>
    <dsp:sp modelId="{7C731BE8-84A4-484B-87B2-A8FB24E3A8CC}">
      <dsp:nvSpPr>
        <dsp:cNvPr id="0" name=""/>
        <dsp:cNvSpPr/>
      </dsp:nvSpPr>
      <dsp:spPr>
        <a:xfrm>
          <a:off x="5311122" y="1569786"/>
          <a:ext cx="2655561" cy="349626"/>
        </a:xfrm>
        <a:prstGeom prst="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smtClean="0"/>
            <a:t>Less data movement</a:t>
          </a:r>
          <a:endParaRPr lang="en-US" sz="1200" kern="1200" dirty="0"/>
        </a:p>
      </dsp:txBody>
      <dsp:txXfrm>
        <a:off x="5311122" y="1569786"/>
        <a:ext cx="2655561" cy="349626"/>
      </dsp:txXfrm>
    </dsp:sp>
    <dsp:sp modelId="{6404D06C-CCA7-477A-A69C-A0739B453D0A}">
      <dsp:nvSpPr>
        <dsp:cNvPr id="0" name=""/>
        <dsp:cNvSpPr/>
      </dsp:nvSpPr>
      <dsp:spPr>
        <a:xfrm>
          <a:off x="7966683" y="1569786"/>
          <a:ext cx="2655561" cy="349626"/>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smtClean="0"/>
            <a:t>Backup and disaster recovery to Cloud</a:t>
          </a:r>
          <a:endParaRPr lang="en-US" sz="1200" kern="1200" dirty="0"/>
        </a:p>
      </dsp:txBody>
      <dsp:txXfrm>
        <a:off x="7966683" y="1569786"/>
        <a:ext cx="2655561" cy="349626"/>
      </dsp:txXfrm>
    </dsp:sp>
    <dsp:sp modelId="{25A502BE-2CAC-4006-B200-55C8D5F69B0B}">
      <dsp:nvSpPr>
        <dsp:cNvPr id="0" name=""/>
        <dsp:cNvSpPr/>
      </dsp:nvSpPr>
      <dsp:spPr>
        <a:xfrm rot="10800000">
          <a:off x="0" y="1440"/>
          <a:ext cx="10622245" cy="1169319"/>
        </a:xfrm>
        <a:prstGeom prst="upArrowCallou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a:t>Scalable</a:t>
          </a:r>
        </a:p>
      </dsp:txBody>
      <dsp:txXfrm rot="-10800000">
        <a:off x="0" y="1440"/>
        <a:ext cx="10622245" cy="410431"/>
      </dsp:txXfrm>
    </dsp:sp>
    <dsp:sp modelId="{F54EB9DF-A345-49C8-BFC0-E3ABB763B902}">
      <dsp:nvSpPr>
        <dsp:cNvPr id="0" name=""/>
        <dsp:cNvSpPr/>
      </dsp:nvSpPr>
      <dsp:spPr>
        <a:xfrm>
          <a:off x="0" y="411871"/>
          <a:ext cx="2655561" cy="349626"/>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smtClean="0"/>
            <a:t>Affordable increments</a:t>
          </a:r>
          <a:endParaRPr lang="en-US" sz="1200" kern="1200" dirty="0"/>
        </a:p>
      </dsp:txBody>
      <dsp:txXfrm>
        <a:off x="0" y="411871"/>
        <a:ext cx="2655561" cy="349626"/>
      </dsp:txXfrm>
    </dsp:sp>
    <dsp:sp modelId="{76EC457A-39A7-414D-ABE2-268B9EEBE73F}">
      <dsp:nvSpPr>
        <dsp:cNvPr id="0" name=""/>
        <dsp:cNvSpPr/>
      </dsp:nvSpPr>
      <dsp:spPr>
        <a:xfrm>
          <a:off x="2655561" y="411871"/>
          <a:ext cx="2655561" cy="349626"/>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smtClean="0"/>
            <a:t>Can consume data fast</a:t>
          </a:r>
          <a:endParaRPr lang="en-US" sz="1200" kern="1200" dirty="0"/>
        </a:p>
      </dsp:txBody>
      <dsp:txXfrm>
        <a:off x="2655561" y="411871"/>
        <a:ext cx="2655561" cy="349626"/>
      </dsp:txXfrm>
    </dsp:sp>
    <dsp:sp modelId="{F337E3F6-CA10-4B37-8977-DC78B0C4932A}">
      <dsp:nvSpPr>
        <dsp:cNvPr id="0" name=""/>
        <dsp:cNvSpPr/>
      </dsp:nvSpPr>
      <dsp:spPr>
        <a:xfrm>
          <a:off x="5311122" y="411871"/>
          <a:ext cx="2655561" cy="349626"/>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dirty="0"/>
            <a:t>Can handle concurrency</a:t>
          </a:r>
        </a:p>
      </dsp:txBody>
      <dsp:txXfrm>
        <a:off x="5311122" y="411871"/>
        <a:ext cx="2655561" cy="349626"/>
      </dsp:txXfrm>
    </dsp:sp>
    <dsp:sp modelId="{F95FCE37-75F9-45F3-A765-8256F0E1534D}">
      <dsp:nvSpPr>
        <dsp:cNvPr id="0" name=""/>
        <dsp:cNvSpPr/>
      </dsp:nvSpPr>
      <dsp:spPr>
        <a:xfrm>
          <a:off x="7966683" y="411871"/>
          <a:ext cx="2655561" cy="349626"/>
        </a:xfrm>
        <a:prstGeom prst="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kern="1200" smtClean="0"/>
            <a:t>Supports Information Lifecycle Management</a:t>
          </a:r>
          <a:endParaRPr lang="en-US" sz="1200" kern="1200" dirty="0"/>
        </a:p>
      </dsp:txBody>
      <dsp:txXfrm>
        <a:off x="7966683" y="411871"/>
        <a:ext cx="2655561" cy="34962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F4137A-32A9-4E3E-80A1-313294284C14}" type="datetimeFigureOut">
              <a:rPr lang="en-US" smtClean="0"/>
              <a:t>5/8/2019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956D5C-5EF9-4233-82C8-1D8C4F6E2EDC}" type="slidenum">
              <a:rPr lang="en-US" smtClean="0"/>
              <a:t>‹#›</a:t>
            </a:fld>
            <a:endParaRPr lang="en-US"/>
          </a:p>
        </p:txBody>
      </p:sp>
    </p:spTree>
    <p:extLst>
      <p:ext uri="{BB962C8B-B14F-4D97-AF65-F5344CB8AC3E}">
        <p14:creationId xmlns:p14="http://schemas.microsoft.com/office/powerpoint/2010/main" val="1369405924"/>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files.asset.microfocus.com/8672/en/8672.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6a591c343feca4293cdf-0b0c1667178d3ae82bcda513f1915472.ssl.cf1.rackcdn.com/3537/en/3537.p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files.asset.microfocus.com/8605/en/8605.pdf"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956D5C-5EF9-4233-82C8-1D8C4F6E2EDC}"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910960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06562A-323A-4E81-A0A8-1462782C0F15}"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335800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90F31A8A-43EB-8947-B182-07D22D8CB7AC}" type="slidenum">
              <a:rPr lang="en-US" sz="1800" kern="0" smtClean="0">
                <a:solidFill>
                  <a:prstClr val="black"/>
                </a:solidFill>
                <a:latin typeface="Calibri"/>
              </a:rPr>
              <a:pPr defTabSz="914400">
                <a:defRPr/>
              </a:pPr>
              <a:t>21</a:t>
            </a:fld>
            <a:endParaRPr lang="en-US" sz="1800" kern="0" dirty="0">
              <a:solidFill>
                <a:prstClr val="black"/>
              </a:solidFill>
              <a:latin typeface="Calibri"/>
            </a:endParaRPr>
          </a:p>
        </p:txBody>
      </p:sp>
    </p:spTree>
    <p:extLst>
      <p:ext uri="{BB962C8B-B14F-4D97-AF65-F5344CB8AC3E}">
        <p14:creationId xmlns:p14="http://schemas.microsoft.com/office/powerpoint/2010/main" val="4000052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90F31A8A-43EB-8947-B182-07D22D8CB7AC}" type="slidenum">
              <a:rPr lang="en-US" sz="1800" kern="0" smtClean="0">
                <a:solidFill>
                  <a:prstClr val="black"/>
                </a:solidFill>
                <a:latin typeface="Calibri"/>
              </a:rPr>
              <a:pPr defTabSz="914400">
                <a:defRPr/>
              </a:pPr>
              <a:t>22</a:t>
            </a:fld>
            <a:endParaRPr lang="en-US" sz="1800" kern="0" dirty="0">
              <a:solidFill>
                <a:prstClr val="black"/>
              </a:solidFill>
              <a:latin typeface="Calibri"/>
            </a:endParaRPr>
          </a:p>
        </p:txBody>
      </p:sp>
    </p:spTree>
    <p:extLst>
      <p:ext uri="{BB962C8B-B14F-4D97-AF65-F5344CB8AC3E}">
        <p14:creationId xmlns:p14="http://schemas.microsoft.com/office/powerpoint/2010/main" val="1002190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a:p>
        </p:txBody>
      </p:sp>
      <p:sp>
        <p:nvSpPr>
          <p:cNvPr id="4" name="Slide Number Placeholder 3"/>
          <p:cNvSpPr>
            <a:spLocks noGrp="1"/>
          </p:cNvSpPr>
          <p:nvPr>
            <p:ph type="sldNum" sz="quarter" idx="10"/>
          </p:nvPr>
        </p:nvSpPr>
        <p:spPr/>
        <p:txBody>
          <a:bodyPr/>
          <a:lstStyle/>
          <a:p>
            <a:fld id="{EF956D5C-5EF9-4233-82C8-1D8C4F6E2EDC}"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162124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FEAE42-E3FE-4405-B7FC-4425D05B92A0}"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3730573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FEAE42-E3FE-4405-B7FC-4425D05B92A0}"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1167878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FEAE42-E3FE-4405-B7FC-4425D05B92A0}"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2742029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FEAE42-E3FE-4405-B7FC-4425D05B92A0}"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1697478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Simpli.fi architecture – real-time bidding = RTB – 100’s of millions/hour, billions/day – stored in Parquet</a:t>
            </a:r>
          </a:p>
          <a:p>
            <a:r>
              <a:rPr lang="en-US" dirty="0" smtClean="0"/>
              <a:t>3pd = third-party data</a:t>
            </a:r>
          </a:p>
          <a:p>
            <a:pPr marL="0" marR="0" indent="0" algn="l" defTabSz="914377"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postgreSQL</a:t>
            </a:r>
            <a:r>
              <a:rPr lang="en-US" sz="1200" kern="1200" dirty="0" smtClean="0">
                <a:solidFill>
                  <a:schemeClr val="tx1"/>
                </a:solidFill>
                <a:effectLst/>
                <a:latin typeface="+mn-lt"/>
                <a:ea typeface="+mn-ea"/>
                <a:cs typeface="+mn-cs"/>
              </a:rPr>
              <a:t> – app data – definitions of programs being run</a:t>
            </a:r>
          </a:p>
        </p:txBody>
      </p:sp>
      <p:sp>
        <p:nvSpPr>
          <p:cNvPr id="4" name="Slide Number Placeholder 3"/>
          <p:cNvSpPr>
            <a:spLocks noGrp="1"/>
          </p:cNvSpPr>
          <p:nvPr>
            <p:ph type="sldNum" sz="quarter" idx="10"/>
          </p:nvPr>
        </p:nvSpPr>
        <p:spPr/>
        <p:txBody>
          <a:bodyPr/>
          <a:lstStyle/>
          <a:p>
            <a:fld id="{EF956D5C-5EF9-4233-82C8-1D8C4F6E2EDC}" type="slidenum">
              <a:rPr lang="en-US" smtClean="0"/>
              <a:t>28</a:t>
            </a:fld>
            <a:endParaRPr lang="en-US"/>
          </a:p>
        </p:txBody>
      </p:sp>
    </p:spTree>
    <p:extLst>
      <p:ext uri="{BB962C8B-B14F-4D97-AF65-F5344CB8AC3E}">
        <p14:creationId xmlns:p14="http://schemas.microsoft.com/office/powerpoint/2010/main" val="978769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92400D51-FE30-634A-87BC-8E4596F1BF3E}" type="datetime8">
              <a:rPr lang="en-US" smtClean="0">
                <a:solidFill>
                  <a:prstClr val="black"/>
                </a:solidFill>
              </a:rPr>
              <a:pPr/>
              <a:t>5/8/2019 4:10 PM</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Presenter Name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FAFD0A4E-C84B-4CA7-B282-E0CBFDBAC773}"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251157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381000"/>
            <a:ext cx="4575175"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2956924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E831FD69-BB7F-48A9-AD3C-0905D51AD404}" type="datetime3">
              <a:rPr lang="en-US" smtClean="0">
                <a:solidFill>
                  <a:prstClr val="black"/>
                </a:solidFill>
              </a:rPr>
              <a:pPr/>
              <a:t>8 May 2019</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prstClr val="black"/>
                </a:solidFill>
              </a:rPr>
              <a:t>HP Confidential</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84B04522-5E79-4620-978F-683F5015A639}"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925482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E831FD69-BB7F-48A9-AD3C-0905D51AD404}" type="datetime3">
              <a:rPr lang="en-US" smtClean="0">
                <a:solidFill>
                  <a:prstClr val="black"/>
                </a:solidFill>
              </a:rPr>
              <a:pPr/>
              <a:t>8 May 2019</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prstClr val="black"/>
                </a:solidFill>
              </a:rPr>
              <a:t>HP Confidential</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84B04522-5E79-4620-978F-683F5015A639}"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354475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956D5C-5EF9-4233-82C8-1D8C4F6E2EDC}"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552238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956D5C-5EF9-4233-82C8-1D8C4F6E2EDC}"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234918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956D5C-5EF9-4233-82C8-1D8C4F6E2EDC}" type="slidenum">
              <a:rPr lang="en-US" smtClean="0"/>
              <a:t>37</a:t>
            </a:fld>
            <a:endParaRPr lang="en-US"/>
          </a:p>
        </p:txBody>
      </p:sp>
    </p:spTree>
    <p:extLst>
      <p:ext uri="{BB962C8B-B14F-4D97-AF65-F5344CB8AC3E}">
        <p14:creationId xmlns:p14="http://schemas.microsoft.com/office/powerpoint/2010/main" val="3796283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381000"/>
            <a:ext cx="4575175" cy="2573338"/>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solidFill>
                  <a:prstClr val="black"/>
                </a:solidFill>
              </a:rPr>
              <a:pPr/>
              <a:t>38</a:t>
            </a:fld>
            <a:endParaRPr lang="en-GB" dirty="0">
              <a:solidFill>
                <a:prstClr val="black"/>
              </a:solidFill>
            </a:endParaRPr>
          </a:p>
        </p:txBody>
      </p:sp>
    </p:spTree>
    <p:extLst>
      <p:ext uri="{BB962C8B-B14F-4D97-AF65-F5344CB8AC3E}">
        <p14:creationId xmlns:p14="http://schemas.microsoft.com/office/powerpoint/2010/main" val="298041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xfrm>
            <a:off x="381000" y="381000"/>
            <a:ext cx="4572000" cy="2573338"/>
          </a:xfrm>
          <a:noFill/>
          <a:ln>
            <a:solidFill>
              <a:srgbClr val="000000"/>
            </a:solidFill>
            <a:miter lim="800000"/>
            <a:headEnd/>
            <a:tailEnd/>
          </a:ln>
        </p:spPr>
      </p:sp>
      <p:sp>
        <p:nvSpPr>
          <p:cNvPr id="3" name="Notes Placeholder 2"/>
          <p:cNvSpPr>
            <a:spLocks noGrp="1"/>
          </p:cNvSpPr>
          <p:nvPr>
            <p:ph type="body" idx="1"/>
          </p:nvPr>
        </p:nvSpPr>
        <p:spPr>
          <a:xfrm>
            <a:off x="704662" y="4387136"/>
            <a:ext cx="5537536" cy="4156234"/>
          </a:xfrm>
        </p:spPr>
        <p:txBody>
          <a:bodyPr wrap="square" numCol="1" anchor="t" anchorCtr="0" compatLnSpc="1">
            <a:prstTxWarp prst="textNoShape">
              <a:avLst/>
            </a:prstTxWarp>
            <a:normAutofit fontScale="47500" lnSpcReduction="20000"/>
          </a:bodyPr>
          <a:lstStyle/>
          <a:p>
            <a:pPr>
              <a:lnSpc>
                <a:spcPct val="120000"/>
              </a:lnSpc>
              <a:spcBef>
                <a:spcPts val="0"/>
              </a:spcBef>
            </a:pPr>
            <a:r>
              <a:rPr lang="en-US" sz="1500" b="1" dirty="0">
                <a:latin typeface="Calibri" panose="020F0502020204030204" pitchFamily="34" charset="0"/>
              </a:rPr>
              <a:t>deltaDNA</a:t>
            </a:r>
          </a:p>
          <a:p>
            <a:pPr>
              <a:lnSpc>
                <a:spcPct val="120000"/>
              </a:lnSpc>
              <a:spcBef>
                <a:spcPts val="0"/>
              </a:spcBef>
            </a:pPr>
            <a:r>
              <a:rPr lang="en-US" sz="1500" b="1" dirty="0">
                <a:latin typeface="Calibri" panose="020F0502020204030204" pitchFamily="34" charset="0"/>
              </a:rPr>
              <a:t>http://files.asset.microfocus.com/6773/en/6773.pdf</a:t>
            </a:r>
          </a:p>
          <a:p>
            <a:pPr>
              <a:lnSpc>
                <a:spcPct val="120000"/>
              </a:lnSpc>
              <a:spcBef>
                <a:spcPts val="0"/>
              </a:spcBef>
            </a:pPr>
            <a:endParaRPr lang="en-US" sz="1500" b="1" dirty="0">
              <a:latin typeface="Calibri" panose="020F0502020204030204" pitchFamily="34" charset="0"/>
            </a:endParaRPr>
          </a:p>
          <a:p>
            <a:pPr>
              <a:lnSpc>
                <a:spcPct val="120000"/>
              </a:lnSpc>
              <a:spcBef>
                <a:spcPts val="0"/>
              </a:spcBef>
            </a:pPr>
            <a:r>
              <a:rPr lang="en-US" sz="1500" dirty="0">
                <a:latin typeface="Calibri" panose="020F0502020204030204" pitchFamily="34" charset="0"/>
              </a:rPr>
              <a:t>The burgeoning appetite for games has attracted growing numbers of game developers, and competition among them is fierce. The market’s shift away from “pay-to-play” to “free-to-play” gaming experiences means that developers can no longer rely on up-front fees as a revenue source. Instead, they must attract players with free gaming experiences and turn those players into engaged and loyal fans. Only then can they convert those players into paying customers. </a:t>
            </a:r>
          </a:p>
          <a:p>
            <a:pPr>
              <a:lnSpc>
                <a:spcPct val="120000"/>
              </a:lnSpc>
              <a:spcBef>
                <a:spcPts val="0"/>
              </a:spcBef>
            </a:pPr>
            <a:endParaRPr lang="en-US" sz="1500" dirty="0">
              <a:latin typeface="Calibri" panose="020F0502020204030204" pitchFamily="34" charset="0"/>
            </a:endParaRPr>
          </a:p>
          <a:p>
            <a:pPr>
              <a:lnSpc>
                <a:spcPct val="120000"/>
              </a:lnSpc>
              <a:spcBef>
                <a:spcPts val="0"/>
              </a:spcBef>
            </a:pPr>
            <a:r>
              <a:rPr lang="en-US" sz="1500" dirty="0">
                <a:latin typeface="Calibri" panose="020F0502020204030204" pitchFamily="34" charset="0"/>
              </a:rPr>
              <a:t>Unfortunately, for most games, engagement rates aren’t high enough to support a pay-to-play model. On average, only 20-40% of game players return for a second session. That’s about half the rate required for games to be commercially viable. </a:t>
            </a:r>
          </a:p>
          <a:p>
            <a:pPr>
              <a:lnSpc>
                <a:spcPct val="120000"/>
              </a:lnSpc>
              <a:spcBef>
                <a:spcPts val="0"/>
              </a:spcBef>
            </a:pPr>
            <a:endParaRPr lang="en-US" sz="1500" dirty="0">
              <a:latin typeface="Calibri" panose="020F0502020204030204" pitchFamily="34" charset="0"/>
            </a:endParaRPr>
          </a:p>
          <a:p>
            <a:pPr>
              <a:lnSpc>
                <a:spcPct val="120000"/>
              </a:lnSpc>
              <a:spcBef>
                <a:spcPts val="0"/>
              </a:spcBef>
            </a:pPr>
            <a:r>
              <a:rPr lang="en-US" sz="1500" dirty="0">
                <a:latin typeface="Calibri" panose="020F0502020204030204" pitchFamily="34" charset="0"/>
              </a:rPr>
              <a:t>Which is why deltaDNA offers a sophisticated player analytics application—a solution that leverages Vertica software, the analytics engine of the</a:t>
            </a:r>
            <a:r>
              <a:rPr lang="en-US" sz="1500" baseline="0" dirty="0">
                <a:latin typeface="Calibri" panose="020F0502020204030204" pitchFamily="34" charset="0"/>
              </a:rPr>
              <a:t> </a:t>
            </a:r>
            <a:r>
              <a:rPr lang="en-US" sz="1500" dirty="0">
                <a:latin typeface="Calibri" panose="020F0502020204030204" pitchFamily="34" charset="0"/>
              </a:rPr>
              <a:t>Haven Big Data Platform, to enable developers to understand and react to player behavior in near real-time.</a:t>
            </a:r>
          </a:p>
          <a:p>
            <a:pPr>
              <a:lnSpc>
                <a:spcPct val="120000"/>
              </a:lnSpc>
              <a:spcBef>
                <a:spcPts val="0"/>
              </a:spcBef>
            </a:pPr>
            <a:endParaRPr lang="en-US" sz="1500" b="1" dirty="0">
              <a:latin typeface="Calibri" panose="020F0502020204030204" pitchFamily="34" charset="0"/>
            </a:endParaRPr>
          </a:p>
          <a:p>
            <a:pPr>
              <a:lnSpc>
                <a:spcPct val="120000"/>
              </a:lnSpc>
              <a:spcBef>
                <a:spcPts val="0"/>
              </a:spcBef>
            </a:pPr>
            <a:r>
              <a:rPr lang="en-US" sz="1500" dirty="0">
                <a:latin typeface="Calibri" panose="020F0502020204030204" pitchFamily="34" charset="0"/>
              </a:rPr>
              <a:t>“Developers can use data to maximize player engagement,” explains Mark Robinson, CEO, deltaDNA. “And when they do that, the revenue will come.”</a:t>
            </a:r>
          </a:p>
          <a:p>
            <a:pPr>
              <a:lnSpc>
                <a:spcPct val="120000"/>
              </a:lnSpc>
              <a:spcBef>
                <a:spcPts val="0"/>
              </a:spcBef>
            </a:pPr>
            <a:endParaRPr lang="en-US" sz="1500" dirty="0">
              <a:latin typeface="Calibri" panose="020F0502020204030204" pitchFamily="34" charset="0"/>
            </a:endParaRPr>
          </a:p>
          <a:p>
            <a:pPr>
              <a:lnSpc>
                <a:spcPct val="120000"/>
              </a:lnSpc>
              <a:spcBef>
                <a:spcPts val="0"/>
              </a:spcBef>
            </a:pPr>
            <a:r>
              <a:rPr lang="en-US" sz="1500" dirty="0">
                <a:latin typeface="Calibri" panose="020F0502020204030204" pitchFamily="34" charset="0"/>
              </a:rPr>
              <a:t>Vertica software is a key enabling technology for this capability. “To build our analytics platform, we needed the ability to perform very fast queries on large amounts of data, equating to billions of events per month,” says Robinson. “The Vertica architecture is uniquely powerful in this regard. It returns query results sixty times faster than other tools we benchmarked.”</a:t>
            </a:r>
          </a:p>
          <a:p>
            <a:pPr>
              <a:lnSpc>
                <a:spcPct val="120000"/>
              </a:lnSpc>
              <a:spcBef>
                <a:spcPts val="0"/>
              </a:spcBef>
            </a:pPr>
            <a:endParaRPr lang="en-US" sz="1500" dirty="0">
              <a:latin typeface="Calibri" panose="020F0502020204030204" pitchFamily="34" charset="0"/>
            </a:endParaRPr>
          </a:p>
          <a:p>
            <a:pPr>
              <a:lnSpc>
                <a:spcPct val="120000"/>
              </a:lnSpc>
              <a:spcBef>
                <a:spcPts val="0"/>
              </a:spcBef>
            </a:pPr>
            <a:r>
              <a:rPr lang="en-US" sz="1500" b="1" dirty="0">
                <a:latin typeface="Calibri" panose="020F0502020204030204" pitchFamily="34" charset="0"/>
              </a:rPr>
              <a:t>99.9% of messages processed in 200 milliseconds</a:t>
            </a:r>
            <a:endParaRPr lang="en-US" sz="1500" dirty="0">
              <a:latin typeface="Calibri" panose="020F0502020204030204" pitchFamily="34" charset="0"/>
            </a:endParaRPr>
          </a:p>
          <a:p>
            <a:pPr>
              <a:lnSpc>
                <a:spcPct val="120000"/>
              </a:lnSpc>
              <a:spcBef>
                <a:spcPts val="0"/>
              </a:spcBef>
            </a:pPr>
            <a:r>
              <a:rPr lang="en-US" sz="1500" dirty="0">
                <a:latin typeface="Calibri" panose="020F0502020204030204" pitchFamily="34" charset="0"/>
              </a:rPr>
              <a:t>The impressive query speed of Vertica software is more than a technological accomplishment. It enables deltaDNA to deliver crucial capabilities to game developers: they can design games that analyze and respond to player behavior in a matter of milliseconds, even on huge data sets. “Overall, our solution processes 99.9% of messages within 200 milliseconds,” notes Robinson. </a:t>
            </a:r>
          </a:p>
          <a:p>
            <a:pPr>
              <a:lnSpc>
                <a:spcPct val="120000"/>
              </a:lnSpc>
              <a:spcBef>
                <a:spcPts val="0"/>
              </a:spcBef>
            </a:pPr>
            <a:endParaRPr lang="en-US" sz="1500" dirty="0">
              <a:latin typeface="Calibri" panose="020F0502020204030204" pitchFamily="34" charset="0"/>
            </a:endParaRPr>
          </a:p>
          <a:p>
            <a:pPr>
              <a:lnSpc>
                <a:spcPct val="120000"/>
              </a:lnSpc>
              <a:spcBef>
                <a:spcPts val="0"/>
              </a:spcBef>
            </a:pPr>
            <a:r>
              <a:rPr lang="en-US" sz="1500" dirty="0">
                <a:latin typeface="Calibri" panose="020F0502020204030204" pitchFamily="34" charset="0"/>
              </a:rPr>
              <a:t>This is fast enough to be considered real-time and means that games can respond dynamically to player behavior as it occurs. “In the ideal gaming experience, players are kept in a state of slight anxiety,” Robinson explains. “The game experience balances players somewhere between feelings of comfort and loss of control.” As players meander between those two extremes, time is of the essence. </a:t>
            </a:r>
          </a:p>
          <a:p>
            <a:pPr>
              <a:lnSpc>
                <a:spcPct val="120000"/>
              </a:lnSpc>
              <a:spcBef>
                <a:spcPts val="0"/>
              </a:spcBef>
            </a:pPr>
            <a:endParaRPr lang="en-US" sz="1500" dirty="0">
              <a:latin typeface="Calibri" panose="020F0502020204030204" pitchFamily="34" charset="0"/>
            </a:endParaRPr>
          </a:p>
          <a:p>
            <a:pPr defTabSz="453817">
              <a:lnSpc>
                <a:spcPct val="120000"/>
              </a:lnSpc>
              <a:spcBef>
                <a:spcPts val="0"/>
              </a:spcBef>
              <a:defRPr/>
            </a:pPr>
            <a:r>
              <a:rPr lang="en-US" sz="1500" dirty="0">
                <a:latin typeface="Calibri" panose="020F0502020204030204" pitchFamily="34" charset="0"/>
              </a:rPr>
              <a:t>The deltaDNA analytics solution also allows developers to collect more data than ever before—and, because it takes advantage of Vertica software’s fast analytics capabilities, capturing vast, rich data sets no longer requires trade-offs in terms of query speed. “We’re enabling fame developers to truly embrace big data for the first time,” says Robinson. “Some of our developers’ games have 7-10 million monthly active users. A single game of this size can generate billions of records every month. But thanks to Vertica, our analytics can scale to these levels without losing speed or flexibility.”</a:t>
            </a:r>
          </a:p>
          <a:p>
            <a:endParaRPr lang="en-US" dirty="0"/>
          </a:p>
        </p:txBody>
      </p:sp>
      <p:sp>
        <p:nvSpPr>
          <p:cNvPr id="66563" name="Header Placeholder 3"/>
          <p:cNvSpPr>
            <a:spLocks noGrp="1"/>
          </p:cNvSpPr>
          <p:nvPr>
            <p:ph type="hdr" sz="quarter"/>
          </p:nvPr>
        </p:nvSpPr>
        <p:spPr bwMode="auto">
          <a:xfrm>
            <a:off x="0" y="0"/>
            <a:ext cx="3011699" cy="461804"/>
          </a:xfrm>
          <a:prstGeom prst="rect">
            <a:avLst/>
          </a:prstGeom>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a:solidFill>
                <a:prstClr val="black"/>
              </a:solidFill>
              <a:latin typeface="Futura Bk" charset="0"/>
              <a:ea typeface="ＭＳ Ｐゴシック" pitchFamily="-60" charset="-128"/>
              <a:cs typeface="ＭＳ Ｐゴシック" pitchFamily="-60" charset="-128"/>
            </a:endParaRPr>
          </a:p>
        </p:txBody>
      </p:sp>
      <p:sp>
        <p:nvSpPr>
          <p:cNvPr id="66564" name="Date Placeholder 4"/>
          <p:cNvSpPr>
            <a:spLocks noGrp="1"/>
          </p:cNvSpPr>
          <p:nvPr>
            <p:ph type="dt" sz="quarter" idx="1"/>
          </p:nvPr>
        </p:nvSpPr>
        <p:spPr bwMode="auto">
          <a:xfrm>
            <a:off x="3936769" y="0"/>
            <a:ext cx="3011699" cy="461804"/>
          </a:xfrm>
          <a:prstGeom prst="rect">
            <a:avLst/>
          </a:prstGeom>
          <a:noFill/>
          <a:ln>
            <a:miter lim="800000"/>
            <a:headEnd/>
            <a:tailEnd/>
          </a:ln>
        </p:spPr>
        <p:txBody>
          <a:bodyPr wrap="square" lIns="92478" tIns="46239" rIns="92478" bIns="46239" numCol="1" anchorCtr="0" compatLnSpc="1">
            <a:prstTxWarp prst="textNoShape">
              <a:avLst/>
            </a:prstTxWarp>
          </a:bodyPr>
          <a:lstStyle/>
          <a:p>
            <a:pPr fontAlgn="base">
              <a:spcBef>
                <a:spcPct val="0"/>
              </a:spcBef>
              <a:spcAft>
                <a:spcPct val="0"/>
              </a:spcAft>
            </a:pPr>
            <a:endParaRPr dirty="0">
              <a:solidFill>
                <a:prstClr val="black"/>
              </a:solidFill>
              <a:latin typeface="Futura Bk" charset="0"/>
              <a:ea typeface="ＭＳ Ｐゴシック" pitchFamily="-60" charset="-128"/>
              <a:cs typeface="ＭＳ Ｐゴシック" pitchFamily="-60" charset="-128"/>
            </a:endParaRPr>
          </a:p>
        </p:txBody>
      </p:sp>
      <p:sp>
        <p:nvSpPr>
          <p:cNvPr id="66565"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US" dirty="0">
              <a:solidFill>
                <a:prstClr val="black"/>
              </a:solidFill>
              <a:latin typeface="Futura Bk" charset="0"/>
              <a:ea typeface="ＭＳ Ｐゴシック" pitchFamily="-60" charset="-128"/>
              <a:cs typeface="ＭＳ Ｐゴシック" pitchFamily="-60" charset="-128"/>
            </a:endParaRPr>
          </a:p>
        </p:txBody>
      </p:sp>
      <p:sp>
        <p:nvSpPr>
          <p:cNvPr id="66566"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F46680-6B84-472C-938C-0CC4284629A6}" type="slidenum">
              <a:rPr>
                <a:solidFill>
                  <a:prstClr val="black"/>
                </a:solidFill>
                <a:latin typeface="Futura Bk" charset="0"/>
                <a:ea typeface="ＭＳ Ｐゴシック" pitchFamily="-60" charset="-128"/>
                <a:cs typeface="ＭＳ Ｐゴシック" pitchFamily="-60" charset="-128"/>
              </a:rPr>
              <a:pPr fontAlgn="base">
                <a:spcBef>
                  <a:spcPct val="0"/>
                </a:spcBef>
                <a:spcAft>
                  <a:spcPct val="0"/>
                </a:spcAft>
              </a:pPr>
              <a:t>39</a:t>
            </a:fld>
            <a:endParaRPr dirty="0">
              <a:solidFill>
                <a:prstClr val="black"/>
              </a:solidFill>
              <a:latin typeface="Futura Bk" charset="0"/>
              <a:ea typeface="ＭＳ Ｐゴシック" pitchFamily="-60" charset="-128"/>
              <a:cs typeface="ＭＳ Ｐゴシック" pitchFamily="-60" charset="-128"/>
            </a:endParaRPr>
          </a:p>
        </p:txBody>
      </p:sp>
    </p:spTree>
    <p:extLst>
      <p:ext uri="{BB962C8B-B14F-4D97-AF65-F5344CB8AC3E}">
        <p14:creationId xmlns:p14="http://schemas.microsoft.com/office/powerpoint/2010/main" val="3807582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a:p>
        </p:txBody>
      </p:sp>
      <p:sp>
        <p:nvSpPr>
          <p:cNvPr id="4" name="Slide Number Placeholder 3"/>
          <p:cNvSpPr>
            <a:spLocks noGrp="1"/>
          </p:cNvSpPr>
          <p:nvPr>
            <p:ph type="sldNum" sz="quarter" idx="10"/>
          </p:nvPr>
        </p:nvSpPr>
        <p:spPr/>
        <p:txBody>
          <a:bodyPr/>
          <a:lstStyle/>
          <a:p>
            <a:fld id="{EF956D5C-5EF9-4233-82C8-1D8C4F6E2EDC}"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4206725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endParaRPr>
          </a:p>
        </p:txBody>
      </p:sp>
      <p:sp>
        <p:nvSpPr>
          <p:cNvPr id="4" name="Slide Number Placeholder 3"/>
          <p:cNvSpPr>
            <a:spLocks noGrp="1"/>
          </p:cNvSpPr>
          <p:nvPr>
            <p:ph type="sldNum" sz="quarter" idx="10"/>
          </p:nvPr>
        </p:nvSpPr>
        <p:spPr/>
        <p:txBody>
          <a:bodyPr/>
          <a:lstStyle/>
          <a:p>
            <a:fld id="{EF956D5C-5EF9-4233-82C8-1D8C4F6E2EDC}"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37767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381000"/>
            <a:ext cx="4575175" cy="2573338"/>
          </a:xfrm>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Vertica</a:t>
            </a:r>
            <a:r>
              <a:rPr lang="en-US" sz="1200" b="0" i="0" kern="1200" dirty="0" smtClean="0">
                <a:solidFill>
                  <a:schemeClr val="tx1"/>
                </a:solidFill>
                <a:effectLst/>
                <a:latin typeface="+mn-lt"/>
                <a:ea typeface="+mn-ea"/>
                <a:cs typeface="+mn-cs"/>
              </a:rPr>
              <a:t> covers a wide spectrum of advanced data analysis functionalities like data discovery, data preparation, model training, model evaluation, in-</a:t>
            </a:r>
            <a:r>
              <a:rPr lang="en-US" sz="1200" b="0" i="0" kern="1200" dirty="0" err="1" smtClean="0">
                <a:solidFill>
                  <a:schemeClr val="tx1"/>
                </a:solidFill>
                <a:effectLst/>
                <a:latin typeface="+mn-lt"/>
                <a:ea typeface="+mn-ea"/>
                <a:cs typeface="+mn-cs"/>
              </a:rPr>
              <a:t>db</a:t>
            </a:r>
            <a:r>
              <a:rPr lang="en-US" sz="1200" b="0" i="0" kern="1200" dirty="0" smtClean="0">
                <a:solidFill>
                  <a:schemeClr val="tx1"/>
                </a:solidFill>
                <a:effectLst/>
                <a:latin typeface="+mn-lt"/>
                <a:ea typeface="+mn-ea"/>
                <a:cs typeface="+mn-cs"/>
              </a:rPr>
              <a:t> scoring, and model management. </a:t>
            </a:r>
            <a:endParaRPr lang="en-US" b="1" dirty="0" smtClean="0"/>
          </a:p>
          <a:p>
            <a:r>
              <a:rPr lang="en-US" b="1" dirty="0" smtClean="0"/>
              <a:t>Data Preparation	</a:t>
            </a:r>
          </a:p>
          <a:p>
            <a:pPr lvl="1"/>
            <a:r>
              <a:rPr lang="en-US" dirty="0" smtClean="0"/>
              <a:t>Ingest, join, aggregate, derive, structure, explore, hypothesize, and clean iteratively at unlimited scale.</a:t>
            </a:r>
          </a:p>
          <a:p>
            <a:r>
              <a:rPr lang="en-US" b="1" dirty="0" smtClean="0"/>
              <a:t>Modeling</a:t>
            </a:r>
          </a:p>
          <a:p>
            <a:pPr lvl="1"/>
            <a:r>
              <a:rPr lang="en-US" dirty="0" smtClean="0"/>
              <a:t>Create advanced models on massive datasets with optimized MPP distributed algorithms via SQL</a:t>
            </a:r>
          </a:p>
          <a:p>
            <a:r>
              <a:rPr lang="en-US" b="1" dirty="0" smtClean="0"/>
              <a:t>Evaluation</a:t>
            </a:r>
          </a:p>
          <a:p>
            <a:pPr lvl="1"/>
            <a:r>
              <a:rPr lang="en-US" dirty="0" smtClean="0"/>
              <a:t>Model-level statistics, ROC tables, confusion matrices</a:t>
            </a:r>
          </a:p>
          <a:p>
            <a:pPr lvl="1"/>
            <a:r>
              <a:rPr lang="en-US" dirty="0" smtClean="0"/>
              <a:t>Model health metrics</a:t>
            </a:r>
          </a:p>
          <a:p>
            <a:r>
              <a:rPr lang="en-US" b="1" dirty="0" smtClean="0"/>
              <a:t>Deployment</a:t>
            </a:r>
          </a:p>
          <a:p>
            <a:pPr lvl="1"/>
            <a:r>
              <a:rPr lang="en-US" dirty="0" smtClean="0"/>
              <a:t>Deploy quickly at any speed or scale with simple SQL calls</a:t>
            </a:r>
          </a:p>
          <a:p>
            <a:pPr lvl="1"/>
            <a:r>
              <a:rPr lang="en-US" dirty="0" smtClean="0"/>
              <a:t>Model management and security</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84060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BDA269D3-560A-BB48-A771-C64FA23250F1}" type="datetime8">
              <a:rPr lang="en-US" smtClean="0">
                <a:solidFill>
                  <a:prstClr val="black"/>
                </a:solidFill>
              </a:rPr>
              <a:pPr/>
              <a:t>5/8/2019 4:10 PM</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Presenter Name</a:t>
            </a:r>
          </a:p>
        </p:txBody>
      </p:sp>
      <p:sp>
        <p:nvSpPr>
          <p:cNvPr id="6" name="Slide Number Placeholder 5"/>
          <p:cNvSpPr>
            <a:spLocks noGrp="1"/>
          </p:cNvSpPr>
          <p:nvPr>
            <p:ph type="sldNum" sz="quarter" idx="12"/>
          </p:nvPr>
        </p:nvSpPr>
        <p:spPr/>
        <p:txBody>
          <a:bodyPr/>
          <a:lstStyle/>
          <a:p>
            <a:fld id="{FAFD0A4E-C84B-4CA7-B282-E0CBFDBAC773}"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810737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956D5C-5EF9-4233-82C8-1D8C4F6E2EDC}"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576148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956D5C-5EF9-4233-82C8-1D8C4F6E2EDC}" type="slidenum">
              <a:rPr lang="en-US" smtClean="0"/>
              <a:t>46</a:t>
            </a:fld>
            <a:endParaRPr lang="en-US"/>
          </a:p>
        </p:txBody>
      </p:sp>
    </p:spTree>
    <p:extLst>
      <p:ext uri="{BB962C8B-B14F-4D97-AF65-F5344CB8AC3E}">
        <p14:creationId xmlns:p14="http://schemas.microsoft.com/office/powerpoint/2010/main" val="435169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88421"/>
            <a:r>
              <a:rPr lang="en-US" sz="1200" i="1" dirty="0" smtClean="0">
                <a:solidFill>
                  <a:srgbClr val="263133"/>
                </a:solidFill>
                <a:latin typeface="aktiv-grotesk"/>
              </a:rPr>
              <a:t>“</a:t>
            </a:r>
            <a:r>
              <a:rPr lang="en-US" sz="1200" i="1" dirty="0" err="1" smtClean="0">
                <a:solidFill>
                  <a:srgbClr val="263133"/>
                </a:solidFill>
                <a:latin typeface="aktiv-grotesk"/>
              </a:rPr>
              <a:t>Vertica’s</a:t>
            </a:r>
            <a:r>
              <a:rPr lang="en-US" sz="1200" i="1" dirty="0" smtClean="0">
                <a:solidFill>
                  <a:srgbClr val="263133"/>
                </a:solidFill>
                <a:latin typeface="aktiv-grotesk"/>
              </a:rPr>
              <a:t> new in-database machine learning capabilities are like gold! We are extremely excited to train our Machine Learning models on our data in </a:t>
            </a:r>
            <a:r>
              <a:rPr lang="en-US" sz="1200" i="1" dirty="0" err="1" smtClean="0">
                <a:solidFill>
                  <a:srgbClr val="263133"/>
                </a:solidFill>
                <a:latin typeface="aktiv-grotesk"/>
              </a:rPr>
              <a:t>Vertica</a:t>
            </a:r>
            <a:r>
              <a:rPr lang="en-US" sz="1200" i="1" dirty="0" smtClean="0">
                <a:solidFill>
                  <a:srgbClr val="263133"/>
                </a:solidFill>
                <a:latin typeface="aktiv-grotesk"/>
              </a:rPr>
              <a:t> and ship them with our platform to run on our customers’ clusters. This is something that is much harder with any other tool. </a:t>
            </a:r>
            <a:r>
              <a:rPr lang="en-US" sz="1200" i="1" dirty="0" err="1" smtClean="0">
                <a:solidFill>
                  <a:srgbClr val="263133"/>
                </a:solidFill>
                <a:latin typeface="aktiv-grotesk"/>
              </a:rPr>
              <a:t>Vertica’s</a:t>
            </a:r>
            <a:r>
              <a:rPr lang="en-US" sz="1200" i="1" dirty="0" smtClean="0">
                <a:solidFill>
                  <a:srgbClr val="263133"/>
                </a:solidFill>
                <a:latin typeface="aktiv-grotesk"/>
              </a:rPr>
              <a:t> in-database machine learning will improve our ability to offer new predictive analytics features quickly and easily to our growing customer base. It will improve our competitive positioning.” </a:t>
            </a:r>
          </a:p>
          <a:p>
            <a:pPr defTabSz="1088421"/>
            <a:r>
              <a:rPr lang="en-US" dirty="0" smtClean="0">
                <a:solidFill>
                  <a:srgbClr val="263133"/>
                </a:solidFill>
                <a:latin typeface="aktiv-grotesk"/>
              </a:rPr>
              <a:t>- Abhishek Sharma, Data Scientist at Fidelis Cybersecurity</a:t>
            </a:r>
            <a:endParaRPr lang="en-US" dirty="0" smtClean="0">
              <a:solidFill>
                <a:srgbClr val="212E35"/>
              </a:solidFill>
            </a:endParaRPr>
          </a:p>
          <a:p>
            <a:endParaRPr lang="en-US" dirty="0"/>
          </a:p>
        </p:txBody>
      </p:sp>
      <p:sp>
        <p:nvSpPr>
          <p:cNvPr id="4" name="Slide Number Placeholder 3"/>
          <p:cNvSpPr>
            <a:spLocks noGrp="1"/>
          </p:cNvSpPr>
          <p:nvPr>
            <p:ph type="sldNum" sz="quarter" idx="10"/>
          </p:nvPr>
        </p:nvSpPr>
        <p:spPr/>
        <p:txBody>
          <a:bodyPr/>
          <a:lstStyle/>
          <a:p>
            <a:fld id="{EF956D5C-5EF9-4233-82C8-1D8C4F6E2EDC}" type="slidenum">
              <a:rPr lang="en-US" smtClean="0"/>
              <a:t>47</a:t>
            </a:fld>
            <a:endParaRPr lang="en-US"/>
          </a:p>
        </p:txBody>
      </p:sp>
    </p:spTree>
    <p:extLst>
      <p:ext uri="{BB962C8B-B14F-4D97-AF65-F5344CB8AC3E}">
        <p14:creationId xmlns:p14="http://schemas.microsoft.com/office/powerpoint/2010/main" val="34872363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92400D51-FE30-634A-87BC-8E4596F1BF3E}" type="datetime8">
              <a:rPr lang="en-US" smtClean="0">
                <a:solidFill>
                  <a:prstClr val="black"/>
                </a:solidFill>
              </a:rPr>
              <a:pPr/>
              <a:t>5/8/2019 4:10 PM</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Presenter Name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FAFD0A4E-C84B-4CA7-B282-E0CBFDBAC773}"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38867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956D5C-5EF9-4233-82C8-1D8C4F6E2EDC}" type="slidenum">
              <a:rPr lang="en-US" smtClean="0"/>
              <a:t>49</a:t>
            </a:fld>
            <a:endParaRPr lang="en-US"/>
          </a:p>
        </p:txBody>
      </p:sp>
    </p:spTree>
    <p:extLst>
      <p:ext uri="{BB962C8B-B14F-4D97-AF65-F5344CB8AC3E}">
        <p14:creationId xmlns:p14="http://schemas.microsoft.com/office/powerpoint/2010/main" val="3695662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381000"/>
            <a:ext cx="4575175" cy="2573338"/>
          </a:xfrm>
        </p:spPr>
      </p:sp>
      <p:sp>
        <p:nvSpPr>
          <p:cNvPr id="3" name="Notes Placeholder 2"/>
          <p:cNvSpPr>
            <a:spLocks noGrp="1"/>
          </p:cNvSpPr>
          <p:nvPr>
            <p:ph type="body" idx="1"/>
          </p:nvPr>
        </p:nvSpPr>
        <p:spPr/>
        <p:txBody>
          <a:bodyPr/>
          <a:lstStyle/>
          <a:p>
            <a:r>
              <a:rPr lang="en-US" dirty="0"/>
              <a:t>The Internet of Things is already upon us. While the ultimate</a:t>
            </a:r>
            <a:r>
              <a:rPr lang="en-US" baseline="0" dirty="0"/>
              <a:t> impact and use for all this information is ever expanding this is not some hype-cycle technology it is already impacting our lives today. </a:t>
            </a:r>
            <a:r>
              <a:rPr lang="en-US" dirty="0"/>
              <a:t>Information is coming at us from many directions and the ability to ingest, inspect, analyze, advise,</a:t>
            </a:r>
            <a:r>
              <a:rPr lang="en-US" baseline="0" dirty="0"/>
              <a:t> and take action quickly in near real time will determine how effectively we can serve citizens and defend our country.</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latin typeface="Arial" panose="020B0604020202020204"/>
              </a:rPr>
              <a:pPr/>
              <a:t>50</a:t>
            </a:fld>
            <a:endParaRPr lang="en-US">
              <a:solidFill>
                <a:prstClr val="black"/>
              </a:solidFill>
              <a:latin typeface="Arial" panose="020B0604020202020204"/>
            </a:endParaRPr>
          </a:p>
        </p:txBody>
      </p:sp>
    </p:spTree>
    <p:extLst>
      <p:ext uri="{BB962C8B-B14F-4D97-AF65-F5344CB8AC3E}">
        <p14:creationId xmlns:p14="http://schemas.microsoft.com/office/powerpoint/2010/main" val="4406552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381000"/>
            <a:ext cx="4575175" cy="2573338"/>
          </a:xfrm>
        </p:spPr>
      </p:sp>
      <p:sp>
        <p:nvSpPr>
          <p:cNvPr id="3" name="Notes Placeholder 2"/>
          <p:cNvSpPr>
            <a:spLocks noGrp="1"/>
          </p:cNvSpPr>
          <p:nvPr>
            <p:ph type="body" idx="1"/>
          </p:nvPr>
        </p:nvSpPr>
        <p:spPr/>
        <p:txBody>
          <a:bodyPr/>
          <a:lstStyle/>
          <a:p>
            <a:endParaRPr lang="en-US" sz="1200" b="1" i="0" u="none" strike="noStrike" baseline="0" dirty="0" smtClean="0">
              <a:latin typeface="HP Simplified"/>
            </a:endParaRPr>
          </a:p>
        </p:txBody>
      </p:sp>
      <p:sp>
        <p:nvSpPr>
          <p:cNvPr id="4" name="Slide Number Placeholder 3"/>
          <p:cNvSpPr>
            <a:spLocks noGrp="1"/>
          </p:cNvSpPr>
          <p:nvPr>
            <p:ph type="sldNum" sz="quarter" idx="10"/>
          </p:nvPr>
        </p:nvSpPr>
        <p:spPr/>
        <p:txBody>
          <a:bodyPr/>
          <a:lstStyle/>
          <a:p>
            <a:fld id="{22A853E8-D85F-5D49-95D2-E1D96ABFE2B9}" type="slidenum">
              <a:rPr lang="en-GB" smtClean="0">
                <a:solidFill>
                  <a:prstClr val="black"/>
                </a:solidFill>
              </a:rPr>
              <a:pPr/>
              <a:t>51</a:t>
            </a:fld>
            <a:endParaRPr lang="en-GB" dirty="0">
              <a:solidFill>
                <a:prstClr val="black"/>
              </a:solidFill>
            </a:endParaRPr>
          </a:p>
        </p:txBody>
      </p:sp>
    </p:spTree>
    <p:extLst>
      <p:ext uri="{BB962C8B-B14F-4D97-AF65-F5344CB8AC3E}">
        <p14:creationId xmlns:p14="http://schemas.microsoft.com/office/powerpoint/2010/main" val="1896680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lnSpcReduction="10000"/>
          </a:bodyPr>
          <a:lstStyle/>
          <a:p>
            <a:pPr marL="9144" marR="0" lvl="0" indent="0" algn="l" defTabSz="924916"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sz="900" kern="1200" dirty="0" smtClean="0">
                <a:solidFill>
                  <a:schemeClr val="tx1"/>
                </a:solidFill>
                <a:effectLst/>
                <a:latin typeface="Arial" panose="020B0604020202020204" pitchFamily="34" charset="0"/>
                <a:cs typeface="Arial" panose="020B0604020202020204" pitchFamily="34" charset="0"/>
              </a:rPr>
              <a:t>Optimal Plus analysts create historical baselines, form models from the history, and launch the models into customer facilities to predict faults and prevent downtime.</a:t>
            </a:r>
            <a:endParaRPr lang="en-US" sz="900" b="1" dirty="0" smtClean="0">
              <a:solidFill>
                <a:prstClr val="black"/>
              </a:solidFill>
              <a:latin typeface="Arial" panose="020B0604020202020204" pitchFamily="34" charset="0"/>
              <a:cs typeface="Arial" panose="020B0604020202020204" pitchFamily="34" charset="0"/>
              <a:sym typeface="Calibri"/>
            </a:endParaRPr>
          </a:p>
          <a:p>
            <a:pPr marL="9144" marR="0" lvl="0" indent="0" algn="l" defTabSz="924916"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sz="900" b="1" dirty="0" smtClean="0">
              <a:solidFill>
                <a:prstClr val="black"/>
              </a:solidFill>
              <a:latin typeface="Arial" panose="020B0604020202020204" pitchFamily="34" charset="0"/>
              <a:cs typeface="Arial" panose="020B0604020202020204" pitchFamily="34" charset="0"/>
              <a:sym typeface="Calibri"/>
            </a:endParaRPr>
          </a:p>
          <a:p>
            <a:pPr marL="9144" marR="0" lvl="0" indent="0" algn="l" defTabSz="924916"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sz="900" b="1" dirty="0" smtClean="0">
                <a:solidFill>
                  <a:prstClr val="black"/>
                </a:solidFill>
                <a:latin typeface="Arial" panose="020B0604020202020204" pitchFamily="34" charset="0"/>
                <a:cs typeface="Arial" panose="020B0604020202020204" pitchFamily="34" charset="0"/>
                <a:sym typeface="Calibri"/>
              </a:rPr>
              <a:t>Optimal Plus -- </a:t>
            </a:r>
            <a:r>
              <a:rPr lang="en-US" sz="1100" u="sng" kern="1200" dirty="0" smtClean="0">
                <a:solidFill>
                  <a:schemeClr val="tx1"/>
                </a:solidFill>
                <a:effectLst/>
                <a:latin typeface="+mn-lt"/>
                <a:ea typeface="+mn-ea"/>
                <a:cs typeface="+mn-cs"/>
                <a:hlinkClick r:id="rId3"/>
              </a:rPr>
              <a:t>http://files.asset.microfocus.com/8672/en/8672.pdf</a:t>
            </a:r>
            <a:endParaRPr lang="en-US" sz="1100" kern="1200" dirty="0" smtClean="0">
              <a:solidFill>
                <a:schemeClr val="tx1"/>
              </a:solidFill>
              <a:effectLst/>
              <a:latin typeface="+mn-lt"/>
              <a:ea typeface="+mn-ea"/>
              <a:cs typeface="+mn-cs"/>
            </a:endParaRPr>
          </a:p>
          <a:p>
            <a:pPr marL="9144" indent="0" defTabSz="924916">
              <a:buNone/>
              <a:defRPr/>
            </a:pPr>
            <a:endParaRPr lang="en-US" sz="900" b="1" dirty="0">
              <a:solidFill>
                <a:prstClr val="black"/>
              </a:solidFill>
              <a:latin typeface="Arial" panose="020B0604020202020204" pitchFamily="34" charset="0"/>
              <a:cs typeface="Arial" panose="020B0604020202020204" pitchFamily="34" charset="0"/>
              <a:sym typeface="Calibri"/>
            </a:endParaRPr>
          </a:p>
          <a:p>
            <a:pPr marL="9144" indent="0">
              <a:buNone/>
            </a:pPr>
            <a:r>
              <a:rPr lang="en-US" sz="900" b="1" dirty="0">
                <a:solidFill>
                  <a:prstClr val="black"/>
                </a:solidFill>
                <a:latin typeface="Arial" panose="020B0604020202020204" pitchFamily="34" charset="0"/>
                <a:cs typeface="Arial" panose="020B0604020202020204" pitchFamily="34" charset="0"/>
                <a:sym typeface="Calibri"/>
              </a:rPr>
              <a:t>COMPANY:</a:t>
            </a:r>
            <a:r>
              <a:rPr lang="en-GB" sz="900" dirty="0">
                <a:solidFill>
                  <a:prstClr val="black"/>
                </a:solidFill>
                <a:latin typeface="Arial" panose="020B0604020202020204" pitchFamily="34" charset="0"/>
                <a:cs typeface="Arial" panose="020B0604020202020204" pitchFamily="34" charset="0"/>
                <a:sym typeface="Calibri"/>
              </a:rPr>
              <a:t> </a:t>
            </a:r>
            <a:r>
              <a:rPr lang="en-US" sz="900" kern="1200" dirty="0">
                <a:solidFill>
                  <a:schemeClr val="tx1"/>
                </a:solidFill>
                <a:effectLst/>
                <a:latin typeface="Arial" panose="020B0604020202020204" pitchFamily="34" charset="0"/>
                <a:cs typeface="Arial" panose="020B0604020202020204" pitchFamily="34" charset="0"/>
              </a:rPr>
              <a:t>Headquartered in </a:t>
            </a:r>
            <a:r>
              <a:rPr lang="de-DE" sz="900" kern="1200" dirty="0">
                <a:solidFill>
                  <a:schemeClr val="tx1"/>
                </a:solidFill>
                <a:effectLst/>
                <a:latin typeface="Arial" panose="020B0604020202020204" pitchFamily="34" charset="0"/>
                <a:cs typeface="Arial" panose="020B0604020202020204" pitchFamily="34" charset="0"/>
              </a:rPr>
              <a:t>Holon, Israel, </a:t>
            </a:r>
            <a:r>
              <a:rPr lang="en-US" sz="900" kern="1200" dirty="0">
                <a:solidFill>
                  <a:schemeClr val="tx1"/>
                </a:solidFill>
                <a:effectLst/>
                <a:latin typeface="Arial" panose="020B0604020202020204" pitchFamily="34" charset="0"/>
                <a:cs typeface="Arial" panose="020B0604020202020204" pitchFamily="34" charset="0"/>
              </a:rPr>
              <a:t>Optimal Plus last year processed data on 50 billion ICs and boards, which was up 15 billion year over year. Compared to homegrown data-collection alternatives, the company’s holistic software enables seamless visibility across distributed supply chains. Developed for the Industrial Internet of Things (</a:t>
            </a:r>
            <a:r>
              <a:rPr lang="en-US" sz="900" kern="1200" dirty="0" err="1">
                <a:solidFill>
                  <a:schemeClr val="tx1"/>
                </a:solidFill>
                <a:effectLst/>
                <a:latin typeface="Arial" panose="020B0604020202020204" pitchFamily="34" charset="0"/>
                <a:cs typeface="Arial" panose="020B0604020202020204" pitchFamily="34" charset="0"/>
              </a:rPr>
              <a:t>IIoT</a:t>
            </a:r>
            <a:r>
              <a:rPr lang="en-US" sz="900" kern="1200" dirty="0">
                <a:solidFill>
                  <a:schemeClr val="tx1"/>
                </a:solidFill>
                <a:effectLst/>
                <a:latin typeface="Arial" panose="020B0604020202020204" pitchFamily="34" charset="0"/>
                <a:cs typeface="Arial" panose="020B0604020202020204" pitchFamily="34" charset="0"/>
              </a:rPr>
              <a:t>), the software connects to various plant assets, sensors, and devices to record, store, and analyze continuous streams of data. </a:t>
            </a:r>
          </a:p>
          <a:p>
            <a:pPr defTabSz="924916">
              <a:defRPr/>
            </a:pPr>
            <a:endParaRPr lang="en-US" sz="900" dirty="0" smtClean="0">
              <a:solidFill>
                <a:prstClr val="black"/>
              </a:solidFill>
              <a:latin typeface="Arial" panose="020B0604020202020204" pitchFamily="34" charset="0"/>
              <a:cs typeface="Arial" panose="020B0604020202020204" pitchFamily="34" charset="0"/>
              <a:sym typeface="Calibri"/>
            </a:endParaRPr>
          </a:p>
          <a:p>
            <a:pPr marL="9144" indent="0">
              <a:buNone/>
            </a:pPr>
            <a:r>
              <a:rPr lang="en-US" sz="900" b="1" dirty="0" smtClean="0">
                <a:solidFill>
                  <a:prstClr val="black"/>
                </a:solidFill>
                <a:latin typeface="Arial" panose="020B0604020202020204" pitchFamily="34" charset="0"/>
                <a:cs typeface="Arial" panose="020B0604020202020204" pitchFamily="34" charset="0"/>
              </a:rPr>
              <a:t>SOLUTION:</a:t>
            </a:r>
            <a:r>
              <a:rPr lang="en-GB" sz="900" smtClean="0">
                <a:solidFill>
                  <a:prstClr val="black"/>
                </a:solidFill>
                <a:latin typeface="Arial" panose="020B0604020202020204" pitchFamily="34" charset="0"/>
                <a:cs typeface="Arial" panose="020B0604020202020204" pitchFamily="34" charset="0"/>
                <a:sym typeface="Calibri"/>
              </a:rPr>
              <a:t> </a:t>
            </a:r>
            <a:r>
              <a:rPr lang="en-US" sz="900" kern="1200" smtClean="0">
                <a:solidFill>
                  <a:schemeClr val="tx1"/>
                </a:solidFill>
                <a:effectLst/>
                <a:latin typeface="Arial" panose="020B0604020202020204" pitchFamily="34" charset="0"/>
                <a:cs typeface="Arial" panose="020B0604020202020204" pitchFamily="34" charset="0"/>
              </a:rPr>
              <a:t>The company considered EXASOL, ParAccel, and Vertica solutions. </a:t>
            </a:r>
          </a:p>
          <a:p>
            <a:pPr marL="9144" indent="0">
              <a:buNone/>
            </a:pPr>
            <a:endParaRPr lang="en-US" sz="900" dirty="0" smtClean="0">
              <a:solidFill>
                <a:prstClr val="black"/>
              </a:solidFill>
              <a:latin typeface="Arial" panose="020B0604020202020204" pitchFamily="34" charset="0"/>
              <a:cs typeface="Arial" panose="020B0604020202020204" pitchFamily="34" charset="0"/>
              <a:sym typeface="Calibri"/>
            </a:endParaRPr>
          </a:p>
          <a:p>
            <a:pPr marL="9144" indent="0">
              <a:buNone/>
            </a:pPr>
            <a:r>
              <a:rPr lang="en-US" sz="900" b="1" dirty="0" smtClean="0">
                <a:solidFill>
                  <a:prstClr val="black"/>
                </a:solidFill>
                <a:latin typeface="Arial" panose="020B0604020202020204" pitchFamily="34" charset="0"/>
                <a:cs typeface="Arial" panose="020B0604020202020204" pitchFamily="34" charset="0"/>
                <a:sym typeface="Calibri"/>
              </a:rPr>
              <a:t>RESULTS: </a:t>
            </a:r>
            <a:r>
              <a:rPr lang="en-US" sz="900" kern="1200" dirty="0" smtClean="0">
                <a:solidFill>
                  <a:schemeClr val="tx1"/>
                </a:solidFill>
                <a:effectLst/>
                <a:latin typeface="Arial" panose="020B0604020202020204" pitchFamily="34" charset="0"/>
                <a:cs typeface="Arial" panose="020B0604020202020204" pitchFamily="34" charset="0"/>
              </a:rPr>
              <a:t>During tests, </a:t>
            </a:r>
            <a:r>
              <a:rPr lang="en-US" sz="900" kern="1200" dirty="0" err="1" smtClean="0">
                <a:solidFill>
                  <a:schemeClr val="tx1"/>
                </a:solidFill>
                <a:effectLst/>
                <a:latin typeface="Arial" panose="020B0604020202020204" pitchFamily="34" charset="0"/>
                <a:cs typeface="Arial" panose="020B0604020202020204" pitchFamily="34" charset="0"/>
              </a:rPr>
              <a:t>Schuldenfrei</a:t>
            </a:r>
            <a:r>
              <a:rPr lang="en-US" sz="900" kern="1200" dirty="0" smtClean="0">
                <a:solidFill>
                  <a:schemeClr val="tx1"/>
                </a:solidFill>
                <a:effectLst/>
                <a:latin typeface="Arial" panose="020B0604020202020204" pitchFamily="34" charset="0"/>
                <a:cs typeface="Arial" panose="020B0604020202020204" pitchFamily="34" charset="0"/>
              </a:rPr>
              <a:t> and </a:t>
            </a:r>
            <a:r>
              <a:rPr lang="en-US" sz="900" kern="1200" dirty="0" err="1" smtClean="0">
                <a:solidFill>
                  <a:schemeClr val="tx1"/>
                </a:solidFill>
                <a:effectLst/>
                <a:latin typeface="Arial" panose="020B0604020202020204" pitchFamily="34" charset="0"/>
                <a:cs typeface="Arial" panose="020B0604020202020204" pitchFamily="34" charset="0"/>
              </a:rPr>
              <a:t>Alon</a:t>
            </a:r>
            <a:r>
              <a:rPr lang="en-US" sz="900" kern="1200" dirty="0" smtClean="0">
                <a:solidFill>
                  <a:schemeClr val="tx1"/>
                </a:solidFill>
                <a:effectLst/>
                <a:latin typeface="Arial" panose="020B0604020202020204" pitchFamily="34" charset="0"/>
                <a:cs typeface="Arial" panose="020B0604020202020204" pitchFamily="34" charset="0"/>
              </a:rPr>
              <a:t> </a:t>
            </a:r>
            <a:r>
              <a:rPr lang="en-US" sz="900" kern="1200" dirty="0" err="1" smtClean="0">
                <a:solidFill>
                  <a:schemeClr val="tx1"/>
                </a:solidFill>
                <a:effectLst/>
                <a:latin typeface="Arial" panose="020B0604020202020204" pitchFamily="34" charset="0"/>
                <a:cs typeface="Arial" panose="020B0604020202020204" pitchFamily="34" charset="0"/>
              </a:rPr>
              <a:t>Malki</a:t>
            </a:r>
            <a:r>
              <a:rPr lang="en-US" sz="900" kern="1200" dirty="0" smtClean="0">
                <a:solidFill>
                  <a:schemeClr val="tx1"/>
                </a:solidFill>
                <a:effectLst/>
                <a:latin typeface="Arial" panose="020B0604020202020204" pitchFamily="34" charset="0"/>
                <a:cs typeface="Arial" panose="020B0604020202020204" pitchFamily="34" charset="0"/>
              </a:rPr>
              <a:t>, the company’s Chief Architect, saw that they could load and process data in the database at speeds which were significantly faster than with their legacy database. “One of our key buying factors is that </a:t>
            </a:r>
            <a:r>
              <a:rPr lang="en-US" sz="900" kern="1200" dirty="0" err="1" smtClean="0">
                <a:solidFill>
                  <a:schemeClr val="tx1"/>
                </a:solidFill>
                <a:effectLst/>
                <a:latin typeface="Arial" panose="020B0604020202020204" pitchFamily="34" charset="0"/>
                <a:cs typeface="Arial" panose="020B0604020202020204" pitchFamily="34" charset="0"/>
              </a:rPr>
              <a:t>Vertica’s</a:t>
            </a:r>
            <a:r>
              <a:rPr lang="en-US" sz="900" kern="1200" dirty="0" smtClean="0">
                <a:solidFill>
                  <a:schemeClr val="tx1"/>
                </a:solidFill>
                <a:effectLst/>
                <a:latin typeface="Arial" panose="020B0604020202020204" pitchFamily="34" charset="0"/>
                <a:cs typeface="Arial" panose="020B0604020202020204" pitchFamily="34" charset="0"/>
              </a:rPr>
              <a:t> performance overall is excellent on huge volumes of data,” </a:t>
            </a:r>
            <a:r>
              <a:rPr lang="en-US" sz="900" kern="1200" dirty="0" err="1" smtClean="0">
                <a:solidFill>
                  <a:schemeClr val="tx1"/>
                </a:solidFill>
                <a:effectLst/>
                <a:latin typeface="Arial" panose="020B0604020202020204" pitchFamily="34" charset="0"/>
                <a:cs typeface="Arial" panose="020B0604020202020204" pitchFamily="34" charset="0"/>
              </a:rPr>
              <a:t>Schuldenfrei</a:t>
            </a:r>
            <a:r>
              <a:rPr lang="en-US" sz="900" kern="1200" dirty="0" smtClean="0">
                <a:solidFill>
                  <a:schemeClr val="tx1"/>
                </a:solidFill>
                <a:effectLst/>
                <a:latin typeface="Arial" panose="020B0604020202020204" pitchFamily="34" charset="0"/>
                <a:cs typeface="Arial" panose="020B0604020202020204" pitchFamily="34" charset="0"/>
              </a:rPr>
              <a:t> said. “This helps accelerate the speed of decisions and analytical insight.”</a:t>
            </a:r>
          </a:p>
          <a:p>
            <a:endParaRPr lang="en-US" sz="900" dirty="0" smtClean="0">
              <a:latin typeface="Arial" panose="020B0604020202020204" pitchFamily="34" charset="0"/>
              <a:cs typeface="Arial" panose="020B0604020202020204" pitchFamily="34" charset="0"/>
            </a:endParaRPr>
          </a:p>
          <a:p>
            <a:pPr marL="9144" indent="0">
              <a:buNone/>
            </a:pPr>
            <a:r>
              <a:rPr lang="en-US" sz="900" kern="1200" dirty="0" smtClean="0">
                <a:solidFill>
                  <a:schemeClr val="tx1"/>
                </a:solidFill>
                <a:effectLst/>
                <a:latin typeface="Arial" panose="020B0604020202020204" pitchFamily="34" charset="0"/>
                <a:cs typeface="Arial" panose="020B0604020202020204" pitchFamily="34" charset="0"/>
              </a:rPr>
              <a:t>Optimal Plus addressed its scalability requirements, as </a:t>
            </a:r>
            <a:r>
              <a:rPr lang="en-US" sz="900" kern="1200" dirty="0" err="1" smtClean="0">
                <a:solidFill>
                  <a:schemeClr val="tx1"/>
                </a:solidFill>
                <a:effectLst/>
                <a:latin typeface="Arial" panose="020B0604020202020204" pitchFamily="34" charset="0"/>
                <a:cs typeface="Arial" panose="020B0604020202020204" pitchFamily="34" charset="0"/>
              </a:rPr>
              <a:t>Vertica</a:t>
            </a:r>
            <a:r>
              <a:rPr lang="en-US" sz="900" kern="1200" dirty="0" smtClean="0">
                <a:solidFill>
                  <a:schemeClr val="tx1"/>
                </a:solidFill>
                <a:effectLst/>
                <a:latin typeface="Arial" panose="020B0604020202020204" pitchFamily="34" charset="0"/>
                <a:cs typeface="Arial" panose="020B0604020202020204" pitchFamily="34" charset="0"/>
              </a:rPr>
              <a:t> uses commodity servers instead of expensive, specialized brands. That will make horizontal scalability cost efficient and practically endless. Additionally, the high compression rate of </a:t>
            </a:r>
            <a:r>
              <a:rPr lang="en-US" sz="900" kern="1200" dirty="0" err="1" smtClean="0">
                <a:solidFill>
                  <a:schemeClr val="tx1"/>
                </a:solidFill>
                <a:effectLst/>
                <a:latin typeface="Arial" panose="020B0604020202020204" pitchFamily="34" charset="0"/>
                <a:cs typeface="Arial" panose="020B0604020202020204" pitchFamily="34" charset="0"/>
              </a:rPr>
              <a:t>Vertica</a:t>
            </a:r>
            <a:r>
              <a:rPr lang="en-US" sz="900" kern="1200" dirty="0" smtClean="0">
                <a:solidFill>
                  <a:schemeClr val="tx1"/>
                </a:solidFill>
                <a:effectLst/>
                <a:latin typeface="Arial" panose="020B0604020202020204" pitchFamily="34" charset="0"/>
                <a:cs typeface="Arial" panose="020B0604020202020204" pitchFamily="34" charset="0"/>
              </a:rPr>
              <a:t> can generate significant savings.</a:t>
            </a:r>
          </a:p>
          <a:p>
            <a:endParaRPr lang="en-US" sz="900" dirty="0">
              <a:latin typeface="Arial" panose="020B0604020202020204" pitchFamily="34" charset="0"/>
              <a:cs typeface="Arial" panose="020B0604020202020204" pitchFamily="34" charset="0"/>
            </a:endParaRPr>
          </a:p>
          <a:p>
            <a:pPr marL="9144" indent="0">
              <a:buNone/>
            </a:pPr>
            <a:r>
              <a:rPr lang="en-US" sz="900" kern="1200" dirty="0">
                <a:solidFill>
                  <a:schemeClr val="tx1"/>
                </a:solidFill>
                <a:effectLst/>
                <a:latin typeface="Arial" panose="020B0604020202020204" pitchFamily="34" charset="0"/>
                <a:cs typeface="Arial" panose="020B0604020202020204" pitchFamily="34" charset="0"/>
              </a:rPr>
              <a:t>Using Vertica, Optimal Plus can compare historical data with almost-instant test information to predict faults and prevent downtime. Optimal Plus analysts create historical baselines, form models from the history, and launch the models into customer facilities to receive actionable insights. </a:t>
            </a:r>
            <a:r>
              <a:rPr lang="en-US" sz="900" kern="1200" dirty="0" err="1">
                <a:solidFill>
                  <a:schemeClr val="tx1"/>
                </a:solidFill>
                <a:effectLst/>
                <a:latin typeface="Arial" panose="020B0604020202020204" pitchFamily="34" charset="0"/>
                <a:cs typeface="Arial" panose="020B0604020202020204" pitchFamily="34" charset="0"/>
              </a:rPr>
              <a:t>Malki</a:t>
            </a:r>
            <a:r>
              <a:rPr lang="en-US" sz="900" kern="1200" dirty="0">
                <a:solidFill>
                  <a:schemeClr val="tx1"/>
                </a:solidFill>
                <a:effectLst/>
                <a:latin typeface="Arial" panose="020B0604020202020204" pitchFamily="34" charset="0"/>
                <a:cs typeface="Arial" panose="020B0604020202020204" pitchFamily="34" charset="0"/>
              </a:rPr>
              <a:t> notes that 95% of customer data resides in Vertica, which functions as an index on top of Hadoop software.</a:t>
            </a:r>
            <a:endParaRPr lang="en-US" sz="900" dirty="0">
              <a:solidFill>
                <a:prstClr val="black"/>
              </a:solidFill>
              <a:latin typeface="Arial" panose="020B0604020202020204" pitchFamily="34" charset="0"/>
              <a:cs typeface="Arial" panose="020B0604020202020204" pitchFamily="34" charset="0"/>
              <a:sym typeface="Calibri"/>
            </a:endParaRPr>
          </a:p>
          <a:p>
            <a:pPr marL="9249" defTabSz="924916">
              <a:defRPr/>
            </a:pPr>
            <a:endParaRPr lang="en-US" sz="900" b="1" dirty="0">
              <a:solidFill>
                <a:prstClr val="black"/>
              </a:solidFill>
              <a:latin typeface="Arial" panose="020B0604020202020204" pitchFamily="34" charset="0"/>
              <a:cs typeface="Arial" panose="020B0604020202020204" pitchFamily="34" charset="0"/>
              <a:sym typeface="Calibri"/>
            </a:endParaRPr>
          </a:p>
          <a:p>
            <a:pPr marL="0" indent="0" defTabSz="924916">
              <a:buNone/>
              <a:defRPr/>
            </a:pPr>
            <a:r>
              <a:rPr lang="en-US" sz="900" b="1" dirty="0">
                <a:solidFill>
                  <a:prstClr val="black"/>
                </a:solidFill>
                <a:latin typeface="Arial" panose="020B0604020202020204" pitchFamily="34" charset="0"/>
                <a:cs typeface="Arial" panose="020B0604020202020204" pitchFamily="34" charset="0"/>
                <a:sym typeface="Calibri"/>
              </a:rPr>
              <a:t>Primary software</a:t>
            </a:r>
          </a:p>
          <a:p>
            <a:pPr marL="171450" lvl="0" indent="-171450">
              <a:buFont typeface="Arial" panose="020B0604020202020204" pitchFamily="34" charset="0"/>
              <a:buChar char="•"/>
            </a:pPr>
            <a:r>
              <a:rPr lang="en-US" sz="900" kern="1200" dirty="0">
                <a:solidFill>
                  <a:schemeClr val="tx1"/>
                </a:solidFill>
                <a:effectLst/>
                <a:latin typeface="Arial" panose="020B0604020202020204" pitchFamily="34" charset="0"/>
                <a:cs typeface="Arial" panose="020B0604020202020204" pitchFamily="34" charset="0"/>
              </a:rPr>
              <a:t>Optimal Plus </a:t>
            </a:r>
            <a:r>
              <a:rPr lang="en-US" sz="900" kern="1200" dirty="0" err="1">
                <a:solidFill>
                  <a:schemeClr val="tx1"/>
                </a:solidFill>
                <a:effectLst/>
                <a:latin typeface="Arial" panose="020B0604020202020204" pitchFamily="34" charset="0"/>
                <a:cs typeface="Arial" panose="020B0604020202020204" pitchFamily="34" charset="0"/>
              </a:rPr>
              <a:t>GlobalOps</a:t>
            </a:r>
            <a:endParaRPr lang="en-US" sz="900" kern="1200" dirty="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900" kern="1200" dirty="0">
                <a:solidFill>
                  <a:schemeClr val="tx1"/>
                </a:solidFill>
                <a:effectLst/>
                <a:latin typeface="Arial" panose="020B0604020202020204" pitchFamily="34" charset="0"/>
                <a:cs typeface="Arial" panose="020B0604020202020204" pitchFamily="34" charset="0"/>
              </a:rPr>
              <a:t>Vertica Analytics Platform</a:t>
            </a:r>
          </a:p>
          <a:p>
            <a:pPr marL="171450" lvl="0" indent="-171450">
              <a:buFont typeface="Arial" panose="020B0604020202020204" pitchFamily="34" charset="0"/>
              <a:buChar char="•"/>
            </a:pPr>
            <a:r>
              <a:rPr lang="en-US" sz="900" kern="1200" dirty="0">
                <a:solidFill>
                  <a:schemeClr val="tx1"/>
                </a:solidFill>
                <a:effectLst/>
                <a:latin typeface="Arial" panose="020B0604020202020204" pitchFamily="34" charset="0"/>
                <a:cs typeface="Arial" panose="020B0604020202020204" pitchFamily="34" charset="0"/>
              </a:rPr>
              <a:t>Apache Hadoop</a:t>
            </a:r>
          </a:p>
          <a:p>
            <a:pPr marL="173422" indent="-173422" defTabSz="924916">
              <a:buFont typeface="Arial" panose="020B0604020202020204" pitchFamily="34" charset="0"/>
              <a:buChar char="•"/>
              <a:defRPr/>
            </a:pPr>
            <a:endParaRPr lang="en-US" dirty="0">
              <a:solidFill>
                <a:prstClr val="black"/>
              </a:solidFill>
            </a:endParaRPr>
          </a:p>
          <a:p>
            <a:pPr defTabSz="924916">
              <a:defRPr/>
            </a:pPr>
            <a:endParaRPr lang="en-US" dirty="0">
              <a:solidFill>
                <a:prstClr val="black"/>
              </a:solidFill>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00D5D0CE-779C-42B1-B926-F24A19ABF5C7}" type="slidenum">
              <a:rPr lang="en-US" smtClean="0"/>
              <a:pPr/>
              <a:t>52</a:t>
            </a:fld>
            <a:endParaRPr lang="en-US" dirty="0"/>
          </a:p>
        </p:txBody>
      </p:sp>
    </p:spTree>
    <p:extLst>
      <p:ext uri="{BB962C8B-B14F-4D97-AF65-F5344CB8AC3E}">
        <p14:creationId xmlns:p14="http://schemas.microsoft.com/office/powerpoint/2010/main" val="32585151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381000"/>
            <a:ext cx="4575175" cy="2573338"/>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2988028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effectLst/>
                <a:latin typeface="Calibri" panose="020F0502020204030204" pitchFamily="34" charset="0"/>
              </a:rPr>
              <a:t>A well-known </a:t>
            </a:r>
            <a:r>
              <a:rPr lang="en-US" kern="1200" dirty="0" err="1" smtClean="0">
                <a:solidFill>
                  <a:schemeClr val="tx1"/>
                </a:solidFill>
                <a:effectLst/>
                <a:latin typeface="Calibri" panose="020F0502020204030204" pitchFamily="34" charset="0"/>
              </a:rPr>
              <a:t>telco</a:t>
            </a:r>
            <a:r>
              <a:rPr lang="en-US" kern="1200" dirty="0" smtClean="0">
                <a:solidFill>
                  <a:schemeClr val="tx1"/>
                </a:solidFill>
                <a:effectLst/>
                <a:latin typeface="Calibri" panose="020F0502020204030204" pitchFamily="34" charset="0"/>
              </a:rPr>
              <a:t> uses </a:t>
            </a:r>
            <a:r>
              <a:rPr lang="en-US" kern="1200" dirty="0" err="1" smtClean="0">
                <a:solidFill>
                  <a:schemeClr val="tx1"/>
                </a:solidFill>
                <a:effectLst/>
                <a:latin typeface="Calibri" panose="020F0502020204030204" pitchFamily="34" charset="0"/>
              </a:rPr>
              <a:t>SysMech’s</a:t>
            </a:r>
            <a:r>
              <a:rPr lang="en-US" kern="1200" dirty="0" smtClean="0">
                <a:solidFill>
                  <a:schemeClr val="tx1"/>
                </a:solidFill>
                <a:effectLst/>
                <a:latin typeface="Calibri" panose="020F0502020204030204" pitchFamily="34" charset="0"/>
              </a:rPr>
              <a:t> Zen Network Management Software, which incorporates </a:t>
            </a:r>
            <a:r>
              <a:rPr lang="en-US" kern="1200" dirty="0" err="1" smtClean="0">
                <a:solidFill>
                  <a:schemeClr val="tx1"/>
                </a:solidFill>
                <a:effectLst/>
                <a:latin typeface="Calibri" panose="020F0502020204030204" pitchFamily="34" charset="0"/>
              </a:rPr>
              <a:t>Vertica</a:t>
            </a:r>
            <a:r>
              <a:rPr lang="en-US" kern="1200" dirty="0" smtClean="0">
                <a:solidFill>
                  <a:schemeClr val="tx1"/>
                </a:solidFill>
                <a:effectLst/>
                <a:latin typeface="Calibri" panose="020F0502020204030204" pitchFamily="34" charset="0"/>
              </a:rPr>
              <a:t>, to congregate massive complex data from 75 various sources and relay information to hundreds of users. </a:t>
            </a:r>
          </a:p>
          <a:p>
            <a:pPr marL="0" marR="0" lvl="0" indent="0" algn="l" defTabSz="914400" rtl="0" eaLnBrk="1" fontAlgn="auto" latinLnBrk="0" hangingPunct="1">
              <a:spcBef>
                <a:spcPts val="0"/>
              </a:spcBef>
              <a:buClrTx/>
              <a:buSzTx/>
              <a:buFontTx/>
              <a:buNone/>
              <a:tabLst/>
              <a:defRPr/>
            </a:pPr>
            <a:endParaRPr kumimoji="0" lang="en-US" b="1" i="0" u="none" strike="noStrike" kern="1200" cap="none" spc="0" normalizeH="0" baseline="0" noProof="0" dirty="0" smtClean="0">
              <a:ln>
                <a:noFill/>
              </a:ln>
              <a:solidFill>
                <a:prstClr val="black"/>
              </a:solidFill>
              <a:effectLst/>
              <a:uLnTx/>
              <a:uFillTx/>
              <a:latin typeface="Calibri" panose="020F0502020204030204" pitchFamily="34" charset="0"/>
              <a:sym typeface="Calibri"/>
            </a:endParaRPr>
          </a:p>
          <a:p>
            <a:pPr marL="0" marR="0" lvl="0" indent="0" algn="l" defTabSz="914400" rtl="0" eaLnBrk="1" fontAlgn="auto" latinLnBrk="0" hangingPunct="1">
              <a:spcBef>
                <a:spcPts val="0"/>
              </a:spcBef>
              <a:buClrTx/>
              <a:buSzTx/>
              <a:buFontTx/>
              <a:buNone/>
              <a:tabLst/>
              <a:defRPr/>
            </a:pPr>
            <a:endParaRPr kumimoji="0" lang="en-US" b="1" i="0" u="none" strike="noStrike" kern="1200" cap="none" spc="0" normalizeH="0" baseline="0" noProof="0" dirty="0" smtClean="0">
              <a:ln>
                <a:noFill/>
              </a:ln>
              <a:solidFill>
                <a:prstClr val="black"/>
              </a:solidFill>
              <a:effectLst/>
              <a:uLnTx/>
              <a:uFillTx/>
              <a:latin typeface="Calibri" panose="020F0502020204030204" pitchFamily="34" charset="0"/>
              <a:sym typeface="Calibri"/>
            </a:endParaRPr>
          </a:p>
          <a:p>
            <a:pPr marL="0" marR="0" lvl="0" indent="0" algn="l" defTabSz="914400" rtl="0" eaLnBrk="1" fontAlgn="auto" latinLnBrk="0" hangingPunct="1">
              <a:spcBef>
                <a:spcPts val="0"/>
              </a:spcBef>
              <a:buClrTx/>
              <a:buSzTx/>
              <a:buFontTx/>
              <a:buNone/>
              <a:tabLst/>
              <a:defRPr/>
            </a:pPr>
            <a:r>
              <a:rPr kumimoji="0" lang="en-US" b="1" i="0" u="none" strike="noStrike" kern="1200" cap="none" spc="0" normalizeH="0" baseline="0" noProof="0" dirty="0" smtClean="0">
                <a:ln>
                  <a:noFill/>
                </a:ln>
                <a:solidFill>
                  <a:prstClr val="black"/>
                </a:solidFill>
                <a:effectLst/>
                <a:uLnTx/>
                <a:uFillTx/>
                <a:latin typeface="Calibri" panose="020F0502020204030204" pitchFamily="34" charset="0"/>
                <a:sym typeface="Calibri"/>
              </a:rPr>
              <a:t>System </a:t>
            </a:r>
            <a:r>
              <a:rPr kumimoji="0" lang="en-US" b="1" i="0" u="none" strike="noStrike" kern="1200" cap="none" spc="0" normalizeH="0" baseline="0" noProof="0" dirty="0">
                <a:ln>
                  <a:noFill/>
                </a:ln>
                <a:solidFill>
                  <a:prstClr val="black"/>
                </a:solidFill>
                <a:effectLst/>
                <a:uLnTx/>
                <a:uFillTx/>
                <a:latin typeface="Calibri" panose="020F0502020204030204" pitchFamily="34" charset="0"/>
                <a:sym typeface="Calibri"/>
              </a:rPr>
              <a:t>Mechanics Ltd. -- </a:t>
            </a:r>
            <a:r>
              <a:rPr lang="en-US" u="sng" kern="1200" dirty="0">
                <a:solidFill>
                  <a:schemeClr val="tx1"/>
                </a:solidFill>
                <a:effectLst/>
                <a:latin typeface="Calibri" panose="020F0502020204030204" pitchFamily="34" charset="0"/>
                <a:hlinkClick r:id="rId3"/>
              </a:rPr>
              <a:t>https://6a591c343feca4293cdf-0b0c1667178d3ae82bcda513f1915472.ssl.cf1.rackcdn.com/3537/en/3537.pdf</a:t>
            </a:r>
            <a:endParaRPr lang="en-US" kern="1200" dirty="0">
              <a:solidFill>
                <a:schemeClr val="tx1"/>
              </a:solidFill>
              <a:effectLst/>
              <a:latin typeface="Calibri" panose="020F0502020204030204" pitchFamily="34" charset="0"/>
            </a:endParaRPr>
          </a:p>
          <a:p>
            <a:pPr>
              <a:spcBef>
                <a:spcPts val="0"/>
              </a:spcBef>
            </a:pPr>
            <a:endParaRPr kumimoji="0" lang="en-US" b="1" i="0" u="none" strike="noStrike" kern="1200" cap="none" spc="0" normalizeH="0" baseline="0" noProof="0" dirty="0">
              <a:ln>
                <a:noFill/>
              </a:ln>
              <a:solidFill>
                <a:prstClr val="black"/>
              </a:solidFill>
              <a:effectLst/>
              <a:uLnTx/>
              <a:uFillTx/>
              <a:latin typeface="Calibri" panose="020F0502020204030204" pitchFamily="34" charset="0"/>
              <a:sym typeface="Calibri"/>
            </a:endParaRPr>
          </a:p>
          <a:p>
            <a:pPr>
              <a:spcBef>
                <a:spcPts val="0"/>
              </a:spcBef>
            </a:pPr>
            <a:r>
              <a:rPr kumimoji="0" lang="en-US" b="1" i="0" u="none" strike="noStrike" kern="1200" cap="none" spc="0" normalizeH="0" baseline="0" noProof="0" dirty="0">
                <a:ln>
                  <a:noFill/>
                </a:ln>
                <a:solidFill>
                  <a:prstClr val="black"/>
                </a:solidFill>
                <a:effectLst/>
                <a:uLnTx/>
                <a:uFillTx/>
                <a:latin typeface="Calibri" panose="020F0502020204030204" pitchFamily="34" charset="0"/>
                <a:sym typeface="Calibri"/>
              </a:rPr>
              <a:t>COMPANY: </a:t>
            </a:r>
            <a:r>
              <a:rPr kumimoji="0" lang="en-US" b="0" i="0" u="none" strike="noStrike" kern="1200" cap="none" spc="0" normalizeH="0" baseline="0" noProof="0" dirty="0">
                <a:ln>
                  <a:noFill/>
                </a:ln>
                <a:solidFill>
                  <a:prstClr val="black"/>
                </a:solidFill>
                <a:effectLst/>
                <a:uLnTx/>
                <a:uFillTx/>
                <a:latin typeface="Calibri" panose="020F0502020204030204" pitchFamily="34" charset="0"/>
                <a:sym typeface="Calibri"/>
              </a:rPr>
              <a:t>Telecommunications companies across the globe face an increasingly competitive landscape as they try to fulfill ever-increasing customer demands while facing more regulation and competition from Over the Top (OTT) applications and trying to reduce the operational costs of their networks. With Micro Focus® Vertica, SysMech gives </a:t>
            </a:r>
            <a:r>
              <a:rPr kumimoji="0" lang="en-US" b="0" i="0" u="none" strike="noStrike" kern="1200" cap="none" spc="0" normalizeH="0" baseline="0" noProof="0" dirty="0" err="1">
                <a:ln>
                  <a:noFill/>
                </a:ln>
                <a:solidFill>
                  <a:prstClr val="black"/>
                </a:solidFill>
                <a:effectLst/>
                <a:uLnTx/>
                <a:uFillTx/>
                <a:latin typeface="Calibri" panose="020F0502020204030204" pitchFamily="34" charset="0"/>
                <a:sym typeface="Calibri"/>
              </a:rPr>
              <a:t>telcos</a:t>
            </a:r>
            <a:r>
              <a:rPr kumimoji="0" lang="en-US" b="0" i="0" u="none" strike="noStrike" kern="1200" cap="none" spc="0" normalizeH="0" baseline="0" noProof="0" dirty="0">
                <a:ln>
                  <a:noFill/>
                </a:ln>
                <a:solidFill>
                  <a:prstClr val="black"/>
                </a:solidFill>
                <a:effectLst/>
                <a:uLnTx/>
                <a:uFillTx/>
                <a:latin typeface="Calibri" panose="020F0502020204030204" pitchFamily="34" charset="0"/>
                <a:sym typeface="Calibri"/>
              </a:rPr>
              <a:t> on-the-spot information and operational intelligence to optimize their networks.</a:t>
            </a:r>
            <a:endParaRPr lang="en-US" b="0" kern="1200" dirty="0">
              <a:solidFill>
                <a:schemeClr val="tx1"/>
              </a:solidFill>
              <a:effectLst/>
              <a:latin typeface="Calibri" panose="020F0502020204030204" pitchFamily="34" charset="0"/>
            </a:endParaRPr>
          </a:p>
          <a:p>
            <a:pPr>
              <a:spcBef>
                <a:spcPts val="0"/>
              </a:spcBef>
            </a:pPr>
            <a:endParaRPr lang="en-US" kern="1200" dirty="0">
              <a:solidFill>
                <a:schemeClr val="tx1"/>
              </a:solidFill>
              <a:effectLst/>
              <a:latin typeface="Calibri" panose="020F0502020204030204" pitchFamily="34" charset="0"/>
              <a:cs typeface="HP Simplified"/>
              <a:sym typeface="Calibri"/>
            </a:endParaRPr>
          </a:p>
          <a:p>
            <a:pPr>
              <a:spcBef>
                <a:spcPts val="0"/>
              </a:spcBef>
            </a:pPr>
            <a:r>
              <a:rPr lang="en-US" b="1" dirty="0">
                <a:latin typeface="Calibri" panose="020F0502020204030204" pitchFamily="34" charset="0"/>
              </a:rPr>
              <a:t>SOLUTION: </a:t>
            </a:r>
            <a:r>
              <a:rPr lang="en-US" kern="1200" dirty="0" smtClean="0">
                <a:solidFill>
                  <a:schemeClr val="tx1"/>
                </a:solidFill>
                <a:effectLst/>
                <a:latin typeface="Calibri" panose="020F0502020204030204" pitchFamily="34" charset="0"/>
              </a:rPr>
              <a:t>“</a:t>
            </a:r>
            <a:r>
              <a:rPr lang="en-US" kern="1200" dirty="0">
                <a:solidFill>
                  <a:schemeClr val="tx1"/>
                </a:solidFill>
                <a:effectLst/>
                <a:latin typeface="Calibri" panose="020F0502020204030204" pitchFamily="34" charset="0"/>
              </a:rPr>
              <a:t>We help operators understand more of their network and services with just one tool,” says Andy </a:t>
            </a:r>
            <a:r>
              <a:rPr lang="en-US" kern="1200" dirty="0" err="1">
                <a:solidFill>
                  <a:schemeClr val="tx1"/>
                </a:solidFill>
                <a:effectLst/>
                <a:latin typeface="Calibri" panose="020F0502020204030204" pitchFamily="34" charset="0"/>
              </a:rPr>
              <a:t>Stubley</a:t>
            </a:r>
            <a:r>
              <a:rPr lang="en-US" kern="1200" dirty="0">
                <a:solidFill>
                  <a:schemeClr val="tx1"/>
                </a:solidFill>
                <a:effectLst/>
                <a:latin typeface="Calibri" panose="020F0502020204030204" pitchFamily="34" charset="0"/>
              </a:rPr>
              <a:t>, Chief Operations Officer for SysMech.</a:t>
            </a:r>
          </a:p>
          <a:p>
            <a:pPr>
              <a:spcBef>
                <a:spcPts val="0"/>
              </a:spcBef>
            </a:pPr>
            <a:endParaRPr lang="en-US" b="0" i="0" u="none" strike="noStrike" kern="1200" baseline="0" dirty="0">
              <a:solidFill>
                <a:schemeClr val="tx1"/>
              </a:solidFill>
              <a:effectLst/>
              <a:latin typeface="Calibri" panose="020F0502020204030204" pitchFamily="34" charset="0"/>
              <a:sym typeface="Calibri"/>
            </a:endParaRPr>
          </a:p>
          <a:p>
            <a:pPr>
              <a:spcBef>
                <a:spcPts val="0"/>
              </a:spcBef>
            </a:pPr>
            <a:r>
              <a:rPr lang="en-US" b="1" kern="1200" dirty="0">
                <a:solidFill>
                  <a:schemeClr val="tx1"/>
                </a:solidFill>
                <a:effectLst/>
                <a:latin typeface="Calibri" panose="020F0502020204030204" pitchFamily="34" charset="0"/>
                <a:sym typeface="Calibri"/>
              </a:rPr>
              <a:t>RESULTS</a:t>
            </a:r>
            <a:r>
              <a:rPr lang="en-US" b="1" kern="1200" baseline="0" dirty="0">
                <a:solidFill>
                  <a:schemeClr val="tx1"/>
                </a:solidFill>
                <a:effectLst/>
                <a:latin typeface="Calibri" panose="020F0502020204030204" pitchFamily="34" charset="0"/>
                <a:sym typeface="Calibri"/>
              </a:rPr>
              <a:t>: </a:t>
            </a:r>
            <a:r>
              <a:rPr lang="en-US" kern="1200" dirty="0">
                <a:solidFill>
                  <a:schemeClr val="tx1"/>
                </a:solidFill>
                <a:effectLst/>
                <a:latin typeface="Calibri" panose="020F0502020204030204" pitchFamily="34" charset="0"/>
              </a:rPr>
              <a:t>A well-known telco uses </a:t>
            </a:r>
            <a:r>
              <a:rPr lang="en-US" kern="1200" dirty="0" err="1">
                <a:solidFill>
                  <a:schemeClr val="tx1"/>
                </a:solidFill>
                <a:effectLst/>
                <a:latin typeface="Calibri" panose="020F0502020204030204" pitchFamily="34" charset="0"/>
              </a:rPr>
              <a:t>SysMech’s</a:t>
            </a:r>
            <a:r>
              <a:rPr lang="en-US" kern="1200" dirty="0">
                <a:solidFill>
                  <a:schemeClr val="tx1"/>
                </a:solidFill>
                <a:effectLst/>
                <a:latin typeface="Calibri" panose="020F0502020204030204" pitchFamily="34" charset="0"/>
              </a:rPr>
              <a:t> Zen Network Management Software, which incorporates Vertica, to congregate massive complex data from 75 various sources and relay information to hundreds of users. </a:t>
            </a:r>
          </a:p>
          <a:p>
            <a:pPr>
              <a:spcBef>
                <a:spcPts val="0"/>
              </a:spcBef>
            </a:pPr>
            <a:endParaRPr lang="en-US" kern="1200" dirty="0">
              <a:solidFill>
                <a:schemeClr val="tx1"/>
              </a:solidFill>
              <a:effectLst/>
              <a:latin typeface="Calibri" panose="020F0502020204030204" pitchFamily="34" charset="0"/>
            </a:endParaRPr>
          </a:p>
          <a:p>
            <a:pPr>
              <a:spcBef>
                <a:spcPts val="0"/>
              </a:spcBef>
            </a:pPr>
            <a:r>
              <a:rPr lang="en-US" kern="1200" dirty="0">
                <a:solidFill>
                  <a:schemeClr val="tx1"/>
                </a:solidFill>
                <a:effectLst/>
                <a:latin typeface="Calibri" panose="020F0502020204030204" pitchFamily="34" charset="0"/>
              </a:rPr>
              <a:t>At another telco operator, a team of 80 engineers previously took two hours each to aggregate data from various areas of the network to conduct their analyses and run reports at the start of the day. Now a streamlined dashboard, enhanced with Vertica, assimilates all of the data and provides visibility across the network before the engineering team arrives, saving up to two hours per engineer per day. Vertica assists in profiling end users of telco services, driving behavior, and monetizing services. </a:t>
            </a:r>
          </a:p>
          <a:p>
            <a:pPr>
              <a:spcBef>
                <a:spcPts val="0"/>
              </a:spcBef>
            </a:pPr>
            <a:endParaRPr lang="en-US" kern="1200" dirty="0">
              <a:solidFill>
                <a:schemeClr val="tx1"/>
              </a:solidFill>
              <a:effectLst/>
              <a:latin typeface="Calibri" panose="020F0502020204030204" pitchFamily="34" charset="0"/>
              <a:sym typeface="Calibri"/>
            </a:endParaRPr>
          </a:p>
          <a:p>
            <a:pPr marL="9144" indent="0">
              <a:spcBef>
                <a:spcPts val="0"/>
              </a:spcBef>
              <a:buNone/>
            </a:pPr>
            <a:r>
              <a:rPr lang="en-US" b="1" kern="1200" baseline="0" dirty="0">
                <a:solidFill>
                  <a:schemeClr val="tx1"/>
                </a:solidFill>
                <a:effectLst/>
                <a:latin typeface="Calibri" panose="020F0502020204030204" pitchFamily="34" charset="0"/>
                <a:sym typeface="Calibri"/>
              </a:rPr>
              <a:t>Primary software</a:t>
            </a:r>
          </a:p>
          <a:p>
            <a:pPr marL="171450" lvl="0" indent="-171450" fontAlgn="base">
              <a:spcBef>
                <a:spcPts val="0"/>
              </a:spcBef>
              <a:buFont typeface="Arial" panose="020B0604020202020204" pitchFamily="34" charset="0"/>
              <a:buChar char="•"/>
            </a:pPr>
            <a:r>
              <a:rPr lang="en-US" u="none" strike="noStrike" kern="1200" dirty="0">
                <a:solidFill>
                  <a:schemeClr val="tx1"/>
                </a:solidFill>
                <a:effectLst>
                  <a:outerShdw sx="0" sy="0">
                    <a:srgbClr val="000000"/>
                  </a:outerShdw>
                </a:effectLst>
                <a:latin typeface="Calibri" panose="020F0502020204030204" pitchFamily="34" charset="0"/>
              </a:rPr>
              <a:t>Zen Network Management Software</a:t>
            </a:r>
          </a:p>
          <a:p>
            <a:pPr marL="171450" lvl="0" indent="-171450" fontAlgn="base">
              <a:spcBef>
                <a:spcPts val="0"/>
              </a:spcBef>
              <a:buFont typeface="Arial" panose="020B0604020202020204" pitchFamily="34" charset="0"/>
              <a:buChar char="•"/>
            </a:pPr>
            <a:r>
              <a:rPr lang="en-US" u="none" strike="noStrike" kern="1200" dirty="0">
                <a:solidFill>
                  <a:schemeClr val="tx1"/>
                </a:solidFill>
                <a:effectLst>
                  <a:outerShdw sx="0" sy="0">
                    <a:srgbClr val="000000"/>
                  </a:outerShdw>
                </a:effectLst>
                <a:latin typeface="Calibri" panose="020F0502020204030204" pitchFamily="34" charset="0"/>
              </a:rPr>
              <a:t>Micro</a:t>
            </a:r>
            <a:r>
              <a:rPr lang="en-US" u="none" strike="noStrike" kern="1200" baseline="0" dirty="0">
                <a:solidFill>
                  <a:schemeClr val="tx1"/>
                </a:solidFill>
                <a:effectLst>
                  <a:outerShdw sx="0" sy="0">
                    <a:srgbClr val="000000"/>
                  </a:outerShdw>
                </a:effectLst>
                <a:latin typeface="Calibri" panose="020F0502020204030204" pitchFamily="34" charset="0"/>
              </a:rPr>
              <a:t> Focus</a:t>
            </a:r>
            <a:r>
              <a:rPr lang="en-US" u="none" strike="noStrike" kern="1200" dirty="0">
                <a:solidFill>
                  <a:schemeClr val="tx1"/>
                </a:solidFill>
                <a:effectLst>
                  <a:outerShdw sx="0" sy="0">
                    <a:srgbClr val="000000"/>
                  </a:outerShdw>
                </a:effectLst>
                <a:latin typeface="Calibri" panose="020F0502020204030204" pitchFamily="34" charset="0"/>
              </a:rPr>
              <a:t> Vertica Analytical Platform</a:t>
            </a:r>
          </a:p>
          <a:p>
            <a:pPr marL="171450" lvl="0" indent="-171450" fontAlgn="base">
              <a:spcBef>
                <a:spcPts val="0"/>
              </a:spcBef>
              <a:buFont typeface="Arial" panose="020B0604020202020204" pitchFamily="34" charset="0"/>
              <a:buChar char="•"/>
            </a:pPr>
            <a:r>
              <a:rPr lang="en-US" u="none" strike="noStrike" kern="1200" dirty="0">
                <a:solidFill>
                  <a:schemeClr val="tx1"/>
                </a:solidFill>
                <a:effectLst>
                  <a:outerShdw sx="0" sy="0">
                    <a:srgbClr val="000000"/>
                  </a:outerShdw>
                </a:effectLst>
                <a:latin typeface="Calibri" panose="020F0502020204030204" pitchFamily="34" charset="0"/>
              </a:rPr>
              <a:t>Tableau Software </a:t>
            </a:r>
          </a:p>
        </p:txBody>
      </p:sp>
      <p:sp>
        <p:nvSpPr>
          <p:cNvPr id="4" name="Slide Number Placeholder 3"/>
          <p:cNvSpPr>
            <a:spLocks noGrp="1"/>
          </p:cNvSpPr>
          <p:nvPr>
            <p:ph type="sldNum" sz="quarter" idx="10"/>
          </p:nvPr>
        </p:nvSpPr>
        <p:spPr/>
        <p:txBody>
          <a:bodyPr/>
          <a:lstStyle/>
          <a:p>
            <a:fld id="{EF956D5C-5EF9-4233-82C8-1D8C4F6E2EDC}"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833735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16F40B91-0828-5047-A3E3-8C4FF85C6706}" type="datetime8">
              <a:rPr lang="en-US" smtClean="0">
                <a:solidFill>
                  <a:prstClr val="black"/>
                </a:solidFill>
              </a:rPr>
              <a:pPr/>
              <a:t>5/8/2019 4:10 PM</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Presenter Name</a:t>
            </a:r>
          </a:p>
        </p:txBody>
      </p:sp>
      <p:sp>
        <p:nvSpPr>
          <p:cNvPr id="6" name="Slide Number Placeholder 5"/>
          <p:cNvSpPr>
            <a:spLocks noGrp="1"/>
          </p:cNvSpPr>
          <p:nvPr>
            <p:ph type="sldNum" sz="quarter" idx="12"/>
          </p:nvPr>
        </p:nvSpPr>
        <p:spPr/>
        <p:txBody>
          <a:bodyPr/>
          <a:lstStyle/>
          <a:p>
            <a:fld id="{FAFD0A4E-C84B-4CA7-B282-E0CBFDBAC773}"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741903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a:t>Use Cases for each of these areas: </a:t>
            </a:r>
          </a:p>
          <a:p>
            <a:endParaRPr lang="en-US"/>
          </a:p>
          <a:p>
            <a:r>
              <a:rPr lang="en-US"/>
              <a:t>Improve</a:t>
            </a:r>
            <a:r>
              <a:rPr lang="en-US" baseline="0"/>
              <a:t> Products – </a:t>
            </a:r>
          </a:p>
          <a:p>
            <a:r>
              <a:rPr lang="en-US" baseline="0"/>
              <a:t>Personalize Service – </a:t>
            </a:r>
          </a:p>
          <a:p>
            <a:r>
              <a:rPr lang="en-US" baseline="0"/>
              <a:t>Improve Loyalty – </a:t>
            </a:r>
          </a:p>
          <a:p>
            <a:r>
              <a:rPr lang="en-US" baseline="0"/>
              <a:t>Cross-Sell Up-Sell – </a:t>
            </a:r>
          </a:p>
          <a:p>
            <a:r>
              <a:rPr lang="en-US" baseline="0"/>
              <a:t>Improve Operations – </a:t>
            </a:r>
          </a:p>
          <a:p>
            <a:r>
              <a:rPr lang="en-US" baseline="0"/>
              <a:t>Predict Outcomes – </a:t>
            </a:r>
          </a:p>
          <a:p>
            <a:r>
              <a:rPr lang="en-US"/>
              <a:t>Maximize Margins</a:t>
            </a:r>
          </a:p>
          <a:p>
            <a:endParaRPr lang="en-US"/>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3924345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70000" lnSpcReduction="20000"/>
          </a:bodyPr>
          <a:lstStyle/>
          <a:p>
            <a:pPr lvl="0">
              <a:lnSpc>
                <a:spcPct val="110000"/>
              </a:lnSpc>
            </a:pPr>
            <a:r>
              <a:rPr lang="en-US"/>
              <a:t>This is a sample </a:t>
            </a:r>
            <a:r>
              <a:rPr lang="en-US" b="1"/>
              <a:t>Table</a:t>
            </a:r>
            <a:r>
              <a:rPr lang="en-US"/>
              <a:t> slide, ideal for comparing data by year, product, revenues, etc.</a:t>
            </a:r>
          </a:p>
          <a:p>
            <a:pPr lvl="0">
              <a:lnSpc>
                <a:spcPct val="110000"/>
              </a:lnSpc>
            </a:pPr>
            <a:r>
              <a:rPr lang="en-US" b="1"/>
              <a:t>To Customize and Edit this Table, follow the steps below </a:t>
            </a:r>
            <a:r>
              <a:rPr lang="en-US"/>
              <a:t>(this applies to all slides in this template that contain tables):</a:t>
            </a:r>
          </a:p>
          <a:p>
            <a:pPr>
              <a:lnSpc>
                <a:spcPct val="110000"/>
              </a:lnSpc>
            </a:pPr>
            <a:r>
              <a:rPr lang="en-US" b="1"/>
              <a:t>To Change Text in Table:</a:t>
            </a:r>
            <a:r>
              <a:rPr lang="en-US"/>
              <a:t/>
            </a:r>
            <a:br>
              <a:rPr lang="en-US"/>
            </a:br>
            <a:r>
              <a:rPr lang="en-US"/>
              <a:t>Select text in table. Begin typing desired text. To move from one cell to another, press Tab.</a:t>
            </a:r>
          </a:p>
          <a:p>
            <a:pPr lvl="0">
              <a:lnSpc>
                <a:spcPct val="110000"/>
              </a:lnSpc>
            </a:pPr>
            <a:r>
              <a:rPr lang="en-US" b="1"/>
              <a:t>To Change Font Color/Size: </a:t>
            </a:r>
            <a:r>
              <a:rPr lang="en-US"/>
              <a:t/>
            </a:r>
            <a:br>
              <a:rPr lang="en-US"/>
            </a:br>
            <a:r>
              <a:rPr lang="en-US"/>
              <a:t>Select text and adjust the font setting in the Font group in the Home tab.  Select desired attributes to change: font, size, boldness, color, etc.  Note: many of the same commands can also be accessed from the Mini toolbar. </a:t>
            </a:r>
          </a:p>
          <a:p>
            <a:pPr>
              <a:lnSpc>
                <a:spcPct val="110000"/>
              </a:lnSpc>
            </a:pPr>
            <a:r>
              <a:rPr lang="en-US" b="1"/>
              <a:t>To Insert or Delete Rows in Table:</a:t>
            </a:r>
            <a:r>
              <a:rPr lang="en-US"/>
              <a:t/>
            </a:r>
            <a:br>
              <a:rPr lang="en-US"/>
            </a:br>
            <a:r>
              <a:rPr lang="en-US"/>
              <a:t>To delete a row place cursor in a cell of the row, right-click for a pop up menu, select Delete Row. </a:t>
            </a:r>
            <a:br>
              <a:rPr lang="en-US"/>
            </a:br>
            <a:r>
              <a:rPr lang="en-US"/>
              <a:t>To Insert a row, place cursor in the row you want to place a row before, right-click for a pop up menu, select Insert and make a selection from the submenu.</a:t>
            </a:r>
            <a:br>
              <a:rPr lang="en-US"/>
            </a:br>
            <a:r>
              <a:rPr lang="en-US"/>
              <a:t>You can also use the Insert and Delete Rows and Columns tools on the Table Tools Layout tab to perform these actions.</a:t>
            </a:r>
          </a:p>
          <a:p>
            <a:pPr>
              <a:lnSpc>
                <a:spcPct val="110000"/>
              </a:lnSpc>
            </a:pPr>
            <a:r>
              <a:rPr lang="en-US" b="1"/>
              <a:t>To Insert or Delete Columns in Table:</a:t>
            </a:r>
            <a:r>
              <a:rPr lang="en-US"/>
              <a:t/>
            </a:r>
            <a:br>
              <a:rPr lang="en-US"/>
            </a:br>
            <a:r>
              <a:rPr lang="en-US"/>
              <a:t>To delete a column, place cursor above the column (you will see a solid downward pointing arrow) click to select the column, right-click on the selected column, chose Delete Column from the pop up menu. </a:t>
            </a:r>
            <a:br>
              <a:rPr lang="en-US"/>
            </a:br>
            <a:r>
              <a:rPr lang="en-US"/>
              <a:t>To insert a column, place cursor above the column you wish to insert the new column before (you will see a solid downward pointing arrow) click to select the column, right-click for a pop up menu, select Insert and make a selection from the submenu.</a:t>
            </a:r>
            <a:br>
              <a:rPr lang="en-US"/>
            </a:br>
            <a:r>
              <a:rPr lang="en-US"/>
              <a:t>You can also use the Insert and Delete Rows and Columns tools on the Table Tools Layout tab to perform these actions.</a:t>
            </a:r>
          </a:p>
          <a:p>
            <a:pPr>
              <a:lnSpc>
                <a:spcPct val="110000"/>
              </a:lnSpc>
            </a:pPr>
            <a:r>
              <a:rPr lang="en-US" b="1"/>
              <a:t>To Highlight the Text Color in a Cell, Column or Row (for emphasis):</a:t>
            </a:r>
            <a:r>
              <a:rPr lang="en-US"/>
              <a:t/>
            </a:r>
            <a:br>
              <a:rPr lang="en-US"/>
            </a:br>
            <a:r>
              <a:rPr lang="en-US"/>
              <a:t>Click to select an individual cell or click and drag through the desired column(s) or row(s). From the Home tab, in the Font group, select Bold.</a:t>
            </a:r>
          </a:p>
          <a:p>
            <a:pPr>
              <a:lnSpc>
                <a:spcPct val="110000"/>
              </a:lnSpc>
            </a:pPr>
            <a:r>
              <a:rPr lang="en-US"/>
              <a:t>While a table is selected, other formatting options are available on the Table Tools Design and Layout tabs. </a:t>
            </a:r>
          </a:p>
          <a:p>
            <a:pPr>
              <a:lnSpc>
                <a:spcPct val="110000"/>
              </a:lnSpc>
            </a:pPr>
            <a:r>
              <a:rPr lang="en-US" b="1"/>
              <a:t>To Customize the Default Table Style </a:t>
            </a:r>
            <a:r>
              <a:rPr lang="en-US"/>
              <a:t>(</a:t>
            </a:r>
            <a:r>
              <a:rPr lang="en-US" err="1"/>
              <a:t>ie</a:t>
            </a:r>
            <a:r>
              <a:rPr lang="en-US"/>
              <a:t>: when you insert a table from scratch vs. copy/paste a sample table shown in this template):</a:t>
            </a:r>
          </a:p>
          <a:p>
            <a:pPr lvl="0">
              <a:lnSpc>
                <a:spcPct val="110000"/>
              </a:lnSpc>
            </a:pPr>
            <a:r>
              <a:rPr lang="en-US"/>
              <a:t>Step 1: Insert a table (style defaults to Light Style 2. Accent 6)</a:t>
            </a:r>
          </a:p>
          <a:p>
            <a:pPr lvl="0">
              <a:lnSpc>
                <a:spcPct val="110000"/>
              </a:lnSpc>
            </a:pPr>
            <a:r>
              <a:rPr lang="en-US"/>
              <a:t>Step 2: Select the entire table</a:t>
            </a:r>
          </a:p>
          <a:p>
            <a:pPr lvl="0">
              <a:lnSpc>
                <a:spcPct val="110000"/>
              </a:lnSpc>
            </a:pPr>
            <a:r>
              <a:rPr lang="en-US"/>
              <a:t>Step 4: On the Table Tools Design tab, click the arrow next to Borders and choose Left Border and then click the Borders button to turn off (toggle) the left border. </a:t>
            </a:r>
          </a:p>
          <a:p>
            <a:pPr lvl="0">
              <a:lnSpc>
                <a:spcPct val="110000"/>
              </a:lnSpc>
            </a:pPr>
            <a:r>
              <a:rPr lang="en-US"/>
              <a:t>Step 4: Repeat step 4 to turn off the Right border.</a:t>
            </a:r>
          </a:p>
          <a:p>
            <a:endParaRPr lang="en-US"/>
          </a:p>
        </p:txBody>
      </p:sp>
      <p:sp>
        <p:nvSpPr>
          <p:cNvPr id="4" name="Slide Number Placeholder 3"/>
          <p:cNvSpPr>
            <a:spLocks noGrp="1"/>
          </p:cNvSpPr>
          <p:nvPr>
            <p:ph type="sldNum" sz="quarter" idx="10"/>
          </p:nvPr>
        </p:nvSpPr>
        <p:spPr/>
        <p:txBody>
          <a:bodyPr/>
          <a:lstStyle/>
          <a:p>
            <a:fld id="{5BFEAE42-E3FE-4405-B7FC-4425D05B92A0}" type="slidenum">
              <a:rPr lang="en-US" smtClean="0"/>
              <a:pPr/>
              <a:t>58</a:t>
            </a:fld>
            <a:endParaRPr lang="en-US"/>
          </a:p>
        </p:txBody>
      </p:sp>
    </p:spTree>
    <p:extLst>
      <p:ext uri="{BB962C8B-B14F-4D97-AF65-F5344CB8AC3E}">
        <p14:creationId xmlns:p14="http://schemas.microsoft.com/office/powerpoint/2010/main" val="21823339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Thousands</a:t>
            </a:r>
            <a:r>
              <a:rPr lang="en-GB" baseline="0" dirty="0" smtClean="0"/>
              <a:t> of companies across the world in a very wide range of industries rely on Vertica to </a:t>
            </a:r>
            <a:r>
              <a:rPr lang="en-GB" baseline="0" dirty="0" err="1" smtClean="0"/>
              <a:t>analyze</a:t>
            </a:r>
            <a:r>
              <a:rPr lang="en-GB" baseline="0" dirty="0" smtClean="0"/>
              <a:t> their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It means that millions of people around the globe use services from companies that are empowered by Vertica.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You might be among them as well!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Do you take ride from Uber? Have you done shopping from GUESS or Wayfair? Have you used tax preparation services like TurboTax from Intuit?</a:t>
            </a:r>
            <a:endParaRPr lang="en-GB" dirty="0" smtClean="0"/>
          </a:p>
        </p:txBody>
      </p:sp>
      <p:sp>
        <p:nvSpPr>
          <p:cNvPr id="4" name="Slide Number Placeholder 3"/>
          <p:cNvSpPr>
            <a:spLocks noGrp="1"/>
          </p:cNvSpPr>
          <p:nvPr>
            <p:ph type="sldNum" sz="quarter" idx="10"/>
          </p:nvPr>
        </p:nvSpPr>
        <p:spPr/>
        <p:txBody>
          <a:bodyPr/>
          <a:lstStyle/>
          <a:p>
            <a:fld id="{EF956D5C-5EF9-4233-82C8-1D8C4F6E2EDC}" type="slidenum">
              <a:rPr lang="en-US" smtClean="0"/>
              <a:t>59</a:t>
            </a:fld>
            <a:endParaRPr lang="en-US"/>
          </a:p>
        </p:txBody>
      </p:sp>
    </p:spTree>
    <p:extLst>
      <p:ext uri="{BB962C8B-B14F-4D97-AF65-F5344CB8AC3E}">
        <p14:creationId xmlns:p14="http://schemas.microsoft.com/office/powerpoint/2010/main" val="33323379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956D5C-5EF9-4233-82C8-1D8C4F6E2EDC}" type="slidenum">
              <a:rPr lang="en-US" smtClean="0"/>
              <a:t>60</a:t>
            </a:fld>
            <a:endParaRPr lang="en-US"/>
          </a:p>
        </p:txBody>
      </p:sp>
    </p:spTree>
    <p:extLst>
      <p:ext uri="{BB962C8B-B14F-4D97-AF65-F5344CB8AC3E}">
        <p14:creationId xmlns:p14="http://schemas.microsoft.com/office/powerpoint/2010/main" val="37949924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956D5C-5EF9-4233-82C8-1D8C4F6E2EDC}" type="slidenum">
              <a:rPr lang="en-US" smtClean="0"/>
              <a:t>61</a:t>
            </a:fld>
            <a:endParaRPr lang="en-US"/>
          </a:p>
        </p:txBody>
      </p:sp>
    </p:spTree>
    <p:extLst>
      <p:ext uri="{BB962C8B-B14F-4D97-AF65-F5344CB8AC3E}">
        <p14:creationId xmlns:p14="http://schemas.microsoft.com/office/powerpoint/2010/main" val="1153258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956D5C-5EF9-4233-82C8-1D8C4F6E2EDC}" type="slidenum">
              <a:rPr lang="en-US" smtClean="0"/>
              <a:t>62</a:t>
            </a:fld>
            <a:endParaRPr lang="en-US"/>
          </a:p>
        </p:txBody>
      </p:sp>
    </p:spTree>
    <p:extLst>
      <p:ext uri="{BB962C8B-B14F-4D97-AF65-F5344CB8AC3E}">
        <p14:creationId xmlns:p14="http://schemas.microsoft.com/office/powerpoint/2010/main" val="18376019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Pct val="25000"/>
              <a:buFont typeface="Arial" panose="020B0604020202020204" pitchFamily="34" charset="0"/>
              <a:buNone/>
              <a:tabLst/>
              <a:defRPr/>
            </a:pPr>
            <a:r>
              <a:rPr lang="en-US" sz="1200" b="1" dirty="0">
                <a:latin typeface="Calibri" panose="020F0502020204030204" pitchFamily="34" charset="0"/>
                <a:cs typeface="Arial" panose="020B0604020202020204" pitchFamily="34" charset="0"/>
              </a:rPr>
              <a:t>Link to case study: </a:t>
            </a:r>
            <a:r>
              <a:rPr lang="en-US" sz="1100" u="sng" kern="1200" dirty="0">
                <a:solidFill>
                  <a:schemeClr val="tx1"/>
                </a:solidFill>
                <a:effectLst/>
                <a:latin typeface="+mn-lt"/>
                <a:ea typeface="+mn-ea"/>
                <a:cs typeface="+mn-cs"/>
                <a:hlinkClick r:id="rId3"/>
              </a:rPr>
              <a:t>http://</a:t>
            </a:r>
            <a:r>
              <a:rPr lang="en-US" sz="1100" u="sng" kern="1200" dirty="0" smtClean="0">
                <a:solidFill>
                  <a:schemeClr val="tx1"/>
                </a:solidFill>
                <a:effectLst/>
                <a:latin typeface="+mn-lt"/>
                <a:ea typeface="+mn-ea"/>
                <a:cs typeface="+mn-cs"/>
                <a:hlinkClick r:id="rId3"/>
              </a:rPr>
              <a:t>files.asset.microfocus.com/8605/en/8605.pdf</a:t>
            </a:r>
            <a:endParaRPr lang="en-US" sz="110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ct val="25000"/>
              <a:buFont typeface="Arial" panose="020B0604020202020204" pitchFamily="34" charset="0"/>
              <a:buNone/>
              <a:tabLst/>
              <a:defRPr/>
            </a:pPr>
            <a:endParaRPr lang="en-US" sz="110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ct val="25000"/>
              <a:buFont typeface="Arial" panose="020B0604020202020204" pitchFamily="34" charset="0"/>
              <a:buNone/>
              <a:tabLst/>
              <a:defRPr/>
            </a:pPr>
            <a:r>
              <a:rPr lang="en-US" sz="1100" kern="1200" dirty="0" err="1" smtClean="0">
                <a:solidFill>
                  <a:schemeClr val="tx1"/>
                </a:solidFill>
                <a:effectLst/>
                <a:latin typeface="HP Simplified"/>
                <a:ea typeface="+mn-ea"/>
                <a:cs typeface="HP Simplified"/>
              </a:rPr>
              <a:t>hMetrix</a:t>
            </a:r>
            <a:r>
              <a:rPr lang="en-US" sz="1100" kern="1200" baseline="0" dirty="0" smtClean="0">
                <a:solidFill>
                  <a:schemeClr val="tx1"/>
                </a:solidFill>
                <a:effectLst/>
                <a:latin typeface="HP Simplified"/>
                <a:ea typeface="+mn-ea"/>
                <a:cs typeface="HP Simplified"/>
              </a:rPr>
              <a:t> is in the healthcare industry, where it </a:t>
            </a:r>
            <a:r>
              <a:rPr lang="en-US" sz="1100" b="0" i="0" u="none" strike="noStrike" kern="1200" baseline="0" dirty="0" smtClean="0">
                <a:solidFill>
                  <a:schemeClr val="tx1"/>
                </a:solidFill>
                <a:effectLst/>
                <a:latin typeface="HP Simplified"/>
                <a:ea typeface="+mn-ea"/>
                <a:cs typeface="HP Simplified"/>
              </a:rPr>
              <a:t>h</a:t>
            </a:r>
            <a:r>
              <a:rPr lang="en-US" sz="1100" b="0" i="0" u="none" strike="noStrike" kern="1200" baseline="0" dirty="0" smtClean="0">
                <a:solidFill>
                  <a:schemeClr val="tx1"/>
                </a:solidFill>
                <a:latin typeface="HP Simplified"/>
                <a:ea typeface="+mn-ea"/>
                <a:cs typeface="HP Simplified"/>
              </a:rPr>
              <a:t>elps healthcare stakeholders manage patient risk and foster wellness by delivering user-friendly, business intelligence solutions. They have Implemented a big data solution in the cloud to enable analytics of complex patient and clinical data. </a:t>
            </a:r>
          </a:p>
          <a:p>
            <a:pPr marL="0" marR="0" lvl="0" indent="0" algn="l" defTabSz="914400" rtl="0" eaLnBrk="1" fontAlgn="auto" latinLnBrk="0" hangingPunct="1">
              <a:lnSpc>
                <a:spcPct val="100000"/>
              </a:lnSpc>
              <a:spcBef>
                <a:spcPts val="0"/>
              </a:spcBef>
              <a:spcAft>
                <a:spcPts val="0"/>
              </a:spcAft>
              <a:buClrTx/>
              <a:buSzPct val="25000"/>
              <a:buFont typeface="Arial" panose="020B0604020202020204" pitchFamily="34" charset="0"/>
              <a:buNone/>
              <a:tabLst/>
              <a:defRPr/>
            </a:pPr>
            <a:endParaRPr lang="en-US" sz="11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ct val="25000"/>
              <a:buFont typeface="Arial" panose="020B0604020202020204" pitchFamily="34" charset="0"/>
              <a:buNone/>
              <a:tabLst/>
              <a:defRPr/>
            </a:pPr>
            <a:endParaRPr lang="en-US" sz="1200" b="1" dirty="0">
              <a:latin typeface="Calibri" panose="020F0502020204030204" pitchFamily="34" charset="0"/>
              <a:cs typeface="Arial" panose="020B0604020202020204" pitchFamily="34" charset="0"/>
            </a:endParaRPr>
          </a:p>
          <a:p>
            <a:pPr marL="9144" marR="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sz="1200" b="1" dirty="0">
                <a:latin typeface="Calibri" panose="020F0502020204030204" pitchFamily="34" charset="0"/>
              </a:rPr>
              <a:t>COMPANY:</a:t>
            </a:r>
            <a:r>
              <a:rPr lang="en-GB" sz="1200" b="0" i="0" u="none" strike="noStrike" kern="1200" baseline="0" dirty="0">
                <a:solidFill>
                  <a:schemeClr val="tx1"/>
                </a:solidFill>
                <a:latin typeface="Calibri" panose="020F0502020204030204" pitchFamily="34" charset="0"/>
              </a:rPr>
              <a:t> </a:t>
            </a:r>
            <a:r>
              <a:rPr lang="en-US" sz="1200" kern="1200" dirty="0">
                <a:solidFill>
                  <a:schemeClr val="tx1"/>
                </a:solidFill>
                <a:effectLst/>
                <a:latin typeface="Calibri" panose="020F0502020204030204" pitchFamily="34" charset="0"/>
              </a:rPr>
              <a:t>Privately held hMetrix LLC offers healthcare business intelligence and data science solutions, which help payers, employers, health systems, the government, providers, and care management companies manage risk, data, and reimbursements. Ninety percent of </a:t>
            </a:r>
            <a:r>
              <a:rPr lang="en-US" sz="1200" kern="1200" dirty="0" err="1">
                <a:solidFill>
                  <a:schemeClr val="tx1"/>
                </a:solidFill>
                <a:effectLst/>
                <a:latin typeface="Calibri" panose="020F0502020204030204" pitchFamily="34" charset="0"/>
              </a:rPr>
              <a:t>hMetrix</a:t>
            </a:r>
            <a:r>
              <a:rPr lang="fr-FR" sz="1200" kern="1200" dirty="0">
                <a:solidFill>
                  <a:schemeClr val="tx1"/>
                </a:solidFill>
                <a:effectLst/>
                <a:latin typeface="Calibri" panose="020F0502020204030204" pitchFamily="34" charset="0"/>
              </a:rPr>
              <a:t>’</a:t>
            </a:r>
            <a:r>
              <a:rPr lang="en-US" sz="1200" kern="1200" dirty="0">
                <a:solidFill>
                  <a:schemeClr val="tx1"/>
                </a:solidFill>
                <a:effectLst/>
                <a:latin typeface="Calibri" panose="020F0502020204030204" pitchFamily="34" charset="0"/>
              </a:rPr>
              <a:t>s diverse client portfolio consists of repeat clients. Although the company has only 70 employees, its product slate enables the consulting firm to compete</a:t>
            </a:r>
            <a:r>
              <a:rPr lang="en-US" sz="1200" kern="1200" baseline="0" dirty="0">
                <a:solidFill>
                  <a:schemeClr val="tx1"/>
                </a:solidFill>
                <a:effectLst/>
                <a:latin typeface="Calibri" panose="020F0502020204030204" pitchFamily="34" charset="0"/>
              </a:rPr>
              <a:t> with </a:t>
            </a:r>
            <a:r>
              <a:rPr lang="en-US" sz="1200" kern="1200" dirty="0">
                <a:solidFill>
                  <a:schemeClr val="tx1"/>
                </a:solidFill>
                <a:effectLst/>
                <a:latin typeface="Calibri" panose="020F0502020204030204" pitchFamily="34" charset="0"/>
              </a:rPr>
              <a:t>large healthcare solution providers in the field. In ramping up for a project, the 12-year-old company must staff quickly, launch the appropriate infrastructure, and produce timely results. </a:t>
            </a:r>
          </a:p>
          <a:p>
            <a:pPr marL="9144" indent="0">
              <a:buNone/>
            </a:pPr>
            <a:endParaRPr lang="en-US" sz="1200" kern="1200" dirty="0">
              <a:solidFill>
                <a:schemeClr val="tx1"/>
              </a:solidFill>
              <a:effectLst/>
              <a:latin typeface="Calibri" panose="020F0502020204030204" pitchFamily="34" charset="0"/>
            </a:endParaRPr>
          </a:p>
          <a:p>
            <a:r>
              <a:rPr lang="en-US" sz="1200" b="1" dirty="0">
                <a:latin typeface="Calibri" panose="020F0502020204030204" pitchFamily="34" charset="0"/>
              </a:rPr>
              <a:t>SOLUTION</a:t>
            </a:r>
            <a:r>
              <a:rPr lang="en-US" sz="1200" dirty="0">
                <a:latin typeface="Calibri" panose="020F0502020204030204" pitchFamily="34" charset="0"/>
              </a:rPr>
              <a:t>:</a:t>
            </a:r>
            <a:r>
              <a:rPr lang="en-US" sz="1200" baseline="0" dirty="0">
                <a:latin typeface="Calibri" panose="020F0502020204030204" pitchFamily="34" charset="0"/>
              </a:rPr>
              <a:t> </a:t>
            </a:r>
            <a:r>
              <a:rPr lang="en-US" sz="1200" kern="1200" dirty="0">
                <a:solidFill>
                  <a:schemeClr val="tx1"/>
                </a:solidFill>
                <a:effectLst/>
                <a:latin typeface="Calibri" panose="020F0502020204030204" pitchFamily="34" charset="0"/>
              </a:rPr>
              <a:t>hMetrix leverages an Vertica data analytics platform on which to provide established products like a self-service analytics tool for care managers overseeing many patients. </a:t>
            </a:r>
            <a:r>
              <a:rPr lang="en-US" sz="1200" b="0" i="0" u="none" strike="noStrike" kern="1200" baseline="0" dirty="0">
                <a:solidFill>
                  <a:schemeClr val="tx1"/>
                </a:solidFill>
                <a:latin typeface="Calibri" panose="020F0502020204030204" pitchFamily="34" charset="0"/>
              </a:rPr>
              <a:t>The platform also supports another hMetrix product, </a:t>
            </a:r>
            <a:r>
              <a:rPr lang="en-US" sz="1200" b="0" i="1" u="none" strike="noStrike" kern="1200" baseline="0" dirty="0">
                <a:solidFill>
                  <a:schemeClr val="tx1"/>
                </a:solidFill>
                <a:latin typeface="Calibri" panose="020F0502020204030204" pitchFamily="34" charset="0"/>
              </a:rPr>
              <a:t>“Episode Analytics,” </a:t>
            </a:r>
            <a:r>
              <a:rPr lang="en-US" sz="1200" b="0" i="0" u="none" strike="noStrike" kern="1200" baseline="0" dirty="0">
                <a:solidFill>
                  <a:schemeClr val="tx1"/>
                </a:solidFill>
                <a:latin typeface="Calibri" panose="020F0502020204030204" pitchFamily="34" charset="0"/>
              </a:rPr>
              <a:t>that helps hospitals effectively manage risk in compliance with new government regulations concerning Bundled Payments. </a:t>
            </a:r>
            <a:endParaRPr lang="en-US" dirty="0"/>
          </a:p>
          <a:p>
            <a:pPr marL="9144" indent="0">
              <a:buNone/>
            </a:pPr>
            <a:endParaRPr lang="en-GB" sz="1100" b="0" i="0" u="none" strike="noStrike"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BFEAE42-E3FE-4405-B7FC-4425D05B92A0}" type="slidenum">
              <a:rPr lang="en-GB" smtClean="0">
                <a:solidFill>
                  <a:prstClr val="black"/>
                </a:solidFill>
              </a:rPr>
              <a:pPr/>
              <a:t>63</a:t>
            </a:fld>
            <a:endParaRPr lang="en-GB">
              <a:solidFill>
                <a:prstClr val="black"/>
              </a:solidFill>
            </a:endParaRPr>
          </a:p>
        </p:txBody>
      </p:sp>
    </p:spTree>
    <p:extLst>
      <p:ext uri="{BB962C8B-B14F-4D97-AF65-F5344CB8AC3E}">
        <p14:creationId xmlns:p14="http://schemas.microsoft.com/office/powerpoint/2010/main" val="210273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956D5C-5EF9-4233-82C8-1D8C4F6E2EDC}"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797333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a:p>
        </p:txBody>
      </p:sp>
      <p:sp>
        <p:nvSpPr>
          <p:cNvPr id="4" name="Slide Number Placeholder 3"/>
          <p:cNvSpPr>
            <a:spLocks noGrp="1"/>
          </p:cNvSpPr>
          <p:nvPr>
            <p:ph type="sldNum" sz="quarter" idx="10"/>
          </p:nvPr>
        </p:nvSpPr>
        <p:spPr/>
        <p:txBody>
          <a:bodyPr/>
          <a:lstStyle/>
          <a:p>
            <a:fld id="{EF956D5C-5EF9-4233-82C8-1D8C4F6E2EDC}"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578622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E8D7B62A-1F2B-4307-ADCC-66BA71E28A9F}" type="slidenum">
              <a:rPr lang="en-US">
                <a:solidFill>
                  <a:prstClr val="black"/>
                </a:solidFill>
              </a:rPr>
              <a:pPr/>
              <a:t>13</a:t>
            </a:fld>
            <a:endParaRPr lang="en-US" dirty="0">
              <a:solidFill>
                <a:prstClr val="black"/>
              </a:solidFill>
            </a:endParaRPr>
          </a:p>
        </p:txBody>
      </p:sp>
      <p:sp>
        <p:nvSpPr>
          <p:cNvPr id="15362" name="Slide Image Placeholder 1"/>
          <p:cNvSpPr>
            <a:spLocks noGrp="1" noRot="1" noChangeAspect="1" noTextEdit="1"/>
          </p:cNvSpPr>
          <p:nvPr>
            <p:ph type="sldImg"/>
          </p:nvPr>
        </p:nvSpPr>
        <p:spPr>
          <a:xfrm>
            <a:off x="379413" y="381000"/>
            <a:ext cx="4575175" cy="2573338"/>
          </a:xfrm>
          <a:ln/>
        </p:spPr>
      </p:sp>
      <p:sp>
        <p:nvSpPr>
          <p:cNvPr id="15364" name="Header Placeholder 3"/>
          <p:cNvSpPr txBox="1">
            <a:spLocks noGrp="1"/>
          </p:cNvSpPr>
          <p:nvPr/>
        </p:nvSpPr>
        <p:spPr bwMode="auto">
          <a:xfrm>
            <a:off x="292804" y="30470"/>
            <a:ext cx="3011699" cy="460199"/>
          </a:xfrm>
          <a:prstGeom prst="rect">
            <a:avLst/>
          </a:prstGeom>
          <a:noFill/>
          <a:ln w="9525">
            <a:noFill/>
            <a:miter lim="800000"/>
            <a:headEnd/>
            <a:tailEnd/>
          </a:ln>
        </p:spPr>
        <p:txBody>
          <a:bodyPr lIns="92721" tIns="46361" rIns="92721" bIns="46361"/>
          <a:lstStyle/>
          <a:p>
            <a:pPr defTabSz="2177278"/>
            <a:endParaRPr lang="en-US" sz="1200" dirty="0">
              <a:solidFill>
                <a:prstClr val="black"/>
              </a:solidFill>
              <a:latin typeface="Futura Bk" pitchFamily="34" charset="0"/>
            </a:endParaRPr>
          </a:p>
        </p:txBody>
      </p:sp>
      <p:sp>
        <p:nvSpPr>
          <p:cNvPr id="15365" name="Date Placeholder 4"/>
          <p:cNvSpPr txBox="1">
            <a:spLocks noGrp="1"/>
          </p:cNvSpPr>
          <p:nvPr/>
        </p:nvSpPr>
        <p:spPr bwMode="auto">
          <a:xfrm>
            <a:off x="5429747" y="8953865"/>
            <a:ext cx="1227524" cy="270990"/>
          </a:xfrm>
          <a:prstGeom prst="rect">
            <a:avLst/>
          </a:prstGeom>
          <a:noFill/>
          <a:ln w="9525">
            <a:noFill/>
            <a:miter lim="800000"/>
            <a:headEnd/>
            <a:tailEnd/>
          </a:ln>
        </p:spPr>
        <p:txBody>
          <a:bodyPr lIns="92721" tIns="46361" rIns="92721" bIns="46361" anchor="b"/>
          <a:lstStyle/>
          <a:p>
            <a:pPr algn="r" defTabSz="2177278"/>
            <a:fld id="{5F9D2BEC-274B-459D-A370-76BC403AD440}" type="datetime3">
              <a:rPr lang="en-US" sz="800">
                <a:solidFill>
                  <a:prstClr val="black"/>
                </a:solidFill>
                <a:latin typeface="Futura Bk" pitchFamily="34" charset="0"/>
              </a:rPr>
              <a:pPr algn="r" defTabSz="2177278"/>
              <a:t>8 May 2019</a:t>
            </a:fld>
            <a:endParaRPr lang="en-US" sz="800" dirty="0">
              <a:solidFill>
                <a:prstClr val="black"/>
              </a:solidFill>
              <a:latin typeface="Futura Bk" pitchFamily="34" charset="0"/>
            </a:endParaRPr>
          </a:p>
        </p:txBody>
      </p:sp>
      <p:sp>
        <p:nvSpPr>
          <p:cNvPr id="15367" name="Slide Number Placeholder 6"/>
          <p:cNvSpPr txBox="1">
            <a:spLocks noGrp="1"/>
          </p:cNvSpPr>
          <p:nvPr/>
        </p:nvSpPr>
        <p:spPr bwMode="auto">
          <a:xfrm>
            <a:off x="3166145" y="8953865"/>
            <a:ext cx="604914" cy="270990"/>
          </a:xfrm>
          <a:prstGeom prst="rect">
            <a:avLst/>
          </a:prstGeom>
          <a:noFill/>
          <a:ln w="9525">
            <a:noFill/>
            <a:miter lim="800000"/>
            <a:headEnd/>
            <a:tailEnd/>
          </a:ln>
        </p:spPr>
        <p:txBody>
          <a:bodyPr lIns="92721" tIns="46361" rIns="92721" bIns="46361" anchor="b"/>
          <a:lstStyle/>
          <a:p>
            <a:pPr algn="ctr" defTabSz="2177278"/>
            <a:fld id="{BB3505D0-C8EF-4979-BFD4-D08497C533B9}" type="slidenum">
              <a:rPr lang="en-US" sz="800">
                <a:solidFill>
                  <a:prstClr val="black"/>
                </a:solidFill>
                <a:latin typeface="Futura Bk" pitchFamily="34" charset="0"/>
              </a:rPr>
              <a:pPr algn="ctr" defTabSz="2177278"/>
              <a:t>13</a:t>
            </a:fld>
            <a:endParaRPr lang="en-US" sz="800" dirty="0">
              <a:solidFill>
                <a:prstClr val="black"/>
              </a:solidFill>
              <a:latin typeface="Futura Bk" pitchFamily="34" charset="0"/>
            </a:endParaRPr>
          </a:p>
        </p:txBody>
      </p:sp>
      <p:sp>
        <p:nvSpPr>
          <p:cNvPr id="9" name="Notes Placeholder 2"/>
          <p:cNvSpPr>
            <a:spLocks noGrp="1"/>
          </p:cNvSpPr>
          <p:nvPr>
            <p:ph type="body" idx="3"/>
          </p:nvPr>
        </p:nvSpPr>
        <p:spPr>
          <a:xfrm>
            <a:off x="566586" y="4311323"/>
            <a:ext cx="5967999" cy="4773341"/>
          </a:xfrm>
        </p:spPr>
        <p:txBody>
          <a:bodyPr>
            <a:noAutofit/>
          </a:bodyPr>
          <a:lstStyle/>
          <a:p>
            <a:r>
              <a:rPr lang="en-US" sz="1200" dirty="0" smtClean="0"/>
              <a:t>Before:</a:t>
            </a:r>
            <a:r>
              <a:rPr lang="en-US" sz="1200" baseline="0" dirty="0" smtClean="0"/>
              <a:t> </a:t>
            </a:r>
            <a:r>
              <a:rPr lang="en-US" sz="1200" dirty="0" smtClean="0"/>
              <a:t>Data capped at 3 TB at a high price tag, up to 5 hours to load data daily, complex</a:t>
            </a:r>
            <a:r>
              <a:rPr lang="en-US" sz="1200" baseline="0" dirty="0" smtClean="0"/>
              <a:t> queries didn’t always complete</a:t>
            </a:r>
          </a:p>
          <a:p>
            <a:endParaRPr lang="en-US" sz="1200" baseline="0" dirty="0" smtClean="0"/>
          </a:p>
          <a:p>
            <a:r>
              <a:rPr lang="en-US" sz="1200" dirty="0" smtClean="0"/>
              <a:t>After: No data cap, 36TB</a:t>
            </a:r>
            <a:r>
              <a:rPr lang="en-US" sz="1200" baseline="0" dirty="0" smtClean="0"/>
              <a:t> capacity</a:t>
            </a:r>
            <a:r>
              <a:rPr lang="en-US" sz="1200" dirty="0" smtClean="0"/>
              <a:t>, lower TCO,</a:t>
            </a:r>
            <a:r>
              <a:rPr lang="en-US" sz="1200" baseline="0" dirty="0" smtClean="0"/>
              <a:t> data load in less than 90 </a:t>
            </a:r>
            <a:r>
              <a:rPr lang="en-US" sz="1200" baseline="0" dirty="0" err="1" smtClean="0"/>
              <a:t>mins</a:t>
            </a:r>
            <a:r>
              <a:rPr lang="en-US" sz="1200" baseline="0" dirty="0" smtClean="0"/>
              <a:t>, complex queries always complete – 60 – 80X faster</a:t>
            </a:r>
          </a:p>
          <a:p>
            <a:endParaRPr lang="en-US" sz="1200" baseline="0" dirty="0" smtClean="0"/>
          </a:p>
          <a:p>
            <a:r>
              <a:rPr lang="en-US" sz="1200" baseline="0" dirty="0" smtClean="0"/>
              <a:t>Result: Extend analytics to the front line. Everyone has access. Embed analytics in online store and mobile app. All up and running in 3 months.</a:t>
            </a:r>
          </a:p>
          <a:p>
            <a:endParaRPr lang="en-US" sz="1200" baseline="0" dirty="0" smtClean="0"/>
          </a:p>
          <a:p>
            <a:r>
              <a:rPr lang="en-US" sz="1200" b="0" i="0" u="none" strike="noStrike" kern="1200" baseline="0" dirty="0" smtClean="0">
                <a:solidFill>
                  <a:schemeClr val="tx1"/>
                </a:solidFill>
                <a:latin typeface="+mn-lt"/>
                <a:ea typeface="+mn-ea"/>
                <a:cs typeface="+mn-cs"/>
              </a:rPr>
              <a:t>trend analysis, inventory management, and personalization and customer engagement </a:t>
            </a:r>
          </a:p>
          <a:p>
            <a:r>
              <a:rPr lang="en-US" sz="1200" b="0" i="0" u="none" strike="noStrike" kern="1200" baseline="0" dirty="0" smtClean="0">
                <a:solidFill>
                  <a:schemeClr val="tx1"/>
                </a:solidFill>
                <a:latin typeface="+mn-lt"/>
                <a:ea typeface="+mn-ea"/>
                <a:cs typeface="+mn-cs"/>
              </a:rPr>
              <a:t>“Do you have that in my size?”</a:t>
            </a:r>
          </a:p>
          <a:p>
            <a:r>
              <a:rPr lang="en-US" sz="1200" b="0" i="0" u="none" strike="noStrike" kern="1200" baseline="0" dirty="0" smtClean="0">
                <a:solidFill>
                  <a:schemeClr val="tx1"/>
                </a:solidFill>
                <a:latin typeface="+mn-lt"/>
                <a:ea typeface="+mn-ea"/>
                <a:cs typeface="+mn-cs"/>
              </a:rPr>
              <a:t>query with details about size-level inventory requires only 30 seconds compared to 30 to 40 minutes in the past. </a:t>
            </a:r>
          </a:p>
          <a:p>
            <a:r>
              <a:rPr lang="en-US" sz="1200" b="0" i="0" u="none" strike="noStrike" kern="1200" baseline="0" dirty="0" smtClean="0">
                <a:solidFill>
                  <a:schemeClr val="tx1"/>
                </a:solidFill>
                <a:latin typeface="+mn-lt"/>
                <a:ea typeface="+mn-ea"/>
                <a:cs typeface="+mn-cs"/>
              </a:rPr>
              <a:t>(60 – 80X faster)</a:t>
            </a:r>
            <a:endParaRPr lang="en-US" sz="1200" dirty="0"/>
          </a:p>
        </p:txBody>
      </p:sp>
    </p:spTree>
    <p:extLst>
      <p:ext uri="{BB962C8B-B14F-4D97-AF65-F5344CB8AC3E}">
        <p14:creationId xmlns:p14="http://schemas.microsoft.com/office/powerpoint/2010/main" val="4051221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E8D7B62A-1F2B-4307-ADCC-66BA71E28A9F}" type="slidenum">
              <a:rPr lang="en-US">
                <a:solidFill>
                  <a:prstClr val="black"/>
                </a:solidFill>
              </a:rPr>
              <a:pPr/>
              <a:t>14</a:t>
            </a:fld>
            <a:endParaRPr lang="en-US" dirty="0">
              <a:solidFill>
                <a:prstClr val="black"/>
              </a:solidFill>
            </a:endParaRPr>
          </a:p>
        </p:txBody>
      </p:sp>
      <p:sp>
        <p:nvSpPr>
          <p:cNvPr id="15362" name="Slide Image Placeholder 1"/>
          <p:cNvSpPr>
            <a:spLocks noGrp="1" noRot="1" noChangeAspect="1" noTextEdit="1"/>
          </p:cNvSpPr>
          <p:nvPr>
            <p:ph type="sldImg"/>
          </p:nvPr>
        </p:nvSpPr>
        <p:spPr>
          <a:xfrm>
            <a:off x="381000" y="381000"/>
            <a:ext cx="4572000" cy="2573338"/>
          </a:xfrm>
          <a:ln/>
        </p:spPr>
      </p:sp>
      <p:sp>
        <p:nvSpPr>
          <p:cNvPr id="15364" name="Header Placeholder 3"/>
          <p:cNvSpPr txBox="1">
            <a:spLocks noGrp="1"/>
          </p:cNvSpPr>
          <p:nvPr/>
        </p:nvSpPr>
        <p:spPr bwMode="auto">
          <a:xfrm>
            <a:off x="292804" y="30470"/>
            <a:ext cx="3011699" cy="460199"/>
          </a:xfrm>
          <a:prstGeom prst="rect">
            <a:avLst/>
          </a:prstGeom>
          <a:noFill/>
          <a:ln w="9525">
            <a:noFill/>
            <a:miter lim="800000"/>
            <a:headEnd/>
            <a:tailEnd/>
          </a:ln>
        </p:spPr>
        <p:txBody>
          <a:bodyPr lIns="92721" tIns="46361" rIns="92721" bIns="46361"/>
          <a:lstStyle/>
          <a:p>
            <a:endParaRPr lang="en-US" sz="1200" dirty="0">
              <a:solidFill>
                <a:prstClr val="black"/>
              </a:solidFill>
              <a:latin typeface="Futura Bk" pitchFamily="34" charset="0"/>
            </a:endParaRPr>
          </a:p>
        </p:txBody>
      </p:sp>
      <p:sp>
        <p:nvSpPr>
          <p:cNvPr id="15365" name="Date Placeholder 4"/>
          <p:cNvSpPr txBox="1">
            <a:spLocks noGrp="1"/>
          </p:cNvSpPr>
          <p:nvPr/>
        </p:nvSpPr>
        <p:spPr bwMode="auto">
          <a:xfrm>
            <a:off x="5429747" y="8953865"/>
            <a:ext cx="1227524" cy="270990"/>
          </a:xfrm>
          <a:prstGeom prst="rect">
            <a:avLst/>
          </a:prstGeom>
          <a:noFill/>
          <a:ln w="9525">
            <a:noFill/>
            <a:miter lim="800000"/>
            <a:headEnd/>
            <a:tailEnd/>
          </a:ln>
        </p:spPr>
        <p:txBody>
          <a:bodyPr lIns="92721" tIns="46361" rIns="92721" bIns="46361" anchor="b"/>
          <a:lstStyle/>
          <a:p>
            <a:pPr algn="r"/>
            <a:fld id="{5F9D2BEC-274B-459D-A370-76BC403AD440}" type="datetime3">
              <a:rPr lang="en-US" sz="800">
                <a:solidFill>
                  <a:prstClr val="black"/>
                </a:solidFill>
                <a:latin typeface="Futura Bk" pitchFamily="34" charset="0"/>
              </a:rPr>
              <a:pPr algn="r"/>
              <a:t>8 May 2019</a:t>
            </a:fld>
            <a:endParaRPr lang="en-US" sz="800" dirty="0">
              <a:solidFill>
                <a:prstClr val="black"/>
              </a:solidFill>
              <a:latin typeface="Futura Bk" pitchFamily="34" charset="0"/>
            </a:endParaRPr>
          </a:p>
        </p:txBody>
      </p:sp>
      <p:sp>
        <p:nvSpPr>
          <p:cNvPr id="15367" name="Slide Number Placeholder 6"/>
          <p:cNvSpPr txBox="1">
            <a:spLocks noGrp="1"/>
          </p:cNvSpPr>
          <p:nvPr/>
        </p:nvSpPr>
        <p:spPr bwMode="auto">
          <a:xfrm>
            <a:off x="3166145" y="8953865"/>
            <a:ext cx="604914" cy="270990"/>
          </a:xfrm>
          <a:prstGeom prst="rect">
            <a:avLst/>
          </a:prstGeom>
          <a:noFill/>
          <a:ln w="9525">
            <a:noFill/>
            <a:miter lim="800000"/>
            <a:headEnd/>
            <a:tailEnd/>
          </a:ln>
        </p:spPr>
        <p:txBody>
          <a:bodyPr lIns="92721" tIns="46361" rIns="92721" bIns="46361" anchor="b"/>
          <a:lstStyle/>
          <a:p>
            <a:pPr algn="ctr"/>
            <a:fld id="{BB3505D0-C8EF-4979-BFD4-D08497C533B9}" type="slidenum">
              <a:rPr lang="en-US" sz="800">
                <a:solidFill>
                  <a:prstClr val="black"/>
                </a:solidFill>
                <a:latin typeface="Futura Bk" pitchFamily="34" charset="0"/>
              </a:rPr>
              <a:pPr algn="ctr"/>
              <a:t>14</a:t>
            </a:fld>
            <a:endParaRPr lang="en-US" sz="800" dirty="0">
              <a:solidFill>
                <a:prstClr val="black"/>
              </a:solidFill>
              <a:latin typeface="Futura Bk" pitchFamily="34" charset="0"/>
            </a:endParaRPr>
          </a:p>
        </p:txBody>
      </p:sp>
      <p:sp>
        <p:nvSpPr>
          <p:cNvPr id="9" name="Notes Placeholder 2"/>
          <p:cNvSpPr>
            <a:spLocks noGrp="1"/>
          </p:cNvSpPr>
          <p:nvPr>
            <p:ph type="body" idx="3"/>
          </p:nvPr>
        </p:nvSpPr>
        <p:spPr>
          <a:xfrm>
            <a:off x="566586" y="4311323"/>
            <a:ext cx="5967999" cy="4773341"/>
          </a:xfrm>
        </p:spPr>
        <p:txBody>
          <a:bodyPr>
            <a:noAutofit/>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900" dirty="0" smtClean="0"/>
              <a:t>Improve efficiency and quality of patient care by speeding analysis of system performance timers and client workflow data </a:t>
            </a:r>
          </a:p>
          <a:p>
            <a:pPr marL="0" marR="0" indent="0" algn="l" defTabSz="914377" rtl="0" eaLnBrk="1" fontAlgn="auto" latinLnBrk="0" hangingPunct="1">
              <a:lnSpc>
                <a:spcPct val="100000"/>
              </a:lnSpc>
              <a:spcBef>
                <a:spcPts val="0"/>
              </a:spcBef>
              <a:spcAft>
                <a:spcPts val="0"/>
              </a:spcAft>
              <a:buClrTx/>
              <a:buSzTx/>
              <a:buFontTx/>
              <a:buNone/>
              <a:tabLst/>
              <a:defRPr/>
            </a:pPr>
            <a:endParaRPr lang="en-US" sz="900" dirty="0" smtClean="0"/>
          </a:p>
          <a:p>
            <a:pPr marL="0" marR="0" indent="0" algn="l" defTabSz="914377" rtl="0" eaLnBrk="1" fontAlgn="auto" latinLnBrk="0" hangingPunct="1">
              <a:lnSpc>
                <a:spcPct val="100000"/>
              </a:lnSpc>
              <a:spcBef>
                <a:spcPts val="0"/>
              </a:spcBef>
              <a:spcAft>
                <a:spcPts val="0"/>
              </a:spcAft>
              <a:buClrTx/>
              <a:buSzTx/>
              <a:buFontTx/>
              <a:buNone/>
              <a:tabLst/>
              <a:defRPr/>
            </a:pPr>
            <a:r>
              <a:rPr lang="en-US" sz="900" i="1" dirty="0" smtClean="0">
                <a:latin typeface="Calibri" panose="020F0502020204030204" pitchFamily="34" charset="0"/>
              </a:rPr>
              <a:t>Cerner® </a:t>
            </a:r>
            <a:r>
              <a:rPr lang="en-US" sz="900" dirty="0" smtClean="0">
                <a:latin typeface="Calibri" panose="020F0502020204030204" pitchFamily="34" charset="0"/>
              </a:rPr>
              <a:t>solutions are licensed by more than 9,000 facilities worldwide.</a:t>
            </a:r>
          </a:p>
          <a:p>
            <a:pPr marL="0" marR="0" indent="0" algn="l" defTabSz="914377" rtl="0" eaLnBrk="1" fontAlgn="auto" latinLnBrk="0" hangingPunct="1">
              <a:lnSpc>
                <a:spcPct val="100000"/>
              </a:lnSpc>
              <a:spcBef>
                <a:spcPts val="0"/>
              </a:spcBef>
              <a:spcAft>
                <a:spcPts val="0"/>
              </a:spcAft>
              <a:buClrTx/>
              <a:buSzTx/>
              <a:buFontTx/>
              <a:buNone/>
              <a:tabLst/>
              <a:defRPr/>
            </a:pPr>
            <a:endParaRPr lang="en-US" sz="900" dirty="0" smtClean="0">
              <a:latin typeface="Calibri" panose="020F0502020204030204" pitchFamily="34" charset="0"/>
            </a:endParaRPr>
          </a:p>
          <a:p>
            <a:pPr marL="0" marR="0" indent="0" algn="l" defTabSz="914377" rtl="0" eaLnBrk="1" fontAlgn="auto" latinLnBrk="0" hangingPunct="1">
              <a:lnSpc>
                <a:spcPct val="100000"/>
              </a:lnSpc>
              <a:spcBef>
                <a:spcPts val="0"/>
              </a:spcBef>
              <a:spcAft>
                <a:spcPts val="0"/>
              </a:spcAft>
              <a:buClrTx/>
              <a:buSzTx/>
              <a:buFontTx/>
              <a:buNone/>
              <a:tabLst/>
              <a:defRPr/>
            </a:pPr>
            <a:r>
              <a:rPr lang="en-US" sz="900" dirty="0" smtClean="0">
                <a:latin typeface="Calibri" panose="020F0502020204030204" pitchFamily="34" charset="0"/>
              </a:rPr>
              <a:t>Cerner Corporation’s </a:t>
            </a:r>
            <a:r>
              <a:rPr lang="en-US" sz="900" i="1" dirty="0" smtClean="0">
                <a:latin typeface="Calibri" panose="020F0502020204030204" pitchFamily="34" charset="0"/>
              </a:rPr>
              <a:t>Millennium® </a:t>
            </a:r>
            <a:r>
              <a:rPr lang="en-US" sz="900" dirty="0" smtClean="0">
                <a:latin typeface="Calibri" panose="020F0502020204030204" pitchFamily="34" charset="0"/>
              </a:rPr>
              <a:t>solution platform not only provides Electronic Health Records for health care providers, but also helps those providers optimize processes to speed the delivery of care and eliminate waste and error. </a:t>
            </a:r>
            <a:endParaRPr lang="en-US" sz="900" b="1" dirty="0" smtClean="0"/>
          </a:p>
          <a:p>
            <a:pPr>
              <a:spcBef>
                <a:spcPts val="0"/>
              </a:spcBef>
            </a:pPr>
            <a:r>
              <a:rPr lang="en-US" sz="900" i="1" dirty="0" smtClean="0">
                <a:latin typeface="Calibri" panose="020F0502020204030204" pitchFamily="34" charset="0"/>
              </a:rPr>
              <a:t>Cerner Millennium,</a:t>
            </a:r>
            <a:r>
              <a:rPr lang="en-US" sz="900" dirty="0" smtClean="0">
                <a:latin typeface="Calibri" panose="020F0502020204030204" pitchFamily="34" charset="0"/>
              </a:rPr>
              <a:t> the company’s flagship product, integrates nearly 60 solutions into a patient-centric suite focused on the Electronic Health Record and clinical workflows. </a:t>
            </a:r>
          </a:p>
          <a:p>
            <a:pPr>
              <a:spcBef>
                <a:spcPts val="0"/>
              </a:spcBef>
            </a:pPr>
            <a:endParaRPr lang="en-US" sz="900" dirty="0" smtClean="0">
              <a:latin typeface="Calibri" panose="020F0502020204030204" pitchFamily="34" charset="0"/>
            </a:endParaRPr>
          </a:p>
          <a:p>
            <a:r>
              <a:rPr lang="en-US" sz="1200" b="0" i="0" u="none" strike="noStrike" kern="1200" baseline="0" dirty="0" smtClean="0">
                <a:solidFill>
                  <a:schemeClr val="tx1"/>
                </a:solidFill>
                <a:latin typeface="+mn-lt"/>
                <a:ea typeface="+mn-ea"/>
                <a:cs typeface="+mn-cs"/>
              </a:rPr>
              <a:t>“Some </a:t>
            </a:r>
            <a:r>
              <a:rPr lang="en-US" sz="1200" b="0" i="1" u="none" strike="noStrike" kern="1200" baseline="0" dirty="0" smtClean="0">
                <a:solidFill>
                  <a:schemeClr val="tx1"/>
                </a:solidFill>
                <a:latin typeface="+mn-lt"/>
                <a:ea typeface="+mn-ea"/>
                <a:cs typeface="+mn-cs"/>
              </a:rPr>
              <a:t>Health Facts </a:t>
            </a:r>
            <a:r>
              <a:rPr lang="en-US" sz="1200" b="0" i="0" u="none" strike="noStrike" kern="1200" baseline="0" dirty="0" smtClean="0">
                <a:solidFill>
                  <a:schemeClr val="tx1"/>
                </a:solidFill>
                <a:latin typeface="+mn-lt"/>
                <a:ea typeface="+mn-ea"/>
                <a:cs typeface="+mn-cs"/>
              </a:rPr>
              <a:t>users would issue a query at 5 p.m. as they leave for the day, hoping they would have a result when they return at 8 a.m. the next morning. With </a:t>
            </a:r>
            <a:r>
              <a:rPr lang="en-US" sz="1200" b="0" i="0" u="none" strike="noStrike" kern="1200" baseline="0" dirty="0" err="1" smtClean="0">
                <a:solidFill>
                  <a:schemeClr val="tx1"/>
                </a:solidFill>
                <a:latin typeface="+mn-lt"/>
                <a:ea typeface="+mn-ea"/>
                <a:cs typeface="+mn-cs"/>
              </a:rPr>
              <a:t>Vertica</a:t>
            </a:r>
            <a:r>
              <a:rPr lang="en-US" sz="1200" b="0" i="0" u="none" strike="noStrike" kern="1200" baseline="0" dirty="0" smtClean="0">
                <a:solidFill>
                  <a:schemeClr val="tx1"/>
                </a:solidFill>
                <a:latin typeface="+mn-lt"/>
                <a:ea typeface="+mn-ea"/>
                <a:cs typeface="+mn-cs"/>
              </a:rPr>
              <a:t>, those query times are down to two or three minutes.”</a:t>
            </a:r>
          </a:p>
          <a:p>
            <a:r>
              <a:rPr lang="en-US" sz="1200" b="1" i="0" u="none" strike="noStrike" kern="1200" baseline="0" dirty="0" smtClean="0">
                <a:solidFill>
                  <a:schemeClr val="tx1"/>
                </a:solidFill>
                <a:latin typeface="+mn-lt"/>
                <a:ea typeface="+mn-ea"/>
                <a:cs typeface="+mn-cs"/>
              </a:rPr>
              <a:t>DAN WOICKE</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Director of Enterprise System Management</a:t>
            </a:r>
          </a:p>
          <a:p>
            <a:r>
              <a:rPr lang="en-US" sz="1200" b="0" i="0" u="none" strike="noStrike" kern="1200" baseline="0" dirty="0" smtClean="0">
                <a:solidFill>
                  <a:schemeClr val="tx1"/>
                </a:solidFill>
                <a:latin typeface="+mn-lt"/>
                <a:ea typeface="+mn-ea"/>
                <a:cs typeface="+mn-cs"/>
              </a:rPr>
              <a:t>Cerner Corporation</a:t>
            </a:r>
          </a:p>
          <a:p>
            <a:endParaRPr lang="en-US" sz="900" dirty="0" smtClean="0">
              <a:latin typeface="Calibri" panose="020F0502020204030204" pitchFamily="34" charset="0"/>
            </a:endParaRPr>
          </a:p>
          <a:p>
            <a:pPr>
              <a:spcBef>
                <a:spcPts val="0"/>
              </a:spcBef>
            </a:pPr>
            <a:r>
              <a:rPr lang="en-US" sz="900" dirty="0" smtClean="0">
                <a:latin typeface="Calibri" panose="020F0502020204030204" pitchFamily="34" charset="0"/>
              </a:rPr>
              <a:t>More </a:t>
            </a:r>
            <a:r>
              <a:rPr lang="en-US" sz="900" dirty="0">
                <a:latin typeface="Calibri" panose="020F0502020204030204" pitchFamily="34" charset="0"/>
              </a:rPr>
              <a:t>data and more analysis: Cerner has already nearly doubled the number of records it analyzes on a daily basis. That growth </a:t>
            </a:r>
            <a:endParaRPr lang="en-US" sz="900" dirty="0" smtClean="0">
              <a:latin typeface="Calibri" panose="020F0502020204030204" pitchFamily="34" charset="0"/>
            </a:endParaRPr>
          </a:p>
          <a:p>
            <a:pPr>
              <a:spcBef>
                <a:spcPts val="0"/>
              </a:spcBef>
            </a:pPr>
            <a:endParaRPr lang="en-US" sz="900" dirty="0" smtClean="0">
              <a:latin typeface="Calibri" panose="020F0502020204030204" pitchFamily="34" charset="0"/>
            </a:endParaRPr>
          </a:p>
          <a:p>
            <a:pPr>
              <a:spcBef>
                <a:spcPts val="0"/>
              </a:spcBef>
            </a:pPr>
            <a:r>
              <a:rPr lang="en-US" sz="900" b="1" dirty="0" smtClean="0">
                <a:latin typeface="Calibri" panose="020F0502020204030204" pitchFamily="34" charset="0"/>
              </a:rPr>
              <a:t>Cerner</a:t>
            </a:r>
          </a:p>
          <a:p>
            <a:pPr>
              <a:spcBef>
                <a:spcPts val="0"/>
              </a:spcBef>
            </a:pPr>
            <a:r>
              <a:rPr lang="en-US" sz="900" dirty="0" smtClean="0">
                <a:latin typeface="Calibri" panose="020F0502020204030204" pitchFamily="34" charset="0"/>
              </a:rPr>
              <a:t>https://www.vertica.com/wp-content/uploads/2017/01/Cerner-Success-Story.pdf</a:t>
            </a:r>
          </a:p>
          <a:p>
            <a:pPr>
              <a:spcBef>
                <a:spcPts val="0"/>
              </a:spcBef>
            </a:pPr>
            <a:r>
              <a:rPr lang="en-US" sz="900" dirty="0" smtClean="0">
                <a:latin typeface="Calibri" panose="020F0502020204030204" pitchFamily="34" charset="0"/>
              </a:rPr>
              <a:t>will </a:t>
            </a:r>
            <a:r>
              <a:rPr lang="en-US" sz="900" dirty="0">
                <a:latin typeface="Calibri" panose="020F0502020204030204" pitchFamily="34" charset="0"/>
              </a:rPr>
              <a:t>continue. </a:t>
            </a:r>
          </a:p>
        </p:txBody>
      </p:sp>
    </p:spTree>
    <p:extLst>
      <p:ext uri="{BB962C8B-B14F-4D97-AF65-F5344CB8AC3E}">
        <p14:creationId xmlns:p14="http://schemas.microsoft.com/office/powerpoint/2010/main" val="2429177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92400D51-FE30-634A-87BC-8E4596F1BF3E}" type="datetime8">
              <a:rPr lang="en-US" smtClean="0">
                <a:solidFill>
                  <a:prstClr val="black"/>
                </a:solidFill>
              </a:rPr>
              <a:pPr/>
              <a:t>5/8/2019 4:10 PM</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Presenter Name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FAFD0A4E-C84B-4CA7-B282-E0CBFDBAC773}"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5016056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bg>
      <p:bgPr>
        <a:gradFill flip="none" rotWithShape="1">
          <a:gsLst>
            <a:gs pos="0">
              <a:schemeClr val="accent5">
                <a:lumMod val="100000"/>
              </a:schemeClr>
            </a:gs>
            <a:gs pos="37000">
              <a:schemeClr val="accent1"/>
            </a:gs>
            <a:gs pos="99000">
              <a:srgbClr val="0155EF"/>
            </a:gs>
          </a:gsLst>
          <a:lin ang="27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mt="5000"/>
          </a:blip>
          <a:stretch>
            <a:fillRect/>
          </a:stretch>
        </p:blipFill>
        <p:spPr>
          <a:xfrm>
            <a:off x="-87780" y="0"/>
            <a:ext cx="11920244" cy="6858000"/>
          </a:xfrm>
          <a:prstGeom prst="rect">
            <a:avLst/>
          </a:prstGeom>
        </p:spPr>
      </p:pic>
      <p:sp>
        <p:nvSpPr>
          <p:cNvPr id="4" name="Rectangle 3"/>
          <p:cNvSpPr/>
          <p:nvPr userDrawn="1"/>
        </p:nvSpPr>
        <p:spPr>
          <a:xfrm>
            <a:off x="6096" y="0"/>
            <a:ext cx="12204191" cy="6858000"/>
          </a:xfrm>
          <a:prstGeom prst="rect">
            <a:avLst/>
          </a:prstGeom>
          <a:gradFill flip="none" rotWithShape="1">
            <a:gsLst>
              <a:gs pos="0">
                <a:schemeClr val="accent1">
                  <a:lumMod val="80000"/>
                  <a:lumOff val="20000"/>
                  <a:alpha val="34000"/>
                </a:schemeClr>
              </a:gs>
              <a:gs pos="100000">
                <a:schemeClr val="accent1">
                  <a:lumMod val="100000"/>
                  <a:alpha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p:cNvSpPr>
            <a:spLocks noGrp="1"/>
          </p:cNvSpPr>
          <p:nvPr>
            <p:ph type="ctrTitle"/>
          </p:nvPr>
        </p:nvSpPr>
        <p:spPr>
          <a:xfrm>
            <a:off x="950976" y="3078933"/>
            <a:ext cx="10314432" cy="1964978"/>
          </a:xfrm>
        </p:spPr>
        <p:txBody>
          <a:bodyPr anchor="b" anchorCtr="0">
            <a:normAutofit/>
          </a:bodyPr>
          <a:lstStyle>
            <a:lvl1pPr algn="l">
              <a:lnSpc>
                <a:spcPct val="80000"/>
              </a:lnSpc>
              <a:defRPr sz="6000">
                <a:solidFill>
                  <a:schemeClr val="bg1"/>
                </a:solidFill>
              </a:defRPr>
            </a:lvl1pPr>
          </a:lstStyle>
          <a:p>
            <a:r>
              <a:rPr lang="en-US"/>
              <a:t>Click to edit Master title style</a:t>
            </a:r>
            <a:endParaRPr lang="en-US" dirty="0"/>
          </a:p>
        </p:txBody>
      </p:sp>
      <p:sp>
        <p:nvSpPr>
          <p:cNvPr id="40" name="Shape 48"/>
          <p:cNvSpPr>
            <a:spLocks noGrp="1"/>
          </p:cNvSpPr>
          <p:nvPr>
            <p:ph type="body" sz="quarter" idx="10" hasCustomPrompt="1"/>
          </p:nvPr>
        </p:nvSpPr>
        <p:spPr>
          <a:xfrm>
            <a:off x="951663" y="5071003"/>
            <a:ext cx="4270249" cy="1427453"/>
          </a:xfrm>
          <a:prstGeom prst="rect">
            <a:avLst/>
          </a:prstGeom>
        </p:spPr>
        <p:txBody>
          <a:bodyPr>
            <a:noAutofit/>
          </a:bodyPr>
          <a:lstStyle>
            <a:lvl1pPr marL="0" indent="0">
              <a:lnSpc>
                <a:spcPct val="80000"/>
              </a:lnSpc>
              <a:spcBef>
                <a:spcPts val="0"/>
              </a:spcBef>
              <a:spcAft>
                <a:spcPts val="600"/>
              </a:spcAft>
              <a:buSzTx/>
              <a:buFontTx/>
              <a:buNone/>
              <a:defRPr sz="2000">
                <a:solidFill>
                  <a:srgbClr val="FFFFFF"/>
                </a:solidFill>
              </a:defRPr>
            </a:lvl1pPr>
            <a:lvl2pPr marL="0" indent="0">
              <a:lnSpc>
                <a:spcPct val="80000"/>
              </a:lnSpc>
              <a:spcBef>
                <a:spcPts val="0"/>
              </a:spcBef>
              <a:spcAft>
                <a:spcPts val="600"/>
              </a:spcAft>
              <a:buSzTx/>
              <a:buFontTx/>
              <a:buNone/>
              <a:defRPr sz="2000">
                <a:solidFill>
                  <a:srgbClr val="FFFFFF"/>
                </a:solidFill>
              </a:defRPr>
            </a:lvl2pPr>
            <a:lvl3pPr marL="0" indent="0">
              <a:lnSpc>
                <a:spcPct val="80000"/>
              </a:lnSpc>
              <a:spcBef>
                <a:spcPts val="0"/>
              </a:spcBef>
              <a:spcAft>
                <a:spcPts val="600"/>
              </a:spcAft>
              <a:buSzTx/>
              <a:buFontTx/>
              <a:buNone/>
              <a:defRPr sz="2000">
                <a:solidFill>
                  <a:srgbClr val="FFFFFF"/>
                </a:solidFill>
              </a:defRPr>
            </a:lvl3pPr>
            <a:lvl4pPr marL="0" indent="0">
              <a:lnSpc>
                <a:spcPct val="80000"/>
              </a:lnSpc>
              <a:spcBef>
                <a:spcPts val="0"/>
              </a:spcBef>
              <a:spcAft>
                <a:spcPts val="600"/>
              </a:spcAft>
              <a:buSzTx/>
              <a:buFontTx/>
              <a:buNone/>
              <a:defRPr sz="2400">
                <a:solidFill>
                  <a:srgbClr val="FFFFFF"/>
                </a:solidFill>
              </a:defRPr>
            </a:lvl4pPr>
            <a:lvl5pPr marL="0" indent="0">
              <a:lnSpc>
                <a:spcPct val="80000"/>
              </a:lnSpc>
              <a:spcBef>
                <a:spcPts val="0"/>
              </a:spcBef>
              <a:spcAft>
                <a:spcPts val="600"/>
              </a:spcAft>
              <a:buSzTx/>
              <a:buFontTx/>
              <a:buNone/>
              <a:defRPr sz="2400">
                <a:solidFill>
                  <a:srgbClr val="FFFFFF"/>
                </a:solidFill>
              </a:defRPr>
            </a:lvl5pPr>
          </a:lstStyle>
          <a:p>
            <a:r>
              <a:rPr lang="en-US" dirty="0"/>
              <a:t>Speaker Name</a:t>
            </a:r>
            <a:endParaRPr dirty="0"/>
          </a:p>
          <a:p>
            <a:pPr lvl="1"/>
            <a:r>
              <a:rPr lang="en-US" dirty="0"/>
              <a:t>Title/Company</a:t>
            </a:r>
            <a:endParaRPr dirty="0"/>
          </a:p>
          <a:p>
            <a:pPr lvl="2"/>
            <a:r>
              <a:rPr lang="en-US" dirty="0"/>
              <a:t>Date</a:t>
            </a:r>
            <a:endParaRPr dirty="0"/>
          </a:p>
        </p:txBody>
      </p:sp>
      <p:grpSp>
        <p:nvGrpSpPr>
          <p:cNvPr id="10" name="Large Logo"/>
          <p:cNvGrpSpPr/>
          <p:nvPr/>
        </p:nvGrpSpPr>
        <p:grpSpPr>
          <a:xfrm>
            <a:off x="946986" y="1039758"/>
            <a:ext cx="2805821" cy="680014"/>
            <a:chOff x="5753494" y="2024196"/>
            <a:chExt cx="846681" cy="205200"/>
          </a:xfrm>
        </p:grpSpPr>
        <p:sp>
          <p:nvSpPr>
            <p:cNvPr id="11"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2"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3"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4"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5"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6"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7"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8"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9"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0"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3"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4"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5"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grpSp>
      <p:sp>
        <p:nvSpPr>
          <p:cNvPr id="21" name="Blue bar"/>
          <p:cNvSpPr/>
          <p:nvPr userDrawn="1"/>
        </p:nvSpPr>
        <p:spPr>
          <a:xfrm>
            <a:off x="944563" y="0"/>
            <a:ext cx="1799696" cy="151844"/>
          </a:xfrm>
          <a:prstGeom prst="rect">
            <a:avLst/>
          </a:prstGeom>
          <a:solidFill>
            <a:schemeClr val="bg1"/>
          </a:solidFill>
          <a:ln w="12700">
            <a:miter lim="400000"/>
          </a:ln>
        </p:spPr>
        <p:txBody>
          <a:bodyPr lIns="45719" rIns="45719" anchor="ctr"/>
          <a:lstStyle/>
          <a:p>
            <a:pPr algn="ctr">
              <a:defRPr>
                <a:solidFill>
                  <a:srgbClr val="FFFFFF"/>
                </a:solidFill>
              </a:defRPr>
            </a:pPr>
            <a:endParaRPr/>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sp>
        <p:nvSpPr>
          <p:cNvPr id="6" name="Title 1"/>
          <p:cNvSpPr>
            <a:spLocks noGrp="1"/>
          </p:cNvSpPr>
          <p:nvPr>
            <p:ph type="title" hasCustomPrompt="1"/>
          </p:nvPr>
        </p:nvSpPr>
        <p:spPr>
          <a:xfrm>
            <a:off x="946786" y="429275"/>
            <a:ext cx="10311765" cy="657844"/>
          </a:xfrm>
        </p:spPr>
        <p:txBody>
          <a:bodyPr>
            <a:normAutofit/>
          </a:bodyPr>
          <a:lstStyle>
            <a:lvl1pPr>
              <a:defRPr/>
            </a:lvl1pPr>
          </a:lstStyle>
          <a:p>
            <a:r>
              <a:rPr lang="en-US" dirty="0"/>
              <a:t>Title + Subtitle Only </a:t>
            </a:r>
          </a:p>
        </p:txBody>
      </p:sp>
      <p:sp>
        <p:nvSpPr>
          <p:cNvPr id="7" name="subtitle"/>
          <p:cNvSpPr>
            <a:spLocks noGrp="1"/>
          </p:cNvSpPr>
          <p:nvPr>
            <p:ph type="body" sz="quarter" idx="13" hasCustomPrompt="1"/>
          </p:nvPr>
        </p:nvSpPr>
        <p:spPr>
          <a:xfrm>
            <a:off x="950977" y="1087119"/>
            <a:ext cx="10307574"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dirty="0"/>
              <a:t>Subtitle text in Calibri (20pt)</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1611918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7_Blank_Color">
    <p:bg>
      <p:bgPr>
        <a:gradFill>
          <a:gsLst>
            <a:gs pos="0">
              <a:schemeClr val="accent6"/>
            </a:gs>
            <a:gs pos="100000">
              <a:srgbClr val="11BAB6"/>
            </a:gs>
          </a:gsLst>
          <a:lin ang="2700000" scaled="0"/>
        </a:gradFill>
        <a:effectLst/>
      </p:bgPr>
    </p:bg>
    <p:spTree>
      <p:nvGrpSpPr>
        <p:cNvPr id="1" name=""/>
        <p:cNvGrpSpPr/>
        <p:nvPr/>
      </p:nvGrpSpPr>
      <p:grpSpPr>
        <a:xfrm>
          <a:off x="0" y="0"/>
          <a:ext cx="0" cy="0"/>
          <a:chOff x="0" y="0"/>
          <a:chExt cx="0" cy="0"/>
        </a:xfrm>
      </p:grpSpPr>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solidFill>
                <a:srgbClr val="FFFFFF"/>
              </a:solidFill>
            </a:endParaRPr>
          </a:p>
        </p:txBody>
      </p:sp>
    </p:spTree>
    <p:extLst>
      <p:ext uri="{BB962C8B-B14F-4D97-AF65-F5344CB8AC3E}">
        <p14:creationId xmlns:p14="http://schemas.microsoft.com/office/powerpoint/2010/main" val="29286664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Blank_Gray">
    <p:bg>
      <p:bgPr>
        <a:gradFill>
          <a:gsLst>
            <a:gs pos="0">
              <a:schemeClr val="bg2">
                <a:lumMod val="95000"/>
                <a:lumOff val="5000"/>
              </a:schemeClr>
            </a:gs>
            <a:gs pos="100000">
              <a:schemeClr val="bg2"/>
            </a:gs>
          </a:gsLst>
          <a:lin ang="2700000" scaled="0"/>
        </a:gradFill>
        <a:effectLst/>
      </p:bgPr>
    </p:bg>
    <p:spTree>
      <p:nvGrpSpPr>
        <p:cNvPr id="1" name=""/>
        <p:cNvGrpSpPr/>
        <p:nvPr/>
      </p:nvGrpSpPr>
      <p:grpSpPr>
        <a:xfrm>
          <a:off x="0" y="0"/>
          <a:ext cx="0" cy="0"/>
          <a:chOff x="0" y="0"/>
          <a:chExt cx="0" cy="0"/>
        </a:xfrm>
      </p:grpSpPr>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solidFill>
                <a:srgbClr val="FFFFFF"/>
              </a:solidFill>
            </a:endParaRPr>
          </a:p>
        </p:txBody>
      </p:sp>
    </p:spTree>
    <p:extLst>
      <p:ext uri="{BB962C8B-B14F-4D97-AF65-F5344CB8AC3E}">
        <p14:creationId xmlns:p14="http://schemas.microsoft.com/office/powerpoint/2010/main" val="11317498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Logo Slide">
    <p:bg>
      <p:bgPr>
        <a:gradFill flip="none" rotWithShape="1">
          <a:gsLst>
            <a:gs pos="0">
              <a:schemeClr val="accent5"/>
            </a:gs>
            <a:gs pos="47000">
              <a:schemeClr val="accent1">
                <a:lumMod val="90000"/>
                <a:lumOff val="10000"/>
              </a:schemeClr>
            </a:gs>
            <a:gs pos="100000">
              <a:schemeClr val="accent3"/>
            </a:gs>
          </a:gsLst>
          <a:lin ang="2700000" scaled="0"/>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alphaModFix amt="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p:cNvGrpSpPr/>
          <p:nvPr/>
        </p:nvGrpSpPr>
        <p:grpSpPr>
          <a:xfrm>
            <a:off x="4463703" y="2986727"/>
            <a:ext cx="3649746" cy="884546"/>
            <a:chOff x="5753494" y="2024196"/>
            <a:chExt cx="846681" cy="205200"/>
          </a:xfrm>
        </p:grpSpPr>
        <p:sp>
          <p:nvSpPr>
            <p:cNvPr id="9"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0"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1"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2"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3"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4"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5"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6"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7"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8"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9"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20"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21"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grpSp>
      <p:grpSp>
        <p:nvGrpSpPr>
          <p:cNvPr id="22" name="Group 21"/>
          <p:cNvGrpSpPr/>
          <p:nvPr userDrawn="1"/>
        </p:nvGrpSpPr>
        <p:grpSpPr>
          <a:xfrm>
            <a:off x="4463703" y="2986727"/>
            <a:ext cx="3649746" cy="884546"/>
            <a:chOff x="5753494" y="2024196"/>
            <a:chExt cx="846681" cy="205200"/>
          </a:xfrm>
        </p:grpSpPr>
        <p:sp>
          <p:nvSpPr>
            <p:cNvPr id="23"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24"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25"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26"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27"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28"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29"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30"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31"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32"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33"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34"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35"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grpSp>
    </p:spTree>
    <p:extLst>
      <p:ext uri="{BB962C8B-B14F-4D97-AF65-F5344CB8AC3E}">
        <p14:creationId xmlns:p14="http://schemas.microsoft.com/office/powerpoint/2010/main" val="31505556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6_Title Slide w Subtitle">
    <p:bg>
      <p:bgPr>
        <a:gradFill flip="none" rotWithShape="1">
          <a:gsLst>
            <a:gs pos="0">
              <a:schemeClr val="accent5">
                <a:lumMod val="100000"/>
              </a:schemeClr>
            </a:gs>
            <a:gs pos="37000">
              <a:schemeClr val="accent1"/>
            </a:gs>
            <a:gs pos="99000">
              <a:srgbClr val="0155EF"/>
            </a:gs>
          </a:gsLst>
          <a:lin ang="2700000" scaled="1"/>
          <a:tileRect/>
        </a:gradFill>
        <a:effectLst/>
      </p:bgPr>
    </p:bg>
    <p:spTree>
      <p:nvGrpSpPr>
        <p:cNvPr id="1" name=""/>
        <p:cNvGrpSpPr/>
        <p:nvPr/>
      </p:nvGrpSpPr>
      <p:grpSpPr>
        <a:xfrm>
          <a:off x="0" y="0"/>
          <a:ext cx="0" cy="0"/>
          <a:chOff x="0" y="0"/>
          <a:chExt cx="0" cy="0"/>
        </a:xfrm>
      </p:grpSpPr>
      <p:sp>
        <p:nvSpPr>
          <p:cNvPr id="10" name="Rectangle 9"/>
          <p:cNvSpPr/>
          <p:nvPr userDrawn="1"/>
        </p:nvSpPr>
        <p:spPr>
          <a:xfrm>
            <a:off x="0" y="15859"/>
            <a:ext cx="12192000" cy="6858000"/>
          </a:xfrm>
          <a:prstGeom prst="rect">
            <a:avLst/>
          </a:prstGeom>
          <a:gradFill>
            <a:gsLst>
              <a:gs pos="0">
                <a:schemeClr val="accent5">
                  <a:lumMod val="100000"/>
                </a:schemeClr>
              </a:gs>
              <a:gs pos="60000">
                <a:schemeClr val="accent1">
                  <a:alpha val="71000"/>
                </a:schemeClr>
              </a:gs>
              <a:gs pos="99000">
                <a:srgbClr val="0155EF">
                  <a:alpha val="20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3598" dirty="0">
              <a:solidFill>
                <a:srgbClr val="000000"/>
              </a:solidFill>
            </a:endParaRPr>
          </a:p>
        </p:txBody>
      </p:sp>
    </p:spTree>
    <p:extLst>
      <p:ext uri="{BB962C8B-B14F-4D97-AF65-F5344CB8AC3E}">
        <p14:creationId xmlns:p14="http://schemas.microsoft.com/office/powerpoint/2010/main" val="11543733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 subtitle Only">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231632" y="6352240"/>
            <a:ext cx="365760" cy="365125"/>
          </a:xfrm>
          <a:prstGeom prst="rect">
            <a:avLst/>
          </a:prstGeom>
        </p:spPr>
        <p:txBody>
          <a:bodyPr anchor="ctr"/>
          <a:lstStyle>
            <a:lvl1pPr>
              <a:defRPr sz="1100">
                <a:solidFill>
                  <a:schemeClr val="tx1"/>
                </a:solidFill>
              </a:defRPr>
            </a:lvl1pPr>
          </a:lstStyle>
          <a:p>
            <a:fld id="{0FB999A9-77CE-4AD1-9911-24A29F08BC34}" type="slidenum">
              <a:rPr lang="en-US" smtClean="0">
                <a:solidFill>
                  <a:srgbClr val="000000"/>
                </a:solidFill>
              </a:rPr>
              <a:pPr/>
              <a:t>‹#›</a:t>
            </a:fld>
            <a:endParaRPr lang="en-US" dirty="0">
              <a:solidFill>
                <a:srgbClr val="000000"/>
              </a:solidFill>
            </a:endParaRPr>
          </a:p>
        </p:txBody>
      </p:sp>
      <p:sp>
        <p:nvSpPr>
          <p:cNvPr id="6" name="Title 1"/>
          <p:cNvSpPr>
            <a:spLocks noGrp="1"/>
          </p:cNvSpPr>
          <p:nvPr>
            <p:ph type="title"/>
          </p:nvPr>
        </p:nvSpPr>
        <p:spPr>
          <a:xfrm>
            <a:off x="946785" y="429272"/>
            <a:ext cx="10311765" cy="1076223"/>
          </a:xfrm>
        </p:spPr>
        <p:txBody>
          <a:bodyPr/>
          <a:lstStyle/>
          <a:p>
            <a:r>
              <a:rPr lang="en-US"/>
              <a:t>Click to edit Master title style</a:t>
            </a:r>
            <a:endParaRPr lang="en-US" dirty="0"/>
          </a:p>
        </p:txBody>
      </p:sp>
      <p:sp>
        <p:nvSpPr>
          <p:cNvPr id="7" name="Text Placeholder 8"/>
          <p:cNvSpPr>
            <a:spLocks noGrp="1"/>
          </p:cNvSpPr>
          <p:nvPr>
            <p:ph type="body" sz="quarter" idx="13" hasCustomPrompt="1"/>
          </p:nvPr>
        </p:nvSpPr>
        <p:spPr>
          <a:xfrm>
            <a:off x="946785" y="967383"/>
            <a:ext cx="10311765" cy="538112"/>
          </a:xfrm>
        </p:spPr>
        <p:txBody>
          <a:bodyPr anchor="t">
            <a:normAutofit/>
          </a:bodyPr>
          <a:lstStyle>
            <a:lvl1pPr marL="0" indent="0">
              <a:lnSpc>
                <a:spcPct val="90000"/>
              </a:lnSpc>
              <a:spcBef>
                <a:spcPts val="0"/>
              </a:spcBef>
              <a:buNone/>
              <a:defRPr lang="en-US" sz="2800" b="0" kern="1200" baseline="0" smtClean="0">
                <a:solidFill>
                  <a:schemeClr val="tx1"/>
                </a:solidFill>
                <a:latin typeface="+mj-lt"/>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dirty="0"/>
              <a:t>Click to edit subhead text (24pt)</a:t>
            </a:r>
          </a:p>
        </p:txBody>
      </p:sp>
    </p:spTree>
    <p:extLst>
      <p:ext uri="{BB962C8B-B14F-4D97-AF65-F5344CB8AC3E}">
        <p14:creationId xmlns:p14="http://schemas.microsoft.com/office/powerpoint/2010/main" val="10048470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4_Title Slide">
    <p:bg>
      <p:bgPr>
        <a:gradFill flip="none" rotWithShape="1">
          <a:gsLst>
            <a:gs pos="40000">
              <a:schemeClr val="accent1">
                <a:lumMod val="100000"/>
              </a:schemeClr>
            </a:gs>
            <a:gs pos="0">
              <a:schemeClr val="accent5"/>
            </a:gs>
            <a:gs pos="100000">
              <a:srgbClr val="0155EF"/>
            </a:gs>
          </a:gsLst>
          <a:lin ang="2700000" scaled="1"/>
          <a:tileRect/>
        </a:gradFill>
        <a:effectLst/>
      </p:bgPr>
    </p:bg>
    <p:spTree>
      <p:nvGrpSpPr>
        <p:cNvPr id="1" name=""/>
        <p:cNvGrpSpPr/>
        <p:nvPr/>
      </p:nvGrpSpPr>
      <p:grpSpPr>
        <a:xfrm>
          <a:off x="0" y="0"/>
          <a:ext cx="0" cy="0"/>
          <a:chOff x="0" y="0"/>
          <a:chExt cx="0" cy="0"/>
        </a:xfrm>
      </p:grpSpPr>
      <p:sp>
        <p:nvSpPr>
          <p:cNvPr id="26" name="Rectangle 25"/>
          <p:cNvSpPr/>
          <p:nvPr userDrawn="1"/>
        </p:nvSpPr>
        <p:spPr>
          <a:xfrm flipV="1">
            <a:off x="-12191" y="-3"/>
            <a:ext cx="12204191" cy="6858001"/>
          </a:xfrm>
          <a:prstGeom prst="rect">
            <a:avLst/>
          </a:prstGeom>
          <a:gradFill flip="none" rotWithShape="1">
            <a:gsLst>
              <a:gs pos="14000">
                <a:schemeClr val="accent1">
                  <a:lumMod val="80000"/>
                  <a:lumOff val="20000"/>
                  <a:alpha val="10000"/>
                </a:schemeClr>
              </a:gs>
              <a:gs pos="100000">
                <a:schemeClr val="accent1">
                  <a:lumMod val="100000"/>
                  <a:alpha val="5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Blue bar"/>
          <p:cNvSpPr/>
          <p:nvPr userDrawn="1"/>
        </p:nvSpPr>
        <p:spPr>
          <a:xfrm>
            <a:off x="944563" y="0"/>
            <a:ext cx="1799696" cy="151844"/>
          </a:xfrm>
          <a:prstGeom prst="rect">
            <a:avLst/>
          </a:prstGeom>
          <a:solidFill>
            <a:schemeClr val="bg1"/>
          </a:solidFill>
          <a:ln w="12700">
            <a:miter lim="400000"/>
          </a:ln>
        </p:spPr>
        <p:txBody>
          <a:bodyPr lIns="45719" rIns="45719" anchor="ctr"/>
          <a:lstStyle/>
          <a:p>
            <a:pPr algn="ctr">
              <a:defRPr>
                <a:solidFill>
                  <a:srgbClr val="FFFFFF"/>
                </a:solidFill>
              </a:defRPr>
            </a:pPr>
            <a:endParaRPr>
              <a:solidFill>
                <a:srgbClr val="FFFFFF"/>
              </a:solidFill>
            </a:endParaRPr>
          </a:p>
        </p:txBody>
      </p:sp>
    </p:spTree>
    <p:extLst>
      <p:ext uri="{BB962C8B-B14F-4D97-AF65-F5344CB8AC3E}">
        <p14:creationId xmlns:p14="http://schemas.microsoft.com/office/powerpoint/2010/main" val="7593348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Content w Separate Subhead">
    <p:spTree>
      <p:nvGrpSpPr>
        <p:cNvPr id="1" name=""/>
        <p:cNvGrpSpPr/>
        <p:nvPr/>
      </p:nvGrpSpPr>
      <p:grpSpPr>
        <a:xfrm>
          <a:off x="0" y="0"/>
          <a:ext cx="0" cy="0"/>
          <a:chOff x="0" y="0"/>
          <a:chExt cx="0" cy="0"/>
        </a:xfrm>
      </p:grpSpPr>
      <p:sp>
        <p:nvSpPr>
          <p:cNvPr id="2" name="Title 1"/>
          <p:cNvSpPr>
            <a:spLocks noGrp="1"/>
          </p:cNvSpPr>
          <p:nvPr>
            <p:ph type="title"/>
          </p:nvPr>
        </p:nvSpPr>
        <p:spPr>
          <a:xfrm>
            <a:off x="946786" y="429273"/>
            <a:ext cx="10311765" cy="1076223"/>
          </a:xfrm>
        </p:spPr>
        <p:txBody>
          <a:bodyPr/>
          <a:lstStyle/>
          <a:p>
            <a:r>
              <a:rPr lang="en-US"/>
              <a:t>Click to edit Master title style</a:t>
            </a:r>
            <a:endParaRPr lang="en-US" dirty="0"/>
          </a:p>
        </p:txBody>
      </p:sp>
      <p:sp>
        <p:nvSpPr>
          <p:cNvPr id="9" name="Slide Number Placeholder 5"/>
          <p:cNvSpPr>
            <a:spLocks noGrp="1"/>
          </p:cNvSpPr>
          <p:nvPr>
            <p:ph type="sldNum" sz="quarter" idx="4"/>
          </p:nvPr>
        </p:nvSpPr>
        <p:spPr>
          <a:xfrm>
            <a:off x="231632" y="6352241"/>
            <a:ext cx="365760" cy="365125"/>
          </a:xfrm>
          <a:prstGeom prst="rect">
            <a:avLst/>
          </a:prstGeom>
        </p:spPr>
        <p:txBody>
          <a:bodyPr anchor="ctr"/>
          <a:lstStyle>
            <a:lvl1pPr>
              <a:defRPr sz="1100">
                <a:solidFill>
                  <a:schemeClr val="tx1"/>
                </a:solidFill>
              </a:defRPr>
            </a:lvl1pPr>
          </a:lstStyle>
          <a:p>
            <a:fld id="{0FB999A9-77CE-4AD1-9911-24A29F08BC34}" type="slidenum">
              <a:rPr lang="en-US" smtClean="0">
                <a:solidFill>
                  <a:srgbClr val="000000"/>
                </a:solidFill>
              </a:rPr>
              <a:pPr/>
              <a:t>‹#›</a:t>
            </a:fld>
            <a:endParaRPr lang="en-US" dirty="0">
              <a:solidFill>
                <a:srgbClr val="000000"/>
              </a:solidFill>
            </a:endParaRPr>
          </a:p>
        </p:txBody>
      </p:sp>
      <p:sp>
        <p:nvSpPr>
          <p:cNvPr id="5" name="Text Placeholder 8"/>
          <p:cNvSpPr>
            <a:spLocks noGrp="1"/>
          </p:cNvSpPr>
          <p:nvPr>
            <p:ph type="body" sz="quarter" idx="13" hasCustomPrompt="1"/>
          </p:nvPr>
        </p:nvSpPr>
        <p:spPr>
          <a:xfrm>
            <a:off x="946786" y="967383"/>
            <a:ext cx="10311765" cy="538112"/>
          </a:xfrm>
        </p:spPr>
        <p:txBody>
          <a:bodyPr anchor="t">
            <a:normAutofit/>
          </a:bodyPr>
          <a:lstStyle>
            <a:lvl1pPr marL="0" indent="0">
              <a:lnSpc>
                <a:spcPct val="90000"/>
              </a:lnSpc>
              <a:spcBef>
                <a:spcPts val="0"/>
              </a:spcBef>
              <a:buNone/>
              <a:defRPr lang="en-US" sz="2000" b="0" kern="1200" baseline="0" smtClean="0">
                <a:solidFill>
                  <a:schemeClr val="tx1"/>
                </a:solidFill>
                <a:latin typeface="+mj-lt"/>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dirty="0"/>
              <a:t>Click to edit subhead text (20pt)</a:t>
            </a:r>
          </a:p>
        </p:txBody>
      </p:sp>
      <p:sp>
        <p:nvSpPr>
          <p:cNvPr id="6" name="Content Placeholder 2"/>
          <p:cNvSpPr>
            <a:spLocks noGrp="1"/>
          </p:cNvSpPr>
          <p:nvPr>
            <p:ph idx="1"/>
          </p:nvPr>
        </p:nvSpPr>
        <p:spPr>
          <a:xfrm>
            <a:off x="946786" y="2043606"/>
            <a:ext cx="10311765" cy="413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08357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2" y="521208"/>
            <a:ext cx="10969943" cy="411480"/>
          </a:xfrm>
        </p:spPr>
        <p:txBody>
          <a:bodyPr wrap="square">
            <a:noAutofit/>
          </a:bodyPr>
          <a:lstStyle>
            <a:lvl1pPr algn="l" defTabSz="914217" rtl="0" eaLnBrk="1" latinLnBrk="0" hangingPunct="1">
              <a:lnSpc>
                <a:spcPct val="90000"/>
              </a:lnSpc>
              <a:spcBef>
                <a:spcPct val="0"/>
              </a:spcBef>
              <a:buNone/>
              <a:defRPr sz="2799" b="1" kern="1200" dirty="0">
                <a:solidFill>
                  <a:schemeClr val="tx1"/>
                </a:solidFill>
                <a:latin typeface="+mj-lt"/>
                <a:ea typeface="+mj-ea"/>
                <a:cs typeface="+mj-cs"/>
              </a:defRPr>
            </a:lvl1pPr>
          </a:lstStyle>
          <a:p>
            <a:r>
              <a:rPr dirty="0"/>
              <a:t>Click to add one-line title</a:t>
            </a:r>
          </a:p>
        </p:txBody>
      </p:sp>
      <p:sp>
        <p:nvSpPr>
          <p:cNvPr id="8" name="Text Placeholder 7"/>
          <p:cNvSpPr>
            <a:spLocks noGrp="1"/>
          </p:cNvSpPr>
          <p:nvPr>
            <p:ph type="body" sz="quarter" idx="13" hasCustomPrompt="1"/>
          </p:nvPr>
        </p:nvSpPr>
        <p:spPr>
          <a:xfrm>
            <a:off x="609441"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1"/>
            <a:ext cx="10969784" cy="457199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5598212" y="6426104"/>
            <a:ext cx="995578" cy="210312"/>
          </a:xfrm>
          <a:prstGeom prst="rect">
            <a:avLst/>
          </a:prstGeom>
        </p:spPr>
        <p:txBody>
          <a:bodyPr/>
          <a:lstStyle/>
          <a:p>
            <a:endParaRPr>
              <a:solidFill>
                <a:srgbClr val="000000"/>
              </a:solidFill>
            </a:endParaRPr>
          </a:p>
        </p:txBody>
      </p:sp>
      <p:sp>
        <p:nvSpPr>
          <p:cNvPr id="5" name="Footer Placeholder 4"/>
          <p:cNvSpPr>
            <a:spLocks noGrp="1"/>
          </p:cNvSpPr>
          <p:nvPr>
            <p:ph type="ftr" sz="quarter" idx="11"/>
          </p:nvPr>
        </p:nvSpPr>
        <p:spPr>
          <a:xfrm>
            <a:off x="6934200" y="6426104"/>
            <a:ext cx="4025198" cy="210312"/>
          </a:xfrm>
          <a:prstGeom prst="rect">
            <a:avLst/>
          </a:prstGeom>
        </p:spPr>
        <p:txBody>
          <a:bodyPr/>
          <a:lstStyle/>
          <a:p>
            <a:endParaRPr>
              <a:solidFill>
                <a:srgbClr val="000000">
                  <a:tint val="75000"/>
                </a:srgbClr>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44890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231632" y="6352240"/>
            <a:ext cx="365760" cy="365125"/>
          </a:xfrm>
          <a:prstGeom prst="rect">
            <a:avLst/>
          </a:prstGeom>
        </p:spPr>
        <p:txBody>
          <a:bodyPr anchor="ctr"/>
          <a:lstStyle>
            <a:lvl1pPr>
              <a:defRPr sz="1100">
                <a:solidFill>
                  <a:schemeClr val="bg1">
                    <a:lumMod val="75000"/>
                  </a:schemeClr>
                </a:solidFill>
              </a:defRPr>
            </a:lvl1pPr>
          </a:lstStyle>
          <a:p>
            <a:fld id="{0FB999A9-77CE-4AD1-9911-24A29F08BC34}"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629087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946785" y="1825625"/>
            <a:ext cx="3268376" cy="4351338"/>
          </a:xfrm>
        </p:spPr>
        <p:txBody>
          <a:bodyPr/>
          <a:lstStyle>
            <a:lvl1pPr marL="228554" indent="-228554">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half" idx="2"/>
          </p:nvPr>
        </p:nvSpPr>
        <p:spPr>
          <a:xfrm>
            <a:off x="4427034" y="1825625"/>
            <a:ext cx="322980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0"/>
          </p:nvPr>
        </p:nvSpPr>
        <p:spPr>
          <a:xfrm>
            <a:off x="7868712" y="1825625"/>
            <a:ext cx="336753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231632" y="6352241"/>
            <a:ext cx="365760" cy="365125"/>
          </a:xfrm>
          <a:prstGeom prst="rect">
            <a:avLst/>
          </a:prstGeom>
        </p:spPr>
        <p:txBody>
          <a:bodyPr anchor="ctr"/>
          <a:lstStyle>
            <a:lvl1pPr>
              <a:defRPr sz="1100">
                <a:solidFill>
                  <a:schemeClr val="bg1">
                    <a:lumMod val="75000"/>
                  </a:schemeClr>
                </a:solidFill>
              </a:defRPr>
            </a:lvl1pPr>
          </a:lstStyle>
          <a:p>
            <a:fld id="{0FB999A9-77CE-4AD1-9911-24A29F08BC34}"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820478654"/>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sp>
        <p:nvSpPr>
          <p:cNvPr id="5"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39238572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 No Sub">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09936" y="1881705"/>
            <a:ext cx="10972128" cy="1690688"/>
          </a:xfrm>
          <a:prstGeom prst="rect">
            <a:avLst/>
          </a:prstGeom>
        </p:spPr>
        <p:txBody>
          <a:bodyPr lIns="0" tIns="0" rIns="0" bIns="0"/>
          <a:lstStyle>
            <a:lvl2pPr marL="147608" indent="-147608">
              <a:buFont typeface=".AppleSystemUIFont" charset="-120"/>
              <a:buChar char="–"/>
              <a:tabLst/>
              <a:defRPr/>
            </a:lvl2pPr>
            <a:lvl3pPr marL="296010" indent="-126975">
              <a:buFont typeface=".AppleSystemUIFont" charset="-120"/>
              <a:buChar char="–"/>
              <a:tabLst/>
              <a:defRPr/>
            </a:lvl3pPr>
            <a:lvl4pPr marL="465044" indent="-126975">
              <a:buFont typeface=".AppleSystemUIFont" charset="-120"/>
              <a:buChar char="–"/>
              <a:tabLst/>
              <a:defRPr/>
            </a:lvl4pPr>
            <a:lvl5pPr marL="549959" indent="-126975">
              <a:buFont typeface=".AppleSystemUIFont" charset="-120"/>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p:nvPr>
        </p:nvSpPr>
        <p:spPr bwMode="white">
          <a:xfrm>
            <a:off x="610273" y="250603"/>
            <a:ext cx="8755791" cy="1057202"/>
          </a:xfrm>
          <a:prstGeom prst="rect">
            <a:avLst/>
          </a:prstGeom>
          <a:noFill/>
        </p:spPr>
        <p:txBody>
          <a:bodyPr vert="horz" lIns="0" tIns="0" rIns="0" bIns="0" rtlCol="0" anchor="ctr" anchorCtr="0">
            <a:normAutofit/>
          </a:bodyPr>
          <a:lstStyle>
            <a:lvl1pPr>
              <a:lnSpc>
                <a:spcPts val="2999"/>
              </a:lnSpc>
              <a:defRPr/>
            </a:lvl1pPr>
          </a:lstStyle>
          <a:p>
            <a:pPr marL="0" lvl="0">
              <a:lnSpc>
                <a:spcPct val="90000"/>
              </a:lnSpc>
            </a:pPr>
            <a:r>
              <a:rPr lang="en-US" dirty="0"/>
              <a:t>Click to edit Master title style</a:t>
            </a:r>
          </a:p>
        </p:txBody>
      </p:sp>
    </p:spTree>
    <p:extLst>
      <p:ext uri="{BB962C8B-B14F-4D97-AF65-F5344CB8AC3E}">
        <p14:creationId xmlns:p14="http://schemas.microsoft.com/office/powerpoint/2010/main" val="229793181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Title, sub title with content">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black">
          <a:xfrm>
            <a:off x="438913" y="1001854"/>
            <a:ext cx="10822941" cy="369332"/>
          </a:xfrm>
          <a:prstGeom prst="rect">
            <a:avLst/>
          </a:prstGeom>
        </p:spPr>
        <p:txBody>
          <a:bodyPr wrap="square" anchor="t">
            <a:noAutofit/>
          </a:bodyPr>
          <a:lstStyle>
            <a:lvl1pPr marL="0" indent="0" algn="l">
              <a:lnSpc>
                <a:spcPct val="100000"/>
              </a:lnSpc>
              <a:buNone/>
              <a:defRPr sz="2400" b="0" i="0">
                <a:solidFill>
                  <a:srgbClr val="000000"/>
                </a:solidFill>
                <a:latin typeface="HP Simplified" pitchFamily="34" charset="0"/>
                <a:cs typeface="HP Simplified" pitchFamily="34" charset="0"/>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noProof="0" dirty="0"/>
              <a:t>Click to edit master subtitle style</a:t>
            </a:r>
          </a:p>
        </p:txBody>
      </p:sp>
      <p:sp>
        <p:nvSpPr>
          <p:cNvPr id="7" name="Title 6"/>
          <p:cNvSpPr>
            <a:spLocks noGrp="1"/>
          </p:cNvSpPr>
          <p:nvPr>
            <p:ph type="title" hasCustomPrompt="1"/>
          </p:nvPr>
        </p:nvSpPr>
        <p:spPr bwMode="black">
          <a:xfrm>
            <a:off x="438913" y="313419"/>
            <a:ext cx="10822941" cy="574516"/>
          </a:xfrm>
        </p:spPr>
        <p:txBody>
          <a:bodyPr wrap="square">
            <a:noAutofit/>
          </a:bodyPr>
          <a:lstStyle>
            <a:lvl1pPr>
              <a:defRPr b="1" i="0">
                <a:solidFill>
                  <a:srgbClr val="000000"/>
                </a:solidFill>
                <a:latin typeface="HP Simplified" pitchFamily="34" charset="0"/>
                <a:cs typeface="HP Simplified" pitchFamily="34" charset="0"/>
              </a:defRPr>
            </a:lvl1pPr>
          </a:lstStyle>
          <a:p>
            <a:r>
              <a:rPr lang="en-US" noProof="0" dirty="0"/>
              <a:t>Click to edit master title style</a:t>
            </a:r>
          </a:p>
        </p:txBody>
      </p:sp>
      <p:sp>
        <p:nvSpPr>
          <p:cNvPr id="6" name="Content Placeholder 5"/>
          <p:cNvSpPr>
            <a:spLocks noGrp="1"/>
          </p:cNvSpPr>
          <p:nvPr>
            <p:ph sz="quarter" idx="10"/>
          </p:nvPr>
        </p:nvSpPr>
        <p:spPr>
          <a:xfrm>
            <a:off x="438912" y="1584962"/>
            <a:ext cx="10826496" cy="4305300"/>
          </a:xfrm>
        </p:spPr>
        <p:txBody>
          <a:bodyPr wrap="square">
            <a:noAutofit/>
          </a:bodyPr>
          <a:lstStyle>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2026463"/>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 With Sub">
    <p:spTree>
      <p:nvGrpSpPr>
        <p:cNvPr id="1" name=""/>
        <p:cNvGrpSpPr/>
        <p:nvPr/>
      </p:nvGrpSpPr>
      <p:grpSpPr>
        <a:xfrm>
          <a:off x="0" y="0"/>
          <a:ext cx="0" cy="0"/>
          <a:chOff x="0" y="0"/>
          <a:chExt cx="0" cy="0"/>
        </a:xfrm>
      </p:grpSpPr>
      <p:sp>
        <p:nvSpPr>
          <p:cNvPr id="7" name="Title Placeholder 1"/>
          <p:cNvSpPr>
            <a:spLocks noGrp="1"/>
          </p:cNvSpPr>
          <p:nvPr>
            <p:ph type="title"/>
          </p:nvPr>
        </p:nvSpPr>
        <p:spPr bwMode="white">
          <a:xfrm>
            <a:off x="610272" y="388826"/>
            <a:ext cx="8496208" cy="440514"/>
          </a:xfrm>
          <a:prstGeom prst="rect">
            <a:avLst/>
          </a:prstGeom>
          <a:noFill/>
        </p:spPr>
        <p:txBody>
          <a:bodyPr vert="horz" lIns="0" tIns="0" rIns="0" bIns="0" rtlCol="0" anchor="t" anchorCtr="0">
            <a:normAutofit/>
          </a:bodyPr>
          <a:lstStyle/>
          <a:p>
            <a:pPr marL="0" lvl="0">
              <a:lnSpc>
                <a:spcPct val="90000"/>
              </a:lnSpc>
            </a:pPr>
            <a:r>
              <a:rPr lang="en-US" dirty="0"/>
              <a:t>Click to edit Master title style</a:t>
            </a:r>
          </a:p>
        </p:txBody>
      </p:sp>
      <p:sp>
        <p:nvSpPr>
          <p:cNvPr id="3" name="Text Placeholder 7"/>
          <p:cNvSpPr>
            <a:spLocks noGrp="1"/>
          </p:cNvSpPr>
          <p:nvPr>
            <p:ph type="body" sz="quarter" idx="13"/>
          </p:nvPr>
        </p:nvSpPr>
        <p:spPr bwMode="white">
          <a:xfrm>
            <a:off x="610272" y="829339"/>
            <a:ext cx="8496209" cy="587188"/>
          </a:xfrm>
          <a:prstGeom prst="rect">
            <a:avLst/>
          </a:prstGeom>
        </p:spPr>
        <p:txBody>
          <a:bodyPr lIns="0" tIns="0" rIns="0" bIns="0"/>
          <a:lstStyle>
            <a:lvl1pPr>
              <a:defRPr lang="en-US" sz="2100" kern="1200" baseline="0" dirty="0">
                <a:solidFill>
                  <a:schemeClr val="bg1"/>
                </a:solidFill>
                <a:latin typeface="MetricHPE" pitchFamily="34" charset="0"/>
                <a:ea typeface="+mj-ea"/>
                <a:cs typeface="+mj-cs"/>
              </a:defRPr>
            </a:lvl1pPr>
            <a:lvl2pPr>
              <a:defRPr lang="en-US" sz="2100" kern="1200" baseline="0" dirty="0" smtClean="0">
                <a:solidFill>
                  <a:schemeClr val="bg1"/>
                </a:solidFill>
                <a:latin typeface="Metric Regular" pitchFamily="34" charset="0"/>
                <a:ea typeface="+mj-ea"/>
                <a:cs typeface="+mj-cs"/>
              </a:defRPr>
            </a:lvl2pPr>
            <a:lvl3pPr>
              <a:defRPr lang="en-US" sz="2100" kern="1200" baseline="0" dirty="0" smtClean="0">
                <a:solidFill>
                  <a:schemeClr val="bg1"/>
                </a:solidFill>
                <a:latin typeface="Metric Regular" pitchFamily="34" charset="0"/>
                <a:ea typeface="+mj-ea"/>
                <a:cs typeface="+mj-cs"/>
              </a:defRPr>
            </a:lvl3pPr>
            <a:lvl4pPr>
              <a:defRPr lang="en-US" sz="2100" kern="1200" baseline="0" dirty="0" smtClean="0">
                <a:solidFill>
                  <a:schemeClr val="bg1"/>
                </a:solidFill>
                <a:latin typeface="Metric Regular" pitchFamily="34" charset="0"/>
                <a:ea typeface="+mj-ea"/>
                <a:cs typeface="+mj-cs"/>
              </a:defRPr>
            </a:lvl4pPr>
            <a:lvl5pPr>
              <a:defRPr lang="en-US" sz="2100" kern="1200" baseline="0" dirty="0">
                <a:solidFill>
                  <a:schemeClr val="bg1"/>
                </a:solidFill>
                <a:latin typeface="Metric Regular" pitchFamily="34" charset="0"/>
                <a:ea typeface="+mj-ea"/>
                <a:cs typeface="+mj-cs"/>
              </a:defRPr>
            </a:lvl5pPr>
          </a:lstStyle>
          <a:p>
            <a:pPr marL="0" lvl="0" indent="0" algn="l" defTabSz="1088421" rtl="0" eaLnBrk="1" latinLnBrk="0" hangingPunct="1">
              <a:lnSpc>
                <a:spcPct val="90000"/>
              </a:lnSpc>
              <a:spcBef>
                <a:spcPts val="300"/>
              </a:spcBef>
              <a:buFont typeface="Arial" panose="020B0604020202020204" pitchFamily="34" charset="0"/>
              <a:buNone/>
            </a:pPr>
            <a:r>
              <a:rPr lang="en-US" dirty="0"/>
              <a:t>Click to edit Master text styles</a:t>
            </a:r>
          </a:p>
        </p:txBody>
      </p:sp>
      <p:sp>
        <p:nvSpPr>
          <p:cNvPr id="6" name="Text Placeholder 4"/>
          <p:cNvSpPr>
            <a:spLocks noGrp="1"/>
          </p:cNvSpPr>
          <p:nvPr>
            <p:ph type="body" sz="quarter" idx="10"/>
          </p:nvPr>
        </p:nvSpPr>
        <p:spPr>
          <a:xfrm>
            <a:off x="610272" y="1881705"/>
            <a:ext cx="10972128" cy="1690688"/>
          </a:xfrm>
          <a:prstGeom prst="rect">
            <a:avLst/>
          </a:prstGeom>
        </p:spPr>
        <p:txBody>
          <a:bodyPr lIns="0" tIns="0" rIns="0" bIns="0"/>
          <a:lstStyle>
            <a:lvl2pPr marL="147608" indent="-147608">
              <a:buFont typeface=".AppleSystemUIFont" charset="-120"/>
              <a:buChar char="–"/>
              <a:tabLst/>
              <a:defRPr/>
            </a:lvl2pPr>
            <a:lvl3pPr marL="296010" indent="-126975">
              <a:buFont typeface=".AppleSystemUIFont" charset="-120"/>
              <a:buChar char="–"/>
              <a:tabLst/>
              <a:defRPr/>
            </a:lvl3pPr>
            <a:lvl4pPr marL="465044" indent="-126975">
              <a:buFont typeface=".AppleSystemUIFont" charset="-120"/>
              <a:buChar char="–"/>
              <a:tabLst/>
              <a:defRPr/>
            </a:lvl4pPr>
            <a:lvl5pPr marL="549959" indent="-126975">
              <a:buFont typeface=".AppleSystemUIFont" charset="-120"/>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175501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Use Case – Two Columns w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50976" y="1736725"/>
            <a:ext cx="5029200" cy="4440239"/>
          </a:xfrm>
        </p:spPr>
        <p:txBody>
          <a:bodyPr/>
          <a:lstStyle>
            <a:lvl1pPr marL="166688" indent="-166688">
              <a:spcAft>
                <a:spcPts val="600"/>
              </a:spcAft>
              <a:defRPr sz="2000"/>
            </a:lvl1pPr>
            <a:lvl2pPr marL="403225" indent="-169863">
              <a:spcAft>
                <a:spcPts val="600"/>
              </a:spcAft>
              <a:defRPr sz="1800"/>
            </a:lvl2pPr>
            <a:lvl3pPr marL="628650" indent="-169863">
              <a:spcAft>
                <a:spcPts val="600"/>
              </a:spcAft>
              <a:defRPr sz="1600"/>
            </a:lvl3pPr>
            <a:lvl4pPr marL="855663" indent="-177800">
              <a:spcAft>
                <a:spcPts val="600"/>
              </a:spcAft>
              <a:defRPr sz="1400"/>
            </a:lvl4pPr>
            <a:lvl5pPr>
              <a:spcAft>
                <a:spcPts val="600"/>
              </a:spcAft>
              <a:defRPr sz="12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a:t>
            </a:r>
          </a:p>
          <a:p>
            <a:pPr lvl="4"/>
            <a:r>
              <a:rPr lang="en-US" dirty="0"/>
              <a:t>Fifth level - avoid</a:t>
            </a:r>
          </a:p>
        </p:txBody>
      </p:sp>
      <p:sp>
        <p:nvSpPr>
          <p:cNvPr id="4" name="Content Placeholder 3"/>
          <p:cNvSpPr>
            <a:spLocks noGrp="1"/>
          </p:cNvSpPr>
          <p:nvPr>
            <p:ph sz="half" idx="2" hasCustomPrompt="1"/>
          </p:nvPr>
        </p:nvSpPr>
        <p:spPr>
          <a:xfrm>
            <a:off x="6229350" y="1736725"/>
            <a:ext cx="5029200" cy="4440239"/>
          </a:xfrm>
        </p:spPr>
        <p:txBody>
          <a:bodyPr/>
          <a:lstStyle>
            <a:lvl1pPr marL="166688" indent="-166688">
              <a:spcAft>
                <a:spcPts val="600"/>
              </a:spcAft>
              <a:defRPr sz="2000"/>
            </a:lvl1pPr>
            <a:lvl2pPr marL="403225" indent="-169863">
              <a:spcAft>
                <a:spcPts val="600"/>
              </a:spcAft>
              <a:defRPr sz="1800"/>
            </a:lvl2pPr>
            <a:lvl3pPr marL="628650" indent="-169863">
              <a:spcAft>
                <a:spcPts val="600"/>
              </a:spcAft>
              <a:defRPr sz="1600"/>
            </a:lvl3pPr>
            <a:lvl4pPr marL="855663" indent="-177800">
              <a:spcAft>
                <a:spcPts val="600"/>
              </a:spcAft>
              <a:defRPr sz="1400"/>
            </a:lvl4pPr>
            <a:lvl5pPr>
              <a:spcAft>
                <a:spcPts val="600"/>
              </a:spcAft>
              <a:defRPr sz="12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a:t>
            </a:r>
          </a:p>
          <a:p>
            <a:pPr lvl="4"/>
            <a:r>
              <a:rPr lang="en-US" dirty="0"/>
              <a:t>Fifth level - avoid</a:t>
            </a: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dirty="0">
              <a:solidFill>
                <a:srgbClr val="FFFFFF">
                  <a:lumMod val="75000"/>
                </a:srgbClr>
              </a:solidFill>
            </a:endParaRPr>
          </a:p>
        </p:txBody>
      </p:sp>
      <p:sp>
        <p:nvSpPr>
          <p:cNvPr id="8" name="Title 1"/>
          <p:cNvSpPr>
            <a:spLocks noGrp="1"/>
          </p:cNvSpPr>
          <p:nvPr>
            <p:ph type="title" hasCustomPrompt="1"/>
          </p:nvPr>
        </p:nvSpPr>
        <p:spPr>
          <a:xfrm>
            <a:off x="946786" y="429275"/>
            <a:ext cx="10311765" cy="657844"/>
          </a:xfrm>
        </p:spPr>
        <p:txBody>
          <a:bodyPr>
            <a:normAutofit/>
          </a:bodyPr>
          <a:lstStyle>
            <a:lvl1pPr>
              <a:defRPr baseline="0"/>
            </a:lvl1pPr>
          </a:lstStyle>
          <a:p>
            <a:r>
              <a:rPr lang="en-US" dirty="0"/>
              <a:t>Use Case – Two Column with Subtitle</a:t>
            </a:r>
          </a:p>
        </p:txBody>
      </p:sp>
      <p:sp>
        <p:nvSpPr>
          <p:cNvPr id="9" name="Text Placeholder 8"/>
          <p:cNvSpPr>
            <a:spLocks noGrp="1"/>
          </p:cNvSpPr>
          <p:nvPr>
            <p:ph type="body" sz="quarter" idx="13" hasCustomPrompt="1"/>
          </p:nvPr>
        </p:nvSpPr>
        <p:spPr>
          <a:xfrm>
            <a:off x="950977" y="1087119"/>
            <a:ext cx="10307574"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dirty="0"/>
              <a:t>Subtitle text in Calibri (20pt)</a:t>
            </a:r>
          </a:p>
        </p:txBody>
      </p:sp>
      <p:sp>
        <p:nvSpPr>
          <p:cNvPr id="7"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rgbClr val="E5004C"/>
                </a:solidFill>
              </a:defRPr>
            </a:lvl1pPr>
          </a:lstStyle>
          <a:p>
            <a:endParaRPr lang="en-GB" dirty="0"/>
          </a:p>
        </p:txBody>
      </p:sp>
    </p:spTree>
    <p:extLst>
      <p:ext uri="{BB962C8B-B14F-4D97-AF65-F5344CB8AC3E}">
        <p14:creationId xmlns:p14="http://schemas.microsoft.com/office/powerpoint/2010/main" val="38065845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8014" y="1524000"/>
            <a:ext cx="3429000" cy="2667000"/>
          </a:xfrm>
          <a:prstGeom prst="rect">
            <a:avLst/>
          </a:prstGeom>
        </p:spPr>
        <p:txBody>
          <a:bodyPr lIns="0" tIns="457200">
            <a:normAutofit/>
          </a:bodyPr>
          <a:lstStyle>
            <a:lvl1pPr marL="0" indent="0" algn="ctr">
              <a:buNone/>
              <a:defRPr sz="1800"/>
            </a:lvl1pPr>
            <a:lvl2pPr marL="457114" indent="0">
              <a:buNone/>
              <a:defRPr sz="2799"/>
            </a:lvl2pPr>
            <a:lvl3pPr marL="914229" indent="0">
              <a:buNone/>
              <a:defRPr sz="2400"/>
            </a:lvl3pPr>
            <a:lvl4pPr marL="1371343" indent="0">
              <a:buNone/>
              <a:defRPr sz="2000"/>
            </a:lvl4pPr>
            <a:lvl5pPr marL="1828457" indent="0">
              <a:buNone/>
              <a:defRPr sz="2000"/>
            </a:lvl5pPr>
            <a:lvl6pPr marL="2285571" indent="0">
              <a:buNone/>
              <a:defRPr sz="2000"/>
            </a:lvl6pPr>
            <a:lvl7pPr marL="2742686" indent="0">
              <a:buNone/>
              <a:defRPr sz="2000"/>
            </a:lvl7pPr>
            <a:lvl8pPr marL="3199800" indent="0">
              <a:buNone/>
              <a:defRPr sz="2000"/>
            </a:lvl8pPr>
            <a:lvl9pPr marL="3656914"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267200"/>
            <a:ext cx="3429000" cy="1828800"/>
          </a:xfrm>
          <a:prstGeom prst="rect">
            <a:avLst/>
          </a:prstGeo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114" indent="0">
              <a:buNone/>
              <a:defRPr sz="1400"/>
            </a:lvl2pPr>
            <a:lvl3pPr marL="914229" indent="0">
              <a:buNone/>
              <a:defRPr sz="1200"/>
            </a:lvl3pPr>
            <a:lvl4pPr marL="1371343" indent="0">
              <a:buNone/>
              <a:defRPr sz="1000"/>
            </a:lvl4pPr>
            <a:lvl5pPr marL="1828457" indent="0">
              <a:buNone/>
              <a:defRPr sz="1000"/>
            </a:lvl5pPr>
            <a:lvl6pPr marL="2285571" indent="0">
              <a:buNone/>
              <a:defRPr sz="1000"/>
            </a:lvl6pPr>
            <a:lvl7pPr marL="2742686" indent="0">
              <a:buNone/>
              <a:defRPr sz="1000"/>
            </a:lvl7pPr>
            <a:lvl8pPr marL="3199800" indent="0">
              <a:buNone/>
              <a:defRPr sz="1000"/>
            </a:lvl8pPr>
            <a:lvl9pPr marL="3656914"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4381500" y="1524000"/>
            <a:ext cx="3429000" cy="2667000"/>
          </a:xfrm>
          <a:prstGeom prst="rect">
            <a:avLst/>
          </a:prstGeom>
        </p:spPr>
        <p:txBody>
          <a:bodyPr lIns="0" tIns="457200">
            <a:normAutofit/>
          </a:bodyPr>
          <a:lstStyle>
            <a:lvl1pPr marL="0" indent="0" algn="ctr">
              <a:buNone/>
              <a:defRPr sz="1800"/>
            </a:lvl1pPr>
            <a:lvl2pPr marL="457114" indent="0">
              <a:buNone/>
              <a:defRPr sz="2799"/>
            </a:lvl2pPr>
            <a:lvl3pPr marL="914229" indent="0">
              <a:buNone/>
              <a:defRPr sz="2400"/>
            </a:lvl3pPr>
            <a:lvl4pPr marL="1371343" indent="0">
              <a:buNone/>
              <a:defRPr sz="2000"/>
            </a:lvl4pPr>
            <a:lvl5pPr marL="1828457" indent="0">
              <a:buNone/>
              <a:defRPr sz="2000"/>
            </a:lvl5pPr>
            <a:lvl6pPr marL="2285571" indent="0">
              <a:buNone/>
              <a:defRPr sz="2000"/>
            </a:lvl6pPr>
            <a:lvl7pPr marL="2742686" indent="0">
              <a:buNone/>
              <a:defRPr sz="2000"/>
            </a:lvl7pPr>
            <a:lvl8pPr marL="3199800" indent="0">
              <a:buNone/>
              <a:defRPr sz="2000"/>
            </a:lvl8pPr>
            <a:lvl9pPr marL="3656914"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4381500" y="4267200"/>
            <a:ext cx="3429000" cy="1828800"/>
          </a:xfrm>
          <a:prstGeom prst="rect">
            <a:avLst/>
          </a:prstGeo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114" indent="0">
              <a:buNone/>
              <a:defRPr sz="1400"/>
            </a:lvl2pPr>
            <a:lvl3pPr marL="914229" indent="0">
              <a:buNone/>
              <a:defRPr sz="1200"/>
            </a:lvl3pPr>
            <a:lvl4pPr marL="1371343" indent="0">
              <a:buNone/>
              <a:defRPr sz="1000"/>
            </a:lvl4pPr>
            <a:lvl5pPr marL="1828457" indent="0">
              <a:buNone/>
              <a:defRPr sz="1000"/>
            </a:lvl5pPr>
            <a:lvl6pPr marL="2285571" indent="0">
              <a:buNone/>
              <a:defRPr sz="1000"/>
            </a:lvl6pPr>
            <a:lvl7pPr marL="2742686" indent="0">
              <a:buNone/>
              <a:defRPr sz="1000"/>
            </a:lvl7pPr>
            <a:lvl8pPr marL="3199800" indent="0">
              <a:buNone/>
              <a:defRPr sz="1000"/>
            </a:lvl8pPr>
            <a:lvl9pPr marL="3656914" indent="0">
              <a:buNone/>
              <a:defRPr sz="1000"/>
            </a:lvl9pPr>
          </a:lstStyle>
          <a:p>
            <a:pPr lvl="0"/>
            <a:r>
              <a:rPr lang="en-US"/>
              <a:t>Click to edit Master text styles</a:t>
            </a:r>
          </a:p>
        </p:txBody>
      </p:sp>
      <p:sp>
        <p:nvSpPr>
          <p:cNvPr id="10" name="Picture Placeholder 2"/>
          <p:cNvSpPr>
            <a:spLocks noGrp="1"/>
          </p:cNvSpPr>
          <p:nvPr>
            <p:ph type="pic" idx="15"/>
          </p:nvPr>
        </p:nvSpPr>
        <p:spPr bwMode="ltGray">
          <a:xfrm>
            <a:off x="8150384" y="1524000"/>
            <a:ext cx="3429000" cy="2667000"/>
          </a:xfrm>
          <a:prstGeom prst="rect">
            <a:avLst/>
          </a:prstGeom>
        </p:spPr>
        <p:txBody>
          <a:bodyPr lIns="0" tIns="457200">
            <a:normAutofit/>
          </a:bodyPr>
          <a:lstStyle>
            <a:lvl1pPr marL="0" indent="0" algn="ctr">
              <a:buNone/>
              <a:defRPr sz="1800"/>
            </a:lvl1pPr>
            <a:lvl2pPr marL="457114" indent="0">
              <a:buNone/>
              <a:defRPr sz="2799"/>
            </a:lvl2pPr>
            <a:lvl3pPr marL="914229" indent="0">
              <a:buNone/>
              <a:defRPr sz="2400"/>
            </a:lvl3pPr>
            <a:lvl4pPr marL="1371343" indent="0">
              <a:buNone/>
              <a:defRPr sz="2000"/>
            </a:lvl4pPr>
            <a:lvl5pPr marL="1828457" indent="0">
              <a:buNone/>
              <a:defRPr sz="2000"/>
            </a:lvl5pPr>
            <a:lvl6pPr marL="2285571" indent="0">
              <a:buNone/>
              <a:defRPr sz="2000"/>
            </a:lvl6pPr>
            <a:lvl7pPr marL="2742686" indent="0">
              <a:buNone/>
              <a:defRPr sz="2000"/>
            </a:lvl7pPr>
            <a:lvl8pPr marL="3199800" indent="0">
              <a:buNone/>
              <a:defRPr sz="2000"/>
            </a:lvl8pPr>
            <a:lvl9pPr marL="3656914" indent="0">
              <a:buNone/>
              <a:defRPr sz="2000"/>
            </a:lvl9pPr>
          </a:lstStyle>
          <a:p>
            <a:r>
              <a:rPr lang="en-US"/>
              <a:t>Click icon to add picture</a:t>
            </a:r>
            <a:endParaRPr/>
          </a:p>
        </p:txBody>
      </p:sp>
      <p:sp>
        <p:nvSpPr>
          <p:cNvPr id="11" name="Text Placeholder 3"/>
          <p:cNvSpPr>
            <a:spLocks noGrp="1"/>
          </p:cNvSpPr>
          <p:nvPr>
            <p:ph type="body" sz="half" idx="16"/>
          </p:nvPr>
        </p:nvSpPr>
        <p:spPr bwMode="ltGray">
          <a:xfrm>
            <a:off x="8150384" y="4267200"/>
            <a:ext cx="3429000" cy="1828800"/>
          </a:xfrm>
          <a:prstGeom prst="rect">
            <a:avLst/>
          </a:prstGeo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114" indent="0">
              <a:buNone/>
              <a:defRPr sz="1400"/>
            </a:lvl2pPr>
            <a:lvl3pPr marL="914229" indent="0">
              <a:buNone/>
              <a:defRPr sz="1200"/>
            </a:lvl3pPr>
            <a:lvl4pPr marL="1371343" indent="0">
              <a:buNone/>
              <a:defRPr sz="1000"/>
            </a:lvl4pPr>
            <a:lvl5pPr marL="1828457" indent="0">
              <a:buNone/>
              <a:defRPr sz="1000"/>
            </a:lvl5pPr>
            <a:lvl6pPr marL="2285571" indent="0">
              <a:buNone/>
              <a:defRPr sz="1000"/>
            </a:lvl6pPr>
            <a:lvl7pPr marL="2742686" indent="0">
              <a:buNone/>
              <a:defRPr sz="1000"/>
            </a:lvl7pPr>
            <a:lvl8pPr marL="3199800" indent="0">
              <a:buNone/>
              <a:defRPr sz="1000"/>
            </a:lvl8pPr>
            <a:lvl9pPr marL="3656914"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98212" y="6426104"/>
            <a:ext cx="995579" cy="210312"/>
          </a:xfrm>
          <a:prstGeom prst="rect">
            <a:avLst/>
          </a:prstGeom>
        </p:spPr>
        <p:txBody>
          <a:bodyPr/>
          <a:lstStyle/>
          <a:p>
            <a:pPr defTabSz="914400"/>
            <a:fld id="{B0BBCA58-86AD-4F40-BF66-913A1183EE47}" type="datetime4">
              <a:rPr lang="en-US" smtClean="0">
                <a:solidFill>
                  <a:srgbClr val="212E35"/>
                </a:solidFill>
              </a:rPr>
              <a:pPr defTabSz="914400"/>
              <a:t>May 8, 2019</a:t>
            </a:fld>
            <a:endParaRPr>
              <a:solidFill>
                <a:srgbClr val="212E35"/>
              </a:solidFill>
            </a:endParaRPr>
          </a:p>
        </p:txBody>
      </p:sp>
      <p:sp>
        <p:nvSpPr>
          <p:cNvPr id="6" name="Footer Placeholder 5"/>
          <p:cNvSpPr>
            <a:spLocks noGrp="1"/>
          </p:cNvSpPr>
          <p:nvPr>
            <p:ph type="ftr" sz="quarter" idx="11"/>
          </p:nvPr>
        </p:nvSpPr>
        <p:spPr>
          <a:xfrm>
            <a:off x="6934201" y="6426104"/>
            <a:ext cx="4025199" cy="210312"/>
          </a:xfrm>
          <a:prstGeom prst="rect">
            <a:avLst/>
          </a:prstGeom>
        </p:spPr>
        <p:txBody>
          <a:bodyPr/>
          <a:lstStyle/>
          <a:p>
            <a:pPr defTabSz="914400"/>
            <a:r>
              <a:rPr lang="en-US">
                <a:solidFill>
                  <a:srgbClr val="212E35"/>
                </a:solidFill>
              </a:rPr>
              <a:t>Private | Confidential | Internal Use Only </a:t>
            </a:r>
            <a:endParaRPr>
              <a:solidFill>
                <a:srgbClr val="212E35"/>
              </a:solidFill>
            </a:endParaRPr>
          </a:p>
        </p:txBody>
      </p:sp>
      <p:sp>
        <p:nvSpPr>
          <p:cNvPr id="7" name="Slide Number Placeholder 6"/>
          <p:cNvSpPr>
            <a:spLocks noGrp="1"/>
          </p:cNvSpPr>
          <p:nvPr>
            <p:ph type="sldNum" sz="quarter" idx="12"/>
          </p:nvPr>
        </p:nvSpPr>
        <p:spPr>
          <a:xfrm>
            <a:off x="11049002" y="6430870"/>
            <a:ext cx="533399" cy="232147"/>
          </a:xfrm>
          <a:prstGeom prst="rect">
            <a:avLst/>
          </a:prstGeom>
        </p:spPr>
        <p:txBody>
          <a:bodyPr/>
          <a:lstStyle/>
          <a:p>
            <a:fld id="{B016F8AB-BCEA-4347-8BA6-BE776009BC89}" type="slidenum">
              <a:rPr>
                <a:solidFill>
                  <a:prstClr val="white">
                    <a:lumMod val="75000"/>
                  </a:prstClr>
                </a:solidFill>
              </a:rPr>
              <a:pPr/>
              <a:t>‹#›</a:t>
            </a:fld>
            <a:endParaRPr>
              <a:solidFill>
                <a:prstClr val="white">
                  <a:lumMod val="75000"/>
                </a:prstClr>
              </a:solidFill>
            </a:endParaRPr>
          </a:p>
        </p:txBody>
      </p:sp>
    </p:spTree>
    <p:extLst>
      <p:ext uri="{BB962C8B-B14F-4D97-AF65-F5344CB8AC3E}">
        <p14:creationId xmlns:p14="http://schemas.microsoft.com/office/powerpoint/2010/main" val="145591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4_Blue Title Slide">
    <p:bg>
      <p:bgPr>
        <a:gradFill>
          <a:gsLst>
            <a:gs pos="35000">
              <a:srgbClr val="29ADFE"/>
            </a:gs>
            <a:gs pos="74000">
              <a:schemeClr val="accent4">
                <a:lumMod val="75000"/>
              </a:schemeClr>
            </a:gs>
          </a:gsLst>
          <a:lin ang="2640000" scaled="0"/>
        </a:gradFill>
        <a:effectLst/>
      </p:bgPr>
    </p:bg>
    <p:spTree>
      <p:nvGrpSpPr>
        <p:cNvPr id="1" name=""/>
        <p:cNvGrpSpPr/>
        <p:nvPr/>
      </p:nvGrpSpPr>
      <p:grpSpPr>
        <a:xfrm>
          <a:off x="0" y="0"/>
          <a:ext cx="0" cy="0"/>
          <a:chOff x="0" y="0"/>
          <a:chExt cx="0" cy="0"/>
        </a:xfrm>
      </p:grpSpPr>
      <p:sp>
        <p:nvSpPr>
          <p:cNvPr id="4" name="Rectangle 3"/>
          <p:cNvSpPr/>
          <p:nvPr userDrawn="1"/>
        </p:nvSpPr>
        <p:spPr>
          <a:xfrm>
            <a:off x="12700" y="0"/>
            <a:ext cx="12192000" cy="6858000"/>
          </a:xfrm>
          <a:prstGeom prst="rect">
            <a:avLst/>
          </a:prstGeom>
          <a:gradFill flip="none" rotWithShape="1">
            <a:gsLst>
              <a:gs pos="0">
                <a:srgbClr val="1FA1E0"/>
              </a:gs>
              <a:gs pos="100000">
                <a:srgbClr val="5629D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4299" dirty="0">
              <a:solidFill>
                <a:prstClr val="white"/>
              </a:solidFill>
            </a:endParaRPr>
          </a:p>
        </p:txBody>
      </p:sp>
      <p:sp>
        <p:nvSpPr>
          <p:cNvPr id="2" name="Rectangle 1"/>
          <p:cNvSpPr/>
          <p:nvPr userDrawn="1"/>
        </p:nvSpPr>
        <p:spPr>
          <a:xfrm>
            <a:off x="12700" y="0"/>
            <a:ext cx="12192000" cy="6858000"/>
          </a:xfrm>
          <a:prstGeom prst="rect">
            <a:avLst/>
          </a:prstGeom>
          <a:gradFill flip="none" rotWithShape="1">
            <a:gsLst>
              <a:gs pos="0">
                <a:srgbClr val="1FA1E0">
                  <a:alpha val="59000"/>
                </a:srgbClr>
              </a:gs>
              <a:gs pos="100000">
                <a:srgbClr val="5629D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4299" dirty="0">
              <a:solidFill>
                <a:prstClr val="white"/>
              </a:solidFill>
            </a:endParaRPr>
          </a:p>
        </p:txBody>
      </p:sp>
      <p:pic>
        <p:nvPicPr>
          <p:cNvPr id="7" name="Picture 6"/>
          <p:cNvPicPr>
            <a:picLocks noChangeAspect="1"/>
          </p:cNvPicPr>
          <p:nvPr userDrawn="1"/>
        </p:nvPicPr>
        <p:blipFill>
          <a:blip r:embed="rId2"/>
          <a:stretch>
            <a:fillRect/>
          </a:stretch>
        </p:blipFill>
        <p:spPr>
          <a:xfrm>
            <a:off x="10433331" y="6373068"/>
            <a:ext cx="892807" cy="21340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2518" y="6357939"/>
            <a:ext cx="1178269" cy="230687"/>
          </a:xfrm>
          <a:prstGeom prst="rect">
            <a:avLst/>
          </a:prstGeom>
        </p:spPr>
      </p:pic>
    </p:spTree>
    <p:extLst>
      <p:ext uri="{BB962C8B-B14F-4D97-AF65-F5344CB8AC3E}">
        <p14:creationId xmlns:p14="http://schemas.microsoft.com/office/powerpoint/2010/main" val="1868550214"/>
      </p:ext>
    </p:extLst>
  </p:cSld>
  <p:clrMapOvr>
    <a:masterClrMapping/>
  </p:clrMapOvr>
  <mc:AlternateContent xmlns:mc="http://schemas.openxmlformats.org/markup-compatibility/2006" xmlns:p14="http://schemas.microsoft.com/office/powerpoint/2010/main">
    <mc:Choice Requires="p14">
      <p:transition p14:dur="10" advClick="0">
        <p14:vortex dir="r"/>
      </p:transition>
    </mc:Choice>
    <mc:Fallback xmlns="">
      <p:transition advClick="0">
        <p:fade/>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2"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1"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a:xfrm>
            <a:off x="5598212" y="6426104"/>
            <a:ext cx="995578" cy="210312"/>
          </a:xfrm>
          <a:prstGeom prst="rect">
            <a:avLst/>
          </a:prstGeom>
        </p:spPr>
        <p:txBody>
          <a:bodyPr/>
          <a:lstStyle/>
          <a:p>
            <a:pPr defTabSz="1088421"/>
            <a:fld id="{684E3265-88A3-4C30-AE11-BFDF645909E9}" type="datetime4">
              <a:rPr lang="en-US" sz="2150" smtClean="0">
                <a:solidFill>
                  <a:prstClr val="black"/>
                </a:solidFill>
              </a:rPr>
              <a:pPr defTabSz="1088421"/>
              <a:t>May 8, 2019</a:t>
            </a:fld>
            <a:endParaRPr lang="en-US" sz="2150">
              <a:solidFill>
                <a:prstClr val="black"/>
              </a:solidFill>
            </a:endParaRPr>
          </a:p>
        </p:txBody>
      </p:sp>
      <p:sp>
        <p:nvSpPr>
          <p:cNvPr id="4" name="Footer Placeholder 3"/>
          <p:cNvSpPr>
            <a:spLocks noGrp="1"/>
          </p:cNvSpPr>
          <p:nvPr>
            <p:ph type="ftr" sz="quarter" idx="11"/>
          </p:nvPr>
        </p:nvSpPr>
        <p:spPr>
          <a:xfrm>
            <a:off x="6934200" y="6426104"/>
            <a:ext cx="4025198" cy="210312"/>
          </a:xfrm>
          <a:prstGeom prst="rect">
            <a:avLst/>
          </a:prstGeom>
        </p:spPr>
        <p:txBody>
          <a:bodyPr/>
          <a:lstStyle/>
          <a:p>
            <a:pPr defTabSz="1088421"/>
            <a:r>
              <a:rPr lang="en-US" sz="2150" smtClean="0">
                <a:solidFill>
                  <a:prstClr val="black"/>
                </a:solidFill>
              </a:rPr>
              <a:t>Private | Confidential | Internal Use Only </a:t>
            </a:r>
            <a:endParaRPr lang="en-US" sz="2150">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73932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Content w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946150" y="2497874"/>
            <a:ext cx="10312400" cy="36790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3" hasCustomPrompt="1"/>
          </p:nvPr>
        </p:nvSpPr>
        <p:spPr>
          <a:xfrm>
            <a:off x="946150" y="1993266"/>
            <a:ext cx="10312400" cy="384175"/>
          </a:xfrm>
        </p:spPr>
        <p:txBody>
          <a:bodyPr/>
          <a:lstStyle>
            <a:lvl1pPr marL="0" indent="0">
              <a:buNone/>
              <a:defRPr b="1"/>
            </a:lvl1pPr>
            <a:lvl2pPr marL="228554" indent="0">
              <a:buNone/>
              <a:defRPr b="1"/>
            </a:lvl2pPr>
            <a:lvl3pPr marL="399970" indent="0">
              <a:buNone/>
              <a:defRPr b="1"/>
            </a:lvl3pPr>
            <a:lvl4pPr marL="571386" indent="0">
              <a:buNone/>
              <a:defRPr b="1"/>
            </a:lvl4pPr>
            <a:lvl5pPr marL="742801" indent="0">
              <a:buNone/>
              <a:defRPr b="1"/>
            </a:lvl5pPr>
          </a:lstStyle>
          <a:p>
            <a:pPr lvl="0"/>
            <a:r>
              <a:rPr lang="en-US" dirty="0" smtClean="0"/>
              <a:t>Click to edit Heading text styles</a:t>
            </a:r>
            <a:endParaRPr lang="en-US" dirty="0"/>
          </a:p>
        </p:txBody>
      </p:sp>
      <p:sp>
        <p:nvSpPr>
          <p:cNvPr id="7" name="Slide Number Placeholder 5"/>
          <p:cNvSpPr>
            <a:spLocks noGrp="1"/>
          </p:cNvSpPr>
          <p:nvPr>
            <p:ph type="sldNum" sz="quarter" idx="4"/>
          </p:nvPr>
        </p:nvSpPr>
        <p:spPr>
          <a:xfrm>
            <a:off x="231632" y="6352241"/>
            <a:ext cx="365760" cy="365125"/>
          </a:xfrm>
          <a:prstGeom prst="rect">
            <a:avLst/>
          </a:prstGeom>
        </p:spPr>
        <p:txBody>
          <a:bodyPr anchor="ctr"/>
          <a:lstStyle>
            <a:lvl1pPr>
              <a:defRPr sz="1100">
                <a:solidFill>
                  <a:schemeClr val="bg1">
                    <a:lumMod val="75000"/>
                  </a:schemeClr>
                </a:solidFill>
              </a:defRPr>
            </a:lvl1pPr>
          </a:lstStyle>
          <a:p>
            <a:fld id="{0FB999A9-77CE-4AD1-9911-24A29F08BC34}"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125640341"/>
      </p:ext>
    </p:extLst>
  </p:cSld>
  <p:clrMapOvr>
    <a:masterClrMapping/>
  </p:clrMapOvr>
  <p:timing>
    <p:tnLst>
      <p:par>
        <p:cTn id="1" dur="indefinite" restart="never" nodeType="tmRoot"/>
      </p:par>
    </p:tnLst>
  </p:timing>
  <p:hf sldNum="0" hdr="0" dt="0"/>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ase Study">
    <p:spTree>
      <p:nvGrpSpPr>
        <p:cNvPr id="1" name=""/>
        <p:cNvGrpSpPr/>
        <p:nvPr/>
      </p:nvGrpSpPr>
      <p:grpSpPr>
        <a:xfrm>
          <a:off x="0" y="0"/>
          <a:ext cx="0" cy="0"/>
          <a:chOff x="0" y="0"/>
          <a:chExt cx="0" cy="0"/>
        </a:xfrm>
      </p:grpSpPr>
      <p:sp>
        <p:nvSpPr>
          <p:cNvPr id="2" name="Rectangle 1">
            <a:hlinkClick r:id="rId2" action="ppaction://hlinksldjump"/>
          </p:cNvPr>
          <p:cNvSpPr/>
          <p:nvPr userDrawn="1"/>
        </p:nvSpPr>
        <p:spPr bwMode="ltGray">
          <a:xfrm>
            <a:off x="533400" y="6155896"/>
            <a:ext cx="1143000" cy="54041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pPr>
            <a:endParaRPr lang="en-US" dirty="0" err="1">
              <a:solidFill>
                <a:prstClr val="white"/>
              </a:solidFill>
            </a:endParaRPr>
          </a:p>
        </p:txBody>
      </p:sp>
      <p:sp>
        <p:nvSpPr>
          <p:cNvPr id="16" name="Title 1"/>
          <p:cNvSpPr>
            <a:spLocks noGrp="1"/>
          </p:cNvSpPr>
          <p:nvPr>
            <p:ph type="title" hasCustomPrompt="1"/>
          </p:nvPr>
        </p:nvSpPr>
        <p:spPr>
          <a:xfrm>
            <a:off x="609441" y="521208"/>
            <a:ext cx="7848759" cy="411480"/>
          </a:xfrm>
        </p:spPr>
        <p:txBody>
          <a:bodyPr wrap="square">
            <a:noAutofit/>
          </a:bodyPr>
          <a:lstStyle>
            <a:lvl1pPr>
              <a:defRPr baseline="0"/>
            </a:lvl1pPr>
          </a:lstStyle>
          <a:p>
            <a:r>
              <a:t>Click to add one-line title</a:t>
            </a:r>
          </a:p>
        </p:txBody>
      </p:sp>
      <p:sp>
        <p:nvSpPr>
          <p:cNvPr id="17" name="Text Placeholder 7"/>
          <p:cNvSpPr>
            <a:spLocks noGrp="1"/>
          </p:cNvSpPr>
          <p:nvPr>
            <p:ph type="body" sz="quarter" idx="13" hasCustomPrompt="1"/>
          </p:nvPr>
        </p:nvSpPr>
        <p:spPr>
          <a:xfrm>
            <a:off x="609440" y="934240"/>
            <a:ext cx="8660456"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18" name="Content Placeholder 2"/>
          <p:cNvSpPr>
            <a:spLocks noGrp="1"/>
          </p:cNvSpPr>
          <p:nvPr>
            <p:ph idx="1" hasCustomPrompt="1"/>
          </p:nvPr>
        </p:nvSpPr>
        <p:spPr>
          <a:xfrm>
            <a:off x="609600" y="1524000"/>
            <a:ext cx="5715000" cy="4571999"/>
          </a:xfrm>
        </p:spPr>
        <p:txBody>
          <a:bodyPr/>
          <a:lstStyle>
            <a:lvl1pPr marL="0" indent="0">
              <a:spcBef>
                <a:spcPts val="2400"/>
              </a:spcBef>
              <a:buNone/>
              <a:defRPr b="1">
                <a:latin typeface="+mj-lt"/>
              </a:defRPr>
            </a:lvl1pPr>
            <a:lvl2pPr marL="168275" indent="-168275">
              <a:defRPr sz="1400"/>
            </a:lvl2pPr>
          </a:lstStyle>
          <a:p>
            <a:pPr lvl="0"/>
            <a:r>
              <a:rPr lang="en-US" dirty="0"/>
              <a:t>Click to edit Master text styles</a:t>
            </a:r>
          </a:p>
          <a:p>
            <a:pPr lvl="1"/>
            <a:r>
              <a:rPr lang="en-US" dirty="0"/>
              <a:t>Second level</a:t>
            </a:r>
          </a:p>
        </p:txBody>
      </p:sp>
      <p:sp>
        <p:nvSpPr>
          <p:cNvPr id="19" name="Date Placeholder 3"/>
          <p:cNvSpPr>
            <a:spLocks noGrp="1"/>
          </p:cNvSpPr>
          <p:nvPr>
            <p:ph type="dt" sz="half" idx="10"/>
          </p:nvPr>
        </p:nvSpPr>
        <p:spPr>
          <a:xfrm>
            <a:off x="5598212" y="6426104"/>
            <a:ext cx="995578" cy="210312"/>
          </a:xfrm>
          <a:prstGeom prst="rect">
            <a:avLst/>
          </a:prstGeom>
        </p:spPr>
        <p:txBody>
          <a:bodyPr/>
          <a:lstStyle/>
          <a:p>
            <a:pPr defTabSz="914400"/>
            <a:fld id="{4993C052-9523-4862-B614-64EDF63DEBAB}" type="datetime4">
              <a:rPr lang="en-US" smtClean="0">
                <a:solidFill>
                  <a:srgbClr val="212E35"/>
                </a:solidFill>
              </a:rPr>
              <a:pPr defTabSz="914400"/>
              <a:t>May 8, 2019</a:t>
            </a:fld>
            <a:endParaRPr dirty="0">
              <a:solidFill>
                <a:srgbClr val="212E35"/>
              </a:solidFill>
            </a:endParaRPr>
          </a:p>
        </p:txBody>
      </p:sp>
      <p:sp>
        <p:nvSpPr>
          <p:cNvPr id="20" name="Footer Placeholder 4"/>
          <p:cNvSpPr>
            <a:spLocks noGrp="1"/>
          </p:cNvSpPr>
          <p:nvPr>
            <p:ph type="ftr" sz="quarter" idx="11"/>
          </p:nvPr>
        </p:nvSpPr>
        <p:spPr>
          <a:xfrm>
            <a:off x="6934200" y="6426104"/>
            <a:ext cx="4025198" cy="210312"/>
          </a:xfrm>
          <a:prstGeom prst="rect">
            <a:avLst/>
          </a:prstGeom>
        </p:spPr>
        <p:txBody>
          <a:bodyPr/>
          <a:lstStyle/>
          <a:p>
            <a:pPr defTabSz="914400"/>
            <a:r>
              <a:rPr lang="en-US" dirty="0">
                <a:solidFill>
                  <a:srgbClr val="212E35"/>
                </a:solidFill>
              </a:rPr>
              <a:t>Private | Confidential | Internal Use Only </a:t>
            </a:r>
            <a:endParaRPr dirty="0">
              <a:solidFill>
                <a:srgbClr val="212E35"/>
              </a:solidFill>
            </a:endParaRPr>
          </a:p>
        </p:txBody>
      </p:sp>
      <p:sp>
        <p:nvSpPr>
          <p:cNvPr id="21" name="Slide Number Placeholder 5"/>
          <p:cNvSpPr>
            <a:spLocks noGrp="1"/>
          </p:cNvSpPr>
          <p:nvPr>
            <p:ph type="sldNum" sz="quarter" idx="12"/>
          </p:nvPr>
        </p:nvSpPr>
        <p:spPr>
          <a:xfrm>
            <a:off x="11049000" y="6430868"/>
            <a:ext cx="533399" cy="232147"/>
          </a:xfrm>
        </p:spPr>
        <p:txBody>
          <a:bodyPr/>
          <a:lstStyle/>
          <a:p>
            <a:fld id="{B016F8AB-BCEA-4347-8BA6-BE776009BC89}" type="slidenum">
              <a:rPr>
                <a:solidFill>
                  <a:prstClr val="white">
                    <a:lumMod val="75000"/>
                  </a:prstClr>
                </a:solidFill>
              </a:rPr>
              <a:pPr/>
              <a:t>‹#›</a:t>
            </a:fld>
            <a:endParaRPr dirty="0">
              <a:solidFill>
                <a:prstClr val="white">
                  <a:lumMod val="75000"/>
                </a:prstClr>
              </a:solidFill>
            </a:endParaRPr>
          </a:p>
        </p:txBody>
      </p:sp>
      <p:sp>
        <p:nvSpPr>
          <p:cNvPr id="22" name="Picture Placeholder 10"/>
          <p:cNvSpPr>
            <a:spLocks noGrp="1"/>
          </p:cNvSpPr>
          <p:nvPr>
            <p:ph type="pic" sz="quarter" idx="14" hasCustomPrompt="1"/>
          </p:nvPr>
        </p:nvSpPr>
        <p:spPr>
          <a:xfrm>
            <a:off x="7504113" y="1524000"/>
            <a:ext cx="4081462" cy="4081463"/>
          </a:xfrm>
        </p:spPr>
        <p:txBody>
          <a:bodyPr/>
          <a:lstStyle>
            <a:lvl1pPr>
              <a:defRPr/>
            </a:lvl1pPr>
          </a:lstStyle>
          <a:p>
            <a:r>
              <a:rPr lang="en-US" dirty="0"/>
              <a:t>Photo</a:t>
            </a:r>
          </a:p>
        </p:txBody>
      </p:sp>
    </p:spTree>
    <p:extLst>
      <p:ext uri="{BB962C8B-B14F-4D97-AF65-F5344CB8AC3E}">
        <p14:creationId xmlns:p14="http://schemas.microsoft.com/office/powerpoint/2010/main" val="4432409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1_Blue Title Slide">
    <p:bg>
      <p:bgPr>
        <a:gradFill>
          <a:gsLst>
            <a:gs pos="35000">
              <a:srgbClr val="29ADFE"/>
            </a:gs>
            <a:gs pos="74000">
              <a:schemeClr val="accent4">
                <a:lumMod val="75000"/>
              </a:schemeClr>
            </a:gs>
          </a:gsLst>
          <a:lin ang="2640000" scaled="0"/>
        </a:gradFill>
        <a:effectLst/>
      </p:bgPr>
    </p:bg>
    <p:spTree>
      <p:nvGrpSpPr>
        <p:cNvPr id="1" name=""/>
        <p:cNvGrpSpPr/>
        <p:nvPr/>
      </p:nvGrpSpPr>
      <p:grpSpPr>
        <a:xfrm>
          <a:off x="0" y="0"/>
          <a:ext cx="0" cy="0"/>
          <a:chOff x="0" y="0"/>
          <a:chExt cx="0" cy="0"/>
        </a:xfrm>
      </p:grpSpPr>
      <p:sp>
        <p:nvSpPr>
          <p:cNvPr id="4" name="Rectangle 3"/>
          <p:cNvSpPr/>
          <p:nvPr userDrawn="1"/>
        </p:nvSpPr>
        <p:spPr>
          <a:xfrm>
            <a:off x="12700" y="0"/>
            <a:ext cx="12192000" cy="6858000"/>
          </a:xfrm>
          <a:prstGeom prst="rect">
            <a:avLst/>
          </a:prstGeom>
          <a:gradFill flip="none" rotWithShape="1">
            <a:gsLst>
              <a:gs pos="0">
                <a:srgbClr val="1FA1E0"/>
              </a:gs>
              <a:gs pos="100000">
                <a:srgbClr val="5629D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4299">
              <a:solidFill>
                <a:prstClr val="white"/>
              </a:solidFill>
            </a:endParaRPr>
          </a:p>
        </p:txBody>
      </p:sp>
      <p:sp>
        <p:nvSpPr>
          <p:cNvPr id="2" name="Rectangle 1"/>
          <p:cNvSpPr/>
          <p:nvPr userDrawn="1"/>
        </p:nvSpPr>
        <p:spPr>
          <a:xfrm>
            <a:off x="12700" y="0"/>
            <a:ext cx="12192000" cy="6858000"/>
          </a:xfrm>
          <a:prstGeom prst="rect">
            <a:avLst/>
          </a:prstGeom>
          <a:gradFill flip="none" rotWithShape="1">
            <a:gsLst>
              <a:gs pos="0">
                <a:srgbClr val="1FA1E0">
                  <a:alpha val="59000"/>
                </a:srgbClr>
              </a:gs>
              <a:gs pos="100000">
                <a:srgbClr val="5629D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4299">
              <a:solidFill>
                <a:prstClr val="white"/>
              </a:solidFill>
            </a:endParaRPr>
          </a:p>
        </p:txBody>
      </p:sp>
      <p:pic>
        <p:nvPicPr>
          <p:cNvPr id="10" name="Picture 9"/>
          <p:cNvPicPr>
            <a:picLocks noChangeAspect="1"/>
          </p:cNvPicPr>
          <p:nvPr userDrawn="1"/>
        </p:nvPicPr>
        <p:blipFill rotWithShape="1">
          <a:blip r:embed="rId2">
            <a:alphaModFix amt="24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p:cNvSpPr/>
          <p:nvPr userDrawn="1"/>
        </p:nvSpPr>
        <p:spPr>
          <a:xfrm>
            <a:off x="1048006" y="1"/>
            <a:ext cx="1799697" cy="1518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4299">
              <a:solidFill>
                <a:prstClr val="white"/>
              </a:solidFill>
            </a:endParaRPr>
          </a:p>
        </p:txBody>
      </p:sp>
    </p:spTree>
    <p:extLst>
      <p:ext uri="{BB962C8B-B14F-4D97-AF65-F5344CB8AC3E}">
        <p14:creationId xmlns:p14="http://schemas.microsoft.com/office/powerpoint/2010/main" val="1354850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INFORM">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50976" y="1736725"/>
            <a:ext cx="5029200" cy="4440239"/>
          </a:xfrm>
        </p:spPr>
        <p:txBody>
          <a:bodyPr/>
          <a:lstStyle>
            <a:lvl1pPr>
              <a:defRPr sz="2000"/>
            </a:lvl1pPr>
            <a:lvl2pPr>
              <a:defRPr sz="1800"/>
            </a:lvl2pPr>
            <a:lvl3pPr>
              <a:defRPr sz="1600"/>
            </a:lvl3pPr>
            <a:lvl4pPr>
              <a:defRPr sz="1400"/>
            </a:lvl4pPr>
            <a:lvl5pPr>
              <a:defRPr sz="12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a:t>
            </a:r>
          </a:p>
          <a:p>
            <a:pPr lvl="4"/>
            <a:r>
              <a:rPr lang="en-US" dirty="0"/>
              <a:t>Fifth level - avoid</a:t>
            </a:r>
          </a:p>
        </p:txBody>
      </p:sp>
      <p:sp>
        <p:nvSpPr>
          <p:cNvPr id="4" name="Content Placeholder 3"/>
          <p:cNvSpPr>
            <a:spLocks noGrp="1"/>
          </p:cNvSpPr>
          <p:nvPr>
            <p:ph sz="half" idx="2" hasCustomPrompt="1"/>
          </p:nvPr>
        </p:nvSpPr>
        <p:spPr>
          <a:xfrm>
            <a:off x="6229350" y="1736725"/>
            <a:ext cx="5029200" cy="4440239"/>
          </a:xfrm>
        </p:spPr>
        <p:txBody>
          <a:bodyPr/>
          <a:lstStyle>
            <a:lvl1pPr>
              <a:defRPr sz="2000"/>
            </a:lvl1pPr>
            <a:lvl2pPr>
              <a:defRPr sz="1800"/>
            </a:lvl2pPr>
            <a:lvl3pPr>
              <a:defRPr sz="1600"/>
            </a:lvl3pPr>
            <a:lvl4pPr>
              <a:defRPr sz="1400"/>
            </a:lvl4pPr>
            <a:lvl5pPr>
              <a:defRPr sz="12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a:t>
            </a:r>
          </a:p>
          <a:p>
            <a:pPr lvl="4"/>
            <a:r>
              <a:rPr lang="en-US" dirty="0"/>
              <a:t>Fifth level - avoid</a:t>
            </a: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sp>
        <p:nvSpPr>
          <p:cNvPr id="8" name="Title Placeholder"/>
          <p:cNvSpPr>
            <a:spLocks noGrp="1"/>
          </p:cNvSpPr>
          <p:nvPr>
            <p:ph type="title" hasCustomPrompt="1"/>
          </p:nvPr>
        </p:nvSpPr>
        <p:spPr>
          <a:xfrm>
            <a:off x="946786" y="441973"/>
            <a:ext cx="10311765" cy="1080000"/>
          </a:xfrm>
          <a:prstGeom prst="rect">
            <a:avLst/>
          </a:prstGeom>
        </p:spPr>
        <p:txBody>
          <a:bodyPr vert="horz" lIns="0" tIns="45720" rIns="91440" bIns="45720" rtlCol="0" anchor="t">
            <a:noAutofit/>
          </a:bodyPr>
          <a:lstStyle>
            <a:lvl1pPr>
              <a:defRPr baseline="0"/>
            </a:lvl1pPr>
          </a:lstStyle>
          <a:p>
            <a:r>
              <a:rPr lang="en-US" dirty="0"/>
              <a:t>Two Columns—INFORM</a:t>
            </a:r>
          </a:p>
        </p:txBody>
      </p:sp>
      <p:sp>
        <p:nvSpPr>
          <p:cNvPr id="9"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37687416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Blank_No Bu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vert="horz" lIns="217728" tIns="109728" rIns="217728" bIns="108864" rtlCol="0" anchor="t" anchorCtr="0">
            <a:normAutofit/>
          </a:bodyPr>
          <a:lstStyle>
            <a:lvl1pPr>
              <a:defRPr lang="en-US" dirty="0"/>
            </a:lvl1pPr>
          </a:lstStyle>
          <a:p>
            <a:pPr marL="0" lvl="0">
              <a:lnSpc>
                <a:spcPct val="90000"/>
              </a:lnSpc>
            </a:pPr>
            <a:r>
              <a:rPr lang="en-US" dirty="0"/>
              <a:t>Click to edit Master title style</a:t>
            </a:r>
          </a:p>
        </p:txBody>
      </p:sp>
      <p:sp>
        <p:nvSpPr>
          <p:cNvPr id="8" name="Text Placeholder 7"/>
          <p:cNvSpPr>
            <a:spLocks noGrp="1"/>
          </p:cNvSpPr>
          <p:nvPr>
            <p:ph type="body" sz="quarter" idx="13"/>
          </p:nvPr>
        </p:nvSpPr>
        <p:spPr bwMode="white">
          <a:xfrm>
            <a:off x="305555" y="674599"/>
            <a:ext cx="11276847" cy="587188"/>
          </a:xfrm>
          <a:prstGeom prst="rect">
            <a:avLst/>
          </a:prstGeom>
        </p:spPr>
        <p:txBody>
          <a:bodyPr vert="horz" lIns="217728" tIns="108864" rIns="217728" bIns="108864" rtlCol="0">
            <a:noAutofit/>
          </a:bodyPr>
          <a:lstStyle>
            <a:lvl1pPr>
              <a:defRPr lang="en-US" baseline="0" dirty="0">
                <a:solidFill>
                  <a:schemeClr val="bg1"/>
                </a:solidFill>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34645126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cSld name="13_Blue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914400" y="3614237"/>
            <a:ext cx="10579608" cy="1645920"/>
          </a:xfrm>
        </p:spPr>
        <p:txBody>
          <a:bodyPr anchor="t">
            <a:normAutofit/>
          </a:bodyPr>
          <a:lstStyle>
            <a:lvl1pPr algn="l">
              <a:defRPr sz="5400">
                <a:solidFill>
                  <a:schemeClr val="bg1"/>
                </a:solidFill>
              </a:defRPr>
            </a:lvl1pPr>
          </a:lstStyle>
          <a:p>
            <a:r>
              <a:rPr lang="en-US" dirty="0"/>
              <a:t>Thank you.</a:t>
            </a:r>
          </a:p>
        </p:txBody>
      </p:sp>
      <p:sp>
        <p:nvSpPr>
          <p:cNvPr id="3" name="Subtitle 2"/>
          <p:cNvSpPr>
            <a:spLocks noGrp="1"/>
          </p:cNvSpPr>
          <p:nvPr>
            <p:ph type="subTitle" idx="1" hasCustomPrompt="1"/>
          </p:nvPr>
        </p:nvSpPr>
        <p:spPr>
          <a:xfrm>
            <a:off x="914400" y="5260158"/>
            <a:ext cx="4270248" cy="861862"/>
          </a:xfrm>
        </p:spPr>
        <p:txBody>
          <a:bodyPr>
            <a:normAutofit/>
          </a:bodyPr>
          <a:lstStyle>
            <a:lvl1pPr marL="0" indent="0" algn="l">
              <a:lnSpc>
                <a:spcPct val="100000"/>
              </a:lnSpc>
              <a:spcAft>
                <a:spcPts val="600"/>
              </a:spcAft>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www.vertica.com</a:t>
            </a:r>
            <a:endParaRPr lang="en-US" dirty="0"/>
          </a:p>
        </p:txBody>
      </p:sp>
      <p:pic>
        <p:nvPicPr>
          <p:cNvPr id="23" name="Picture 2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7750" y="737245"/>
            <a:ext cx="2314531" cy="499939"/>
          </a:xfrm>
          <a:prstGeom prst="rect">
            <a:avLst/>
          </a:prstGeom>
        </p:spPr>
      </p:pic>
      <p:sp>
        <p:nvSpPr>
          <p:cNvPr id="27" name="Rectangle 26"/>
          <p:cNvSpPr/>
          <p:nvPr userDrawn="1"/>
        </p:nvSpPr>
        <p:spPr>
          <a:xfrm>
            <a:off x="1047750" y="0"/>
            <a:ext cx="2314531" cy="152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8" name="Group 27"/>
          <p:cNvGrpSpPr/>
          <p:nvPr userDrawn="1"/>
        </p:nvGrpSpPr>
        <p:grpSpPr>
          <a:xfrm>
            <a:off x="10564484" y="6449405"/>
            <a:ext cx="740366" cy="179271"/>
            <a:chOff x="-504825" y="3757613"/>
            <a:chExt cx="1009650" cy="244475"/>
          </a:xfrm>
          <a:solidFill>
            <a:schemeClr val="bg1">
              <a:lumMod val="85000"/>
            </a:schemeClr>
          </a:solidFill>
        </p:grpSpPr>
        <p:sp>
          <p:nvSpPr>
            <p:cNvPr id="29" name="Freeform 5"/>
            <p:cNvSpPr>
              <a:spLocks/>
            </p:cNvSpPr>
            <p:nvPr userDrawn="1"/>
          </p:nvSpPr>
          <p:spPr bwMode="auto">
            <a:xfrm>
              <a:off x="-504825" y="3808413"/>
              <a:ext cx="193675" cy="193675"/>
            </a:xfrm>
            <a:custGeom>
              <a:avLst/>
              <a:gdLst>
                <a:gd name="T0" fmla="*/ 0 w 122"/>
                <a:gd name="T1" fmla="*/ 122 h 122"/>
                <a:gd name="T2" fmla="*/ 0 w 122"/>
                <a:gd name="T3" fmla="*/ 0 h 122"/>
                <a:gd name="T4" fmla="*/ 30 w 122"/>
                <a:gd name="T5" fmla="*/ 0 h 122"/>
                <a:gd name="T6" fmla="*/ 30 w 122"/>
                <a:gd name="T7" fmla="*/ 92 h 122"/>
                <a:gd name="T8" fmla="*/ 122 w 122"/>
                <a:gd name="T9" fmla="*/ 92 h 122"/>
                <a:gd name="T10" fmla="*/ 122 w 122"/>
                <a:gd name="T11" fmla="*/ 122 h 122"/>
                <a:gd name="T12" fmla="*/ 0 w 122"/>
                <a:gd name="T13" fmla="*/ 122 h 122"/>
                <a:gd name="T14" fmla="*/ 0 w 122"/>
                <a:gd name="T15" fmla="*/ 122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2">
                  <a:moveTo>
                    <a:pt x="0" y="122"/>
                  </a:moveTo>
                  <a:lnTo>
                    <a:pt x="0" y="0"/>
                  </a:lnTo>
                  <a:lnTo>
                    <a:pt x="30" y="0"/>
                  </a:lnTo>
                  <a:lnTo>
                    <a:pt x="30" y="92"/>
                  </a:lnTo>
                  <a:lnTo>
                    <a:pt x="122" y="92"/>
                  </a:lnTo>
                  <a:lnTo>
                    <a:pt x="122" y="122"/>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6"/>
            <p:cNvSpPr>
              <a:spLocks/>
            </p:cNvSpPr>
            <p:nvPr userDrawn="1"/>
          </p:nvSpPr>
          <p:spPr bwMode="auto">
            <a:xfrm>
              <a:off x="-457200" y="3763963"/>
              <a:ext cx="193675" cy="190500"/>
            </a:xfrm>
            <a:custGeom>
              <a:avLst/>
              <a:gdLst>
                <a:gd name="T0" fmla="*/ 0 w 122"/>
                <a:gd name="T1" fmla="*/ 28 h 120"/>
                <a:gd name="T2" fmla="*/ 0 w 122"/>
                <a:gd name="T3" fmla="*/ 0 h 120"/>
                <a:gd name="T4" fmla="*/ 122 w 122"/>
                <a:gd name="T5" fmla="*/ 0 h 120"/>
                <a:gd name="T6" fmla="*/ 122 w 122"/>
                <a:gd name="T7" fmla="*/ 120 h 120"/>
                <a:gd name="T8" fmla="*/ 92 w 122"/>
                <a:gd name="T9" fmla="*/ 120 h 120"/>
                <a:gd name="T10" fmla="*/ 92 w 122"/>
                <a:gd name="T11" fmla="*/ 28 h 120"/>
                <a:gd name="T12" fmla="*/ 0 w 122"/>
                <a:gd name="T13" fmla="*/ 28 h 120"/>
                <a:gd name="T14" fmla="*/ 0 w 122"/>
                <a:gd name="T15" fmla="*/ 28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0">
                  <a:moveTo>
                    <a:pt x="0" y="28"/>
                  </a:moveTo>
                  <a:lnTo>
                    <a:pt x="0" y="0"/>
                  </a:lnTo>
                  <a:lnTo>
                    <a:pt x="122" y="0"/>
                  </a:lnTo>
                  <a:lnTo>
                    <a:pt x="122" y="120"/>
                  </a:lnTo>
                  <a:lnTo>
                    <a:pt x="92" y="120"/>
                  </a:lnTo>
                  <a:lnTo>
                    <a:pt x="92"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
            <p:cNvSpPr>
              <a:spLocks/>
            </p:cNvSpPr>
            <p:nvPr userDrawn="1"/>
          </p:nvSpPr>
          <p:spPr bwMode="auto">
            <a:xfrm>
              <a:off x="-209550" y="3763963"/>
              <a:ext cx="111125" cy="101600"/>
            </a:xfrm>
            <a:custGeom>
              <a:avLst/>
              <a:gdLst>
                <a:gd name="T0" fmla="*/ 70 w 70"/>
                <a:gd name="T1" fmla="*/ 64 h 64"/>
                <a:gd name="T2" fmla="*/ 70 w 70"/>
                <a:gd name="T3" fmla="*/ 0 h 64"/>
                <a:gd name="T4" fmla="*/ 58 w 70"/>
                <a:gd name="T5" fmla="*/ 0 h 64"/>
                <a:gd name="T6" fmla="*/ 36 w 70"/>
                <a:gd name="T7" fmla="*/ 32 h 64"/>
                <a:gd name="T8" fmla="*/ 14 w 70"/>
                <a:gd name="T9" fmla="*/ 0 h 64"/>
                <a:gd name="T10" fmla="*/ 0 w 70"/>
                <a:gd name="T11" fmla="*/ 0 h 64"/>
                <a:gd name="T12" fmla="*/ 0 w 70"/>
                <a:gd name="T13" fmla="*/ 64 h 64"/>
                <a:gd name="T14" fmla="*/ 14 w 70"/>
                <a:gd name="T15" fmla="*/ 64 h 64"/>
                <a:gd name="T16" fmla="*/ 14 w 70"/>
                <a:gd name="T17" fmla="*/ 22 h 64"/>
                <a:gd name="T18" fmla="*/ 32 w 70"/>
                <a:gd name="T19" fmla="*/ 48 h 64"/>
                <a:gd name="T20" fmla="*/ 40 w 70"/>
                <a:gd name="T21" fmla="*/ 48 h 64"/>
                <a:gd name="T22" fmla="*/ 58 w 70"/>
                <a:gd name="T23" fmla="*/ 22 h 64"/>
                <a:gd name="T24" fmla="*/ 58 w 70"/>
                <a:gd name="T25" fmla="*/ 64 h 64"/>
                <a:gd name="T26" fmla="*/ 70 w 70"/>
                <a:gd name="T27" fmla="*/ 64 h 64"/>
                <a:gd name="T28" fmla="*/ 70 w 70"/>
                <a:gd name="T2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4">
                  <a:moveTo>
                    <a:pt x="70" y="64"/>
                  </a:moveTo>
                  <a:lnTo>
                    <a:pt x="70" y="0"/>
                  </a:lnTo>
                  <a:lnTo>
                    <a:pt x="58" y="0"/>
                  </a:lnTo>
                  <a:lnTo>
                    <a:pt x="36" y="32"/>
                  </a:lnTo>
                  <a:lnTo>
                    <a:pt x="14" y="0"/>
                  </a:lnTo>
                  <a:lnTo>
                    <a:pt x="0" y="0"/>
                  </a:lnTo>
                  <a:lnTo>
                    <a:pt x="0" y="64"/>
                  </a:lnTo>
                  <a:lnTo>
                    <a:pt x="14" y="64"/>
                  </a:lnTo>
                  <a:lnTo>
                    <a:pt x="14" y="22"/>
                  </a:lnTo>
                  <a:lnTo>
                    <a:pt x="32" y="48"/>
                  </a:lnTo>
                  <a:lnTo>
                    <a:pt x="40" y="48"/>
                  </a:lnTo>
                  <a:lnTo>
                    <a:pt x="58" y="22"/>
                  </a:lnTo>
                  <a:lnTo>
                    <a:pt x="58" y="64"/>
                  </a:lnTo>
                  <a:lnTo>
                    <a:pt x="70" y="64"/>
                  </a:lnTo>
                  <a:lnTo>
                    <a:pt x="7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8"/>
            <p:cNvSpPr>
              <a:spLocks/>
            </p:cNvSpPr>
            <p:nvPr userDrawn="1"/>
          </p:nvSpPr>
          <p:spPr bwMode="auto">
            <a:xfrm>
              <a:off x="-44450" y="3763963"/>
              <a:ext cx="19050" cy="101600"/>
            </a:xfrm>
            <a:custGeom>
              <a:avLst/>
              <a:gdLst>
                <a:gd name="T0" fmla="*/ 0 w 12"/>
                <a:gd name="T1" fmla="*/ 64 h 64"/>
                <a:gd name="T2" fmla="*/ 12 w 12"/>
                <a:gd name="T3" fmla="*/ 64 h 64"/>
                <a:gd name="T4" fmla="*/ 12 w 12"/>
                <a:gd name="T5" fmla="*/ 0 h 64"/>
                <a:gd name="T6" fmla="*/ 0 w 12"/>
                <a:gd name="T7" fmla="*/ 0 h 64"/>
                <a:gd name="T8" fmla="*/ 0 w 12"/>
                <a:gd name="T9" fmla="*/ 64 h 64"/>
                <a:gd name="T10" fmla="*/ 0 w 12"/>
                <a:gd name="T11" fmla="*/ 64 h 64"/>
              </a:gdLst>
              <a:ahLst/>
              <a:cxnLst>
                <a:cxn ang="0">
                  <a:pos x="T0" y="T1"/>
                </a:cxn>
                <a:cxn ang="0">
                  <a:pos x="T2" y="T3"/>
                </a:cxn>
                <a:cxn ang="0">
                  <a:pos x="T4" y="T5"/>
                </a:cxn>
                <a:cxn ang="0">
                  <a:pos x="T6" y="T7"/>
                </a:cxn>
                <a:cxn ang="0">
                  <a:pos x="T8" y="T9"/>
                </a:cxn>
                <a:cxn ang="0">
                  <a:pos x="T10" y="T11"/>
                </a:cxn>
              </a:cxnLst>
              <a:rect l="0" t="0" r="r" b="b"/>
              <a:pathLst>
                <a:path w="12" h="64">
                  <a:moveTo>
                    <a:pt x="0" y="64"/>
                  </a:moveTo>
                  <a:lnTo>
                    <a:pt x="12" y="64"/>
                  </a:lnTo>
                  <a:lnTo>
                    <a:pt x="12" y="0"/>
                  </a:lnTo>
                  <a:lnTo>
                    <a:pt x="0" y="0"/>
                  </a:lnTo>
                  <a:lnTo>
                    <a:pt x="0" y="64"/>
                  </a:lnTo>
                  <a:lnTo>
                    <a:pt x="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9"/>
            <p:cNvSpPr>
              <a:spLocks/>
            </p:cNvSpPr>
            <p:nvPr userDrawn="1"/>
          </p:nvSpPr>
          <p:spPr bwMode="auto">
            <a:xfrm>
              <a:off x="28575" y="3763963"/>
              <a:ext cx="98425" cy="101600"/>
            </a:xfrm>
            <a:custGeom>
              <a:avLst/>
              <a:gdLst>
                <a:gd name="T0" fmla="*/ 62 w 62"/>
                <a:gd name="T1" fmla="*/ 58 h 64"/>
                <a:gd name="T2" fmla="*/ 62 w 62"/>
                <a:gd name="T3" fmla="*/ 44 h 64"/>
                <a:gd name="T4" fmla="*/ 50 w 62"/>
                <a:gd name="T5" fmla="*/ 44 h 64"/>
                <a:gd name="T6" fmla="*/ 50 w 62"/>
                <a:gd name="T7" fmla="*/ 52 h 64"/>
                <a:gd name="T8" fmla="*/ 12 w 62"/>
                <a:gd name="T9" fmla="*/ 52 h 64"/>
                <a:gd name="T10" fmla="*/ 12 w 62"/>
                <a:gd name="T11" fmla="*/ 12 h 64"/>
                <a:gd name="T12" fmla="*/ 50 w 62"/>
                <a:gd name="T13" fmla="*/ 12 h 64"/>
                <a:gd name="T14" fmla="*/ 50 w 62"/>
                <a:gd name="T15" fmla="*/ 18 h 64"/>
                <a:gd name="T16" fmla="*/ 62 w 62"/>
                <a:gd name="T17" fmla="*/ 20 h 64"/>
                <a:gd name="T18" fmla="*/ 62 w 62"/>
                <a:gd name="T19" fmla="*/ 6 h 64"/>
                <a:gd name="T20" fmla="*/ 62 w 62"/>
                <a:gd name="T21" fmla="*/ 6 h 64"/>
                <a:gd name="T22" fmla="*/ 62 w 62"/>
                <a:gd name="T23" fmla="*/ 0 h 64"/>
                <a:gd name="T24" fmla="*/ 56 w 62"/>
                <a:gd name="T25" fmla="*/ 0 h 64"/>
                <a:gd name="T26" fmla="*/ 6 w 62"/>
                <a:gd name="T27" fmla="*/ 0 h 64"/>
                <a:gd name="T28" fmla="*/ 6 w 62"/>
                <a:gd name="T29" fmla="*/ 0 h 64"/>
                <a:gd name="T30" fmla="*/ 0 w 62"/>
                <a:gd name="T31" fmla="*/ 0 h 64"/>
                <a:gd name="T32" fmla="*/ 0 w 62"/>
                <a:gd name="T33" fmla="*/ 6 h 64"/>
                <a:gd name="T34" fmla="*/ 0 w 62"/>
                <a:gd name="T35" fmla="*/ 58 h 64"/>
                <a:gd name="T36" fmla="*/ 0 w 62"/>
                <a:gd name="T37" fmla="*/ 58 h 64"/>
                <a:gd name="T38" fmla="*/ 0 w 62"/>
                <a:gd name="T39" fmla="*/ 62 h 64"/>
                <a:gd name="T40" fmla="*/ 6 w 62"/>
                <a:gd name="T41" fmla="*/ 64 h 64"/>
                <a:gd name="T42" fmla="*/ 56 w 62"/>
                <a:gd name="T43" fmla="*/ 64 h 64"/>
                <a:gd name="T44" fmla="*/ 56 w 62"/>
                <a:gd name="T45" fmla="*/ 64 h 64"/>
                <a:gd name="T46" fmla="*/ 62 w 62"/>
                <a:gd name="T47" fmla="*/ 62 h 64"/>
                <a:gd name="T48" fmla="*/ 62 w 62"/>
                <a:gd name="T49" fmla="*/ 58 h 64"/>
                <a:gd name="T50" fmla="*/ 62 w 62"/>
                <a:gd name="T51"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64">
                  <a:moveTo>
                    <a:pt x="62" y="58"/>
                  </a:moveTo>
                  <a:lnTo>
                    <a:pt x="62" y="44"/>
                  </a:lnTo>
                  <a:lnTo>
                    <a:pt x="50" y="44"/>
                  </a:lnTo>
                  <a:lnTo>
                    <a:pt x="50" y="52"/>
                  </a:lnTo>
                  <a:lnTo>
                    <a:pt x="12" y="52"/>
                  </a:lnTo>
                  <a:lnTo>
                    <a:pt x="12" y="12"/>
                  </a:lnTo>
                  <a:lnTo>
                    <a:pt x="50" y="12"/>
                  </a:lnTo>
                  <a:lnTo>
                    <a:pt x="50" y="18"/>
                  </a:lnTo>
                  <a:lnTo>
                    <a:pt x="62" y="20"/>
                  </a:lnTo>
                  <a:lnTo>
                    <a:pt x="62" y="6"/>
                  </a:lnTo>
                  <a:lnTo>
                    <a:pt x="62" y="6"/>
                  </a:lnTo>
                  <a:lnTo>
                    <a:pt x="62" y="0"/>
                  </a:lnTo>
                  <a:lnTo>
                    <a:pt x="56" y="0"/>
                  </a:lnTo>
                  <a:lnTo>
                    <a:pt x="6" y="0"/>
                  </a:lnTo>
                  <a:lnTo>
                    <a:pt x="6" y="0"/>
                  </a:lnTo>
                  <a:lnTo>
                    <a:pt x="0" y="0"/>
                  </a:lnTo>
                  <a:lnTo>
                    <a:pt x="0" y="6"/>
                  </a:lnTo>
                  <a:lnTo>
                    <a:pt x="0" y="58"/>
                  </a:lnTo>
                  <a:lnTo>
                    <a:pt x="0" y="58"/>
                  </a:lnTo>
                  <a:lnTo>
                    <a:pt x="0" y="62"/>
                  </a:lnTo>
                  <a:lnTo>
                    <a:pt x="6" y="64"/>
                  </a:lnTo>
                  <a:lnTo>
                    <a:pt x="56" y="64"/>
                  </a:lnTo>
                  <a:lnTo>
                    <a:pt x="56" y="64"/>
                  </a:lnTo>
                  <a:lnTo>
                    <a:pt x="62" y="62"/>
                  </a:lnTo>
                  <a:lnTo>
                    <a:pt x="62" y="58"/>
                  </a:lnTo>
                  <a:lnTo>
                    <a:pt x="62"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0"/>
            <p:cNvSpPr>
              <a:spLocks noEditPoints="1"/>
            </p:cNvSpPr>
            <p:nvPr userDrawn="1"/>
          </p:nvSpPr>
          <p:spPr bwMode="auto">
            <a:xfrm>
              <a:off x="180975" y="3763963"/>
              <a:ext cx="101600" cy="101600"/>
            </a:xfrm>
            <a:custGeom>
              <a:avLst/>
              <a:gdLst>
                <a:gd name="T0" fmla="*/ 64 w 64"/>
                <a:gd name="T1" fmla="*/ 64 h 64"/>
                <a:gd name="T2" fmla="*/ 44 w 64"/>
                <a:gd name="T3" fmla="*/ 38 h 64"/>
                <a:gd name="T4" fmla="*/ 58 w 64"/>
                <a:gd name="T5" fmla="*/ 38 h 64"/>
                <a:gd name="T6" fmla="*/ 58 w 64"/>
                <a:gd name="T7" fmla="*/ 38 h 64"/>
                <a:gd name="T8" fmla="*/ 62 w 64"/>
                <a:gd name="T9" fmla="*/ 36 h 64"/>
                <a:gd name="T10" fmla="*/ 64 w 64"/>
                <a:gd name="T11" fmla="*/ 32 h 64"/>
                <a:gd name="T12" fmla="*/ 64 w 64"/>
                <a:gd name="T13" fmla="*/ 6 h 64"/>
                <a:gd name="T14" fmla="*/ 64 w 64"/>
                <a:gd name="T15" fmla="*/ 6 h 64"/>
                <a:gd name="T16" fmla="*/ 62 w 64"/>
                <a:gd name="T17" fmla="*/ 0 h 64"/>
                <a:gd name="T18" fmla="*/ 58 w 64"/>
                <a:gd name="T19" fmla="*/ 0 h 64"/>
                <a:gd name="T20" fmla="*/ 0 w 64"/>
                <a:gd name="T21" fmla="*/ 0 h 64"/>
                <a:gd name="T22" fmla="*/ 0 w 64"/>
                <a:gd name="T23" fmla="*/ 64 h 64"/>
                <a:gd name="T24" fmla="*/ 12 w 64"/>
                <a:gd name="T25" fmla="*/ 64 h 64"/>
                <a:gd name="T26" fmla="*/ 12 w 64"/>
                <a:gd name="T27" fmla="*/ 38 h 64"/>
                <a:gd name="T28" fmla="*/ 28 w 64"/>
                <a:gd name="T29" fmla="*/ 38 h 64"/>
                <a:gd name="T30" fmla="*/ 48 w 64"/>
                <a:gd name="T31" fmla="*/ 64 h 64"/>
                <a:gd name="T32" fmla="*/ 64 w 64"/>
                <a:gd name="T33" fmla="*/ 64 h 64"/>
                <a:gd name="T34" fmla="*/ 64 w 64"/>
                <a:gd name="T35" fmla="*/ 64 h 64"/>
                <a:gd name="T36" fmla="*/ 12 w 64"/>
                <a:gd name="T37" fmla="*/ 12 h 64"/>
                <a:gd name="T38" fmla="*/ 50 w 64"/>
                <a:gd name="T39" fmla="*/ 12 h 64"/>
                <a:gd name="T40" fmla="*/ 50 w 64"/>
                <a:gd name="T41" fmla="*/ 26 h 64"/>
                <a:gd name="T42" fmla="*/ 12 w 64"/>
                <a:gd name="T43" fmla="*/ 26 h 64"/>
                <a:gd name="T44" fmla="*/ 12 w 64"/>
                <a:gd name="T45" fmla="*/ 12 h 64"/>
                <a:gd name="T46" fmla="*/ 12 w 64"/>
                <a:gd name="T4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64">
                  <a:moveTo>
                    <a:pt x="64" y="64"/>
                  </a:moveTo>
                  <a:lnTo>
                    <a:pt x="44" y="38"/>
                  </a:lnTo>
                  <a:lnTo>
                    <a:pt x="58" y="38"/>
                  </a:lnTo>
                  <a:lnTo>
                    <a:pt x="58" y="38"/>
                  </a:lnTo>
                  <a:lnTo>
                    <a:pt x="62" y="36"/>
                  </a:lnTo>
                  <a:lnTo>
                    <a:pt x="64" y="32"/>
                  </a:lnTo>
                  <a:lnTo>
                    <a:pt x="64" y="6"/>
                  </a:lnTo>
                  <a:lnTo>
                    <a:pt x="64" y="6"/>
                  </a:lnTo>
                  <a:lnTo>
                    <a:pt x="62" y="0"/>
                  </a:lnTo>
                  <a:lnTo>
                    <a:pt x="58" y="0"/>
                  </a:lnTo>
                  <a:lnTo>
                    <a:pt x="0" y="0"/>
                  </a:lnTo>
                  <a:lnTo>
                    <a:pt x="0" y="64"/>
                  </a:lnTo>
                  <a:lnTo>
                    <a:pt x="12" y="64"/>
                  </a:lnTo>
                  <a:lnTo>
                    <a:pt x="12" y="38"/>
                  </a:lnTo>
                  <a:lnTo>
                    <a:pt x="28" y="38"/>
                  </a:lnTo>
                  <a:lnTo>
                    <a:pt x="48" y="64"/>
                  </a:lnTo>
                  <a:lnTo>
                    <a:pt x="64" y="64"/>
                  </a:lnTo>
                  <a:lnTo>
                    <a:pt x="64" y="64"/>
                  </a:lnTo>
                  <a:close/>
                  <a:moveTo>
                    <a:pt x="12" y="12"/>
                  </a:moveTo>
                  <a:lnTo>
                    <a:pt x="50" y="12"/>
                  </a:lnTo>
                  <a:lnTo>
                    <a:pt x="50" y="26"/>
                  </a:lnTo>
                  <a:lnTo>
                    <a:pt x="12" y="26"/>
                  </a:lnTo>
                  <a:lnTo>
                    <a:pt x="12" y="12"/>
                  </a:lnTo>
                  <a:lnTo>
                    <a:pt x="1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1"/>
            <p:cNvSpPr>
              <a:spLocks noEditPoints="1"/>
            </p:cNvSpPr>
            <p:nvPr userDrawn="1"/>
          </p:nvSpPr>
          <p:spPr bwMode="auto">
            <a:xfrm>
              <a:off x="333375" y="3763963"/>
              <a:ext cx="101600" cy="101600"/>
            </a:xfrm>
            <a:custGeom>
              <a:avLst/>
              <a:gdLst>
                <a:gd name="T0" fmla="*/ 64 w 64"/>
                <a:gd name="T1" fmla="*/ 58 h 64"/>
                <a:gd name="T2" fmla="*/ 64 w 64"/>
                <a:gd name="T3" fmla="*/ 6 h 64"/>
                <a:gd name="T4" fmla="*/ 64 w 64"/>
                <a:gd name="T5" fmla="*/ 6 h 64"/>
                <a:gd name="T6" fmla="*/ 62 w 64"/>
                <a:gd name="T7" fmla="*/ 0 h 64"/>
                <a:gd name="T8" fmla="*/ 58 w 64"/>
                <a:gd name="T9" fmla="*/ 0 h 64"/>
                <a:gd name="T10" fmla="*/ 6 w 64"/>
                <a:gd name="T11" fmla="*/ 0 h 64"/>
                <a:gd name="T12" fmla="*/ 6 w 64"/>
                <a:gd name="T13" fmla="*/ 0 h 64"/>
                <a:gd name="T14" fmla="*/ 2 w 64"/>
                <a:gd name="T15" fmla="*/ 0 h 64"/>
                <a:gd name="T16" fmla="*/ 0 w 64"/>
                <a:gd name="T17" fmla="*/ 6 h 64"/>
                <a:gd name="T18" fmla="*/ 0 w 64"/>
                <a:gd name="T19" fmla="*/ 58 h 64"/>
                <a:gd name="T20" fmla="*/ 0 w 64"/>
                <a:gd name="T21" fmla="*/ 58 h 64"/>
                <a:gd name="T22" fmla="*/ 2 w 64"/>
                <a:gd name="T23" fmla="*/ 62 h 64"/>
                <a:gd name="T24" fmla="*/ 6 w 64"/>
                <a:gd name="T25" fmla="*/ 64 h 64"/>
                <a:gd name="T26" fmla="*/ 58 w 64"/>
                <a:gd name="T27" fmla="*/ 64 h 64"/>
                <a:gd name="T28" fmla="*/ 58 w 64"/>
                <a:gd name="T29" fmla="*/ 64 h 64"/>
                <a:gd name="T30" fmla="*/ 62 w 64"/>
                <a:gd name="T31" fmla="*/ 62 h 64"/>
                <a:gd name="T32" fmla="*/ 64 w 64"/>
                <a:gd name="T33" fmla="*/ 58 h 64"/>
                <a:gd name="T34" fmla="*/ 64 w 64"/>
                <a:gd name="T35" fmla="*/ 58 h 64"/>
                <a:gd name="T36" fmla="*/ 12 w 64"/>
                <a:gd name="T37" fmla="*/ 12 h 64"/>
                <a:gd name="T38" fmla="*/ 52 w 64"/>
                <a:gd name="T39" fmla="*/ 12 h 64"/>
                <a:gd name="T40" fmla="*/ 52 w 64"/>
                <a:gd name="T41" fmla="*/ 52 h 64"/>
                <a:gd name="T42" fmla="*/ 12 w 64"/>
                <a:gd name="T43" fmla="*/ 52 h 64"/>
                <a:gd name="T44" fmla="*/ 12 w 64"/>
                <a:gd name="T45" fmla="*/ 12 h 64"/>
                <a:gd name="T46" fmla="*/ 12 w 64"/>
                <a:gd name="T4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64">
                  <a:moveTo>
                    <a:pt x="64" y="58"/>
                  </a:moveTo>
                  <a:lnTo>
                    <a:pt x="64" y="6"/>
                  </a:lnTo>
                  <a:lnTo>
                    <a:pt x="64" y="6"/>
                  </a:lnTo>
                  <a:lnTo>
                    <a:pt x="62" y="0"/>
                  </a:lnTo>
                  <a:lnTo>
                    <a:pt x="58" y="0"/>
                  </a:lnTo>
                  <a:lnTo>
                    <a:pt x="6" y="0"/>
                  </a:lnTo>
                  <a:lnTo>
                    <a:pt x="6" y="0"/>
                  </a:lnTo>
                  <a:lnTo>
                    <a:pt x="2" y="0"/>
                  </a:lnTo>
                  <a:lnTo>
                    <a:pt x="0" y="6"/>
                  </a:lnTo>
                  <a:lnTo>
                    <a:pt x="0" y="58"/>
                  </a:lnTo>
                  <a:lnTo>
                    <a:pt x="0" y="58"/>
                  </a:lnTo>
                  <a:lnTo>
                    <a:pt x="2" y="62"/>
                  </a:lnTo>
                  <a:lnTo>
                    <a:pt x="6" y="64"/>
                  </a:lnTo>
                  <a:lnTo>
                    <a:pt x="58" y="64"/>
                  </a:lnTo>
                  <a:lnTo>
                    <a:pt x="58" y="64"/>
                  </a:lnTo>
                  <a:lnTo>
                    <a:pt x="62" y="62"/>
                  </a:lnTo>
                  <a:lnTo>
                    <a:pt x="64" y="58"/>
                  </a:lnTo>
                  <a:lnTo>
                    <a:pt x="64" y="58"/>
                  </a:lnTo>
                  <a:close/>
                  <a:moveTo>
                    <a:pt x="12" y="12"/>
                  </a:moveTo>
                  <a:lnTo>
                    <a:pt x="52" y="12"/>
                  </a:lnTo>
                  <a:lnTo>
                    <a:pt x="52" y="52"/>
                  </a:lnTo>
                  <a:lnTo>
                    <a:pt x="12" y="52"/>
                  </a:lnTo>
                  <a:lnTo>
                    <a:pt x="12" y="12"/>
                  </a:lnTo>
                  <a:lnTo>
                    <a:pt x="1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2"/>
            <p:cNvSpPr>
              <a:spLocks/>
            </p:cNvSpPr>
            <p:nvPr userDrawn="1"/>
          </p:nvSpPr>
          <p:spPr bwMode="auto">
            <a:xfrm>
              <a:off x="-209550" y="3897313"/>
              <a:ext cx="101600" cy="104775"/>
            </a:xfrm>
            <a:custGeom>
              <a:avLst/>
              <a:gdLst>
                <a:gd name="T0" fmla="*/ 64 w 64"/>
                <a:gd name="T1" fmla="*/ 14 h 66"/>
                <a:gd name="T2" fmla="*/ 64 w 64"/>
                <a:gd name="T3" fmla="*/ 0 h 66"/>
                <a:gd name="T4" fmla="*/ 0 w 64"/>
                <a:gd name="T5" fmla="*/ 0 h 66"/>
                <a:gd name="T6" fmla="*/ 0 w 64"/>
                <a:gd name="T7" fmla="*/ 66 h 66"/>
                <a:gd name="T8" fmla="*/ 14 w 64"/>
                <a:gd name="T9" fmla="*/ 66 h 66"/>
                <a:gd name="T10" fmla="*/ 14 w 64"/>
                <a:gd name="T11" fmla="*/ 40 h 66"/>
                <a:gd name="T12" fmla="*/ 52 w 64"/>
                <a:gd name="T13" fmla="*/ 40 h 66"/>
                <a:gd name="T14" fmla="*/ 52 w 64"/>
                <a:gd name="T15" fmla="*/ 26 h 66"/>
                <a:gd name="T16" fmla="*/ 14 w 64"/>
                <a:gd name="T17" fmla="*/ 26 h 66"/>
                <a:gd name="T18" fmla="*/ 14 w 64"/>
                <a:gd name="T19" fmla="*/ 14 h 66"/>
                <a:gd name="T20" fmla="*/ 64 w 64"/>
                <a:gd name="T21" fmla="*/ 14 h 66"/>
                <a:gd name="T22" fmla="*/ 64 w 64"/>
                <a:gd name="T23" fmla="*/ 1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66">
                  <a:moveTo>
                    <a:pt x="64" y="14"/>
                  </a:moveTo>
                  <a:lnTo>
                    <a:pt x="64" y="0"/>
                  </a:lnTo>
                  <a:lnTo>
                    <a:pt x="0" y="0"/>
                  </a:lnTo>
                  <a:lnTo>
                    <a:pt x="0" y="66"/>
                  </a:lnTo>
                  <a:lnTo>
                    <a:pt x="14" y="66"/>
                  </a:lnTo>
                  <a:lnTo>
                    <a:pt x="14" y="40"/>
                  </a:lnTo>
                  <a:lnTo>
                    <a:pt x="52" y="40"/>
                  </a:lnTo>
                  <a:lnTo>
                    <a:pt x="52" y="26"/>
                  </a:lnTo>
                  <a:lnTo>
                    <a:pt x="14" y="26"/>
                  </a:lnTo>
                  <a:lnTo>
                    <a:pt x="14" y="14"/>
                  </a:lnTo>
                  <a:lnTo>
                    <a:pt x="64" y="14"/>
                  </a:lnTo>
                  <a:lnTo>
                    <a:pt x="6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3"/>
            <p:cNvSpPr>
              <a:spLocks noEditPoints="1"/>
            </p:cNvSpPr>
            <p:nvPr userDrawn="1"/>
          </p:nvSpPr>
          <p:spPr bwMode="auto">
            <a:xfrm>
              <a:off x="-79375" y="3897313"/>
              <a:ext cx="101600" cy="104775"/>
            </a:xfrm>
            <a:custGeom>
              <a:avLst/>
              <a:gdLst>
                <a:gd name="T0" fmla="*/ 64 w 64"/>
                <a:gd name="T1" fmla="*/ 60 h 66"/>
                <a:gd name="T2" fmla="*/ 64 w 64"/>
                <a:gd name="T3" fmla="*/ 8 h 66"/>
                <a:gd name="T4" fmla="*/ 64 w 64"/>
                <a:gd name="T5" fmla="*/ 8 h 66"/>
                <a:gd name="T6" fmla="*/ 62 w 64"/>
                <a:gd name="T7" fmla="*/ 2 h 66"/>
                <a:gd name="T8" fmla="*/ 58 w 64"/>
                <a:gd name="T9" fmla="*/ 0 h 66"/>
                <a:gd name="T10" fmla="*/ 6 w 64"/>
                <a:gd name="T11" fmla="*/ 0 h 66"/>
                <a:gd name="T12" fmla="*/ 6 w 64"/>
                <a:gd name="T13" fmla="*/ 0 h 66"/>
                <a:gd name="T14" fmla="*/ 2 w 64"/>
                <a:gd name="T15" fmla="*/ 2 h 66"/>
                <a:gd name="T16" fmla="*/ 0 w 64"/>
                <a:gd name="T17" fmla="*/ 8 h 66"/>
                <a:gd name="T18" fmla="*/ 0 w 64"/>
                <a:gd name="T19" fmla="*/ 60 h 66"/>
                <a:gd name="T20" fmla="*/ 0 w 64"/>
                <a:gd name="T21" fmla="*/ 60 h 66"/>
                <a:gd name="T22" fmla="*/ 2 w 64"/>
                <a:gd name="T23" fmla="*/ 64 h 66"/>
                <a:gd name="T24" fmla="*/ 6 w 64"/>
                <a:gd name="T25" fmla="*/ 66 h 66"/>
                <a:gd name="T26" fmla="*/ 58 w 64"/>
                <a:gd name="T27" fmla="*/ 66 h 66"/>
                <a:gd name="T28" fmla="*/ 58 w 64"/>
                <a:gd name="T29" fmla="*/ 66 h 66"/>
                <a:gd name="T30" fmla="*/ 62 w 64"/>
                <a:gd name="T31" fmla="*/ 64 h 66"/>
                <a:gd name="T32" fmla="*/ 64 w 64"/>
                <a:gd name="T33" fmla="*/ 60 h 66"/>
                <a:gd name="T34" fmla="*/ 64 w 64"/>
                <a:gd name="T35" fmla="*/ 60 h 66"/>
                <a:gd name="T36" fmla="*/ 12 w 64"/>
                <a:gd name="T37" fmla="*/ 14 h 66"/>
                <a:gd name="T38" fmla="*/ 52 w 64"/>
                <a:gd name="T39" fmla="*/ 14 h 66"/>
                <a:gd name="T40" fmla="*/ 52 w 64"/>
                <a:gd name="T41" fmla="*/ 52 h 66"/>
                <a:gd name="T42" fmla="*/ 12 w 64"/>
                <a:gd name="T43" fmla="*/ 52 h 66"/>
                <a:gd name="T44" fmla="*/ 12 w 64"/>
                <a:gd name="T45" fmla="*/ 14 h 66"/>
                <a:gd name="T46" fmla="*/ 12 w 64"/>
                <a:gd name="T47" fmla="*/ 1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66">
                  <a:moveTo>
                    <a:pt x="64" y="60"/>
                  </a:moveTo>
                  <a:lnTo>
                    <a:pt x="64" y="8"/>
                  </a:lnTo>
                  <a:lnTo>
                    <a:pt x="64" y="8"/>
                  </a:lnTo>
                  <a:lnTo>
                    <a:pt x="62" y="2"/>
                  </a:lnTo>
                  <a:lnTo>
                    <a:pt x="58" y="0"/>
                  </a:lnTo>
                  <a:lnTo>
                    <a:pt x="6" y="0"/>
                  </a:lnTo>
                  <a:lnTo>
                    <a:pt x="6" y="0"/>
                  </a:lnTo>
                  <a:lnTo>
                    <a:pt x="2" y="2"/>
                  </a:lnTo>
                  <a:lnTo>
                    <a:pt x="0" y="8"/>
                  </a:lnTo>
                  <a:lnTo>
                    <a:pt x="0" y="60"/>
                  </a:lnTo>
                  <a:lnTo>
                    <a:pt x="0" y="60"/>
                  </a:lnTo>
                  <a:lnTo>
                    <a:pt x="2" y="64"/>
                  </a:lnTo>
                  <a:lnTo>
                    <a:pt x="6" y="66"/>
                  </a:lnTo>
                  <a:lnTo>
                    <a:pt x="58" y="66"/>
                  </a:lnTo>
                  <a:lnTo>
                    <a:pt x="58" y="66"/>
                  </a:lnTo>
                  <a:lnTo>
                    <a:pt x="62" y="64"/>
                  </a:lnTo>
                  <a:lnTo>
                    <a:pt x="64" y="60"/>
                  </a:lnTo>
                  <a:lnTo>
                    <a:pt x="64" y="60"/>
                  </a:lnTo>
                  <a:close/>
                  <a:moveTo>
                    <a:pt x="12" y="14"/>
                  </a:moveTo>
                  <a:lnTo>
                    <a:pt x="52" y="14"/>
                  </a:lnTo>
                  <a:lnTo>
                    <a:pt x="52" y="52"/>
                  </a:lnTo>
                  <a:lnTo>
                    <a:pt x="12" y="52"/>
                  </a:lnTo>
                  <a:lnTo>
                    <a:pt x="12" y="14"/>
                  </a:lnTo>
                  <a:lnTo>
                    <a:pt x="1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4"/>
            <p:cNvSpPr>
              <a:spLocks/>
            </p:cNvSpPr>
            <p:nvPr userDrawn="1"/>
          </p:nvSpPr>
          <p:spPr bwMode="auto">
            <a:xfrm>
              <a:off x="57150" y="3897313"/>
              <a:ext cx="101600" cy="104775"/>
            </a:xfrm>
            <a:custGeom>
              <a:avLst/>
              <a:gdLst>
                <a:gd name="T0" fmla="*/ 64 w 64"/>
                <a:gd name="T1" fmla="*/ 60 h 66"/>
                <a:gd name="T2" fmla="*/ 64 w 64"/>
                <a:gd name="T3" fmla="*/ 44 h 66"/>
                <a:gd name="T4" fmla="*/ 52 w 64"/>
                <a:gd name="T5" fmla="*/ 46 h 66"/>
                <a:gd name="T6" fmla="*/ 52 w 64"/>
                <a:gd name="T7" fmla="*/ 52 h 66"/>
                <a:gd name="T8" fmla="*/ 14 w 64"/>
                <a:gd name="T9" fmla="*/ 52 h 66"/>
                <a:gd name="T10" fmla="*/ 14 w 64"/>
                <a:gd name="T11" fmla="*/ 14 h 66"/>
                <a:gd name="T12" fmla="*/ 52 w 64"/>
                <a:gd name="T13" fmla="*/ 14 h 66"/>
                <a:gd name="T14" fmla="*/ 52 w 64"/>
                <a:gd name="T15" fmla="*/ 20 h 66"/>
                <a:gd name="T16" fmla="*/ 64 w 64"/>
                <a:gd name="T17" fmla="*/ 22 h 66"/>
                <a:gd name="T18" fmla="*/ 64 w 64"/>
                <a:gd name="T19" fmla="*/ 8 h 66"/>
                <a:gd name="T20" fmla="*/ 64 w 64"/>
                <a:gd name="T21" fmla="*/ 8 h 66"/>
                <a:gd name="T22" fmla="*/ 62 w 64"/>
                <a:gd name="T23" fmla="*/ 2 h 66"/>
                <a:gd name="T24" fmla="*/ 58 w 64"/>
                <a:gd name="T25" fmla="*/ 0 h 66"/>
                <a:gd name="T26" fmla="*/ 8 w 64"/>
                <a:gd name="T27" fmla="*/ 0 h 66"/>
                <a:gd name="T28" fmla="*/ 8 w 64"/>
                <a:gd name="T29" fmla="*/ 0 h 66"/>
                <a:gd name="T30" fmla="*/ 2 w 64"/>
                <a:gd name="T31" fmla="*/ 2 h 66"/>
                <a:gd name="T32" fmla="*/ 0 w 64"/>
                <a:gd name="T33" fmla="*/ 8 h 66"/>
                <a:gd name="T34" fmla="*/ 0 w 64"/>
                <a:gd name="T35" fmla="*/ 60 h 66"/>
                <a:gd name="T36" fmla="*/ 0 w 64"/>
                <a:gd name="T37" fmla="*/ 60 h 66"/>
                <a:gd name="T38" fmla="*/ 2 w 64"/>
                <a:gd name="T39" fmla="*/ 64 h 66"/>
                <a:gd name="T40" fmla="*/ 8 w 64"/>
                <a:gd name="T41" fmla="*/ 66 h 66"/>
                <a:gd name="T42" fmla="*/ 58 w 64"/>
                <a:gd name="T43" fmla="*/ 66 h 66"/>
                <a:gd name="T44" fmla="*/ 58 w 64"/>
                <a:gd name="T45" fmla="*/ 66 h 66"/>
                <a:gd name="T46" fmla="*/ 62 w 64"/>
                <a:gd name="T47" fmla="*/ 64 h 66"/>
                <a:gd name="T48" fmla="*/ 64 w 64"/>
                <a:gd name="T49" fmla="*/ 60 h 66"/>
                <a:gd name="T50" fmla="*/ 64 w 64"/>
                <a:gd name="T51" fmla="*/ 6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 h="66">
                  <a:moveTo>
                    <a:pt x="64" y="60"/>
                  </a:moveTo>
                  <a:lnTo>
                    <a:pt x="64" y="44"/>
                  </a:lnTo>
                  <a:lnTo>
                    <a:pt x="52" y="46"/>
                  </a:lnTo>
                  <a:lnTo>
                    <a:pt x="52" y="52"/>
                  </a:lnTo>
                  <a:lnTo>
                    <a:pt x="14" y="52"/>
                  </a:lnTo>
                  <a:lnTo>
                    <a:pt x="14" y="14"/>
                  </a:lnTo>
                  <a:lnTo>
                    <a:pt x="52" y="14"/>
                  </a:lnTo>
                  <a:lnTo>
                    <a:pt x="52" y="20"/>
                  </a:lnTo>
                  <a:lnTo>
                    <a:pt x="64" y="22"/>
                  </a:lnTo>
                  <a:lnTo>
                    <a:pt x="64" y="8"/>
                  </a:lnTo>
                  <a:lnTo>
                    <a:pt x="64" y="8"/>
                  </a:lnTo>
                  <a:lnTo>
                    <a:pt x="62" y="2"/>
                  </a:lnTo>
                  <a:lnTo>
                    <a:pt x="58" y="0"/>
                  </a:lnTo>
                  <a:lnTo>
                    <a:pt x="8" y="0"/>
                  </a:lnTo>
                  <a:lnTo>
                    <a:pt x="8" y="0"/>
                  </a:lnTo>
                  <a:lnTo>
                    <a:pt x="2" y="2"/>
                  </a:lnTo>
                  <a:lnTo>
                    <a:pt x="0" y="8"/>
                  </a:lnTo>
                  <a:lnTo>
                    <a:pt x="0" y="60"/>
                  </a:lnTo>
                  <a:lnTo>
                    <a:pt x="0" y="60"/>
                  </a:lnTo>
                  <a:lnTo>
                    <a:pt x="2" y="64"/>
                  </a:lnTo>
                  <a:lnTo>
                    <a:pt x="8" y="66"/>
                  </a:lnTo>
                  <a:lnTo>
                    <a:pt x="58" y="66"/>
                  </a:lnTo>
                  <a:lnTo>
                    <a:pt x="58" y="66"/>
                  </a:lnTo>
                  <a:lnTo>
                    <a:pt x="62" y="64"/>
                  </a:lnTo>
                  <a:lnTo>
                    <a:pt x="64" y="60"/>
                  </a:lnTo>
                  <a:lnTo>
                    <a:pt x="64"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5"/>
            <p:cNvSpPr>
              <a:spLocks/>
            </p:cNvSpPr>
            <p:nvPr userDrawn="1"/>
          </p:nvSpPr>
          <p:spPr bwMode="auto">
            <a:xfrm>
              <a:off x="196850" y="3897313"/>
              <a:ext cx="101600" cy="104775"/>
            </a:xfrm>
            <a:custGeom>
              <a:avLst/>
              <a:gdLst>
                <a:gd name="T0" fmla="*/ 64 w 64"/>
                <a:gd name="T1" fmla="*/ 60 h 66"/>
                <a:gd name="T2" fmla="*/ 64 w 64"/>
                <a:gd name="T3" fmla="*/ 0 h 66"/>
                <a:gd name="T4" fmla="*/ 50 w 64"/>
                <a:gd name="T5" fmla="*/ 0 h 66"/>
                <a:gd name="T6" fmla="*/ 50 w 64"/>
                <a:gd name="T7" fmla="*/ 52 h 66"/>
                <a:gd name="T8" fmla="*/ 12 w 64"/>
                <a:gd name="T9" fmla="*/ 52 h 66"/>
                <a:gd name="T10" fmla="*/ 12 w 64"/>
                <a:gd name="T11" fmla="*/ 0 h 66"/>
                <a:gd name="T12" fmla="*/ 0 w 64"/>
                <a:gd name="T13" fmla="*/ 0 h 66"/>
                <a:gd name="T14" fmla="*/ 0 w 64"/>
                <a:gd name="T15" fmla="*/ 60 h 66"/>
                <a:gd name="T16" fmla="*/ 0 w 64"/>
                <a:gd name="T17" fmla="*/ 60 h 66"/>
                <a:gd name="T18" fmla="*/ 2 w 64"/>
                <a:gd name="T19" fmla="*/ 64 h 66"/>
                <a:gd name="T20" fmla="*/ 6 w 64"/>
                <a:gd name="T21" fmla="*/ 66 h 66"/>
                <a:gd name="T22" fmla="*/ 56 w 64"/>
                <a:gd name="T23" fmla="*/ 66 h 66"/>
                <a:gd name="T24" fmla="*/ 56 w 64"/>
                <a:gd name="T25" fmla="*/ 66 h 66"/>
                <a:gd name="T26" fmla="*/ 62 w 64"/>
                <a:gd name="T27" fmla="*/ 64 h 66"/>
                <a:gd name="T28" fmla="*/ 64 w 64"/>
                <a:gd name="T29" fmla="*/ 60 h 66"/>
                <a:gd name="T30" fmla="*/ 64 w 64"/>
                <a:gd name="T31" fmla="*/ 6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66">
                  <a:moveTo>
                    <a:pt x="64" y="60"/>
                  </a:moveTo>
                  <a:lnTo>
                    <a:pt x="64" y="0"/>
                  </a:lnTo>
                  <a:lnTo>
                    <a:pt x="50" y="0"/>
                  </a:lnTo>
                  <a:lnTo>
                    <a:pt x="50" y="52"/>
                  </a:lnTo>
                  <a:lnTo>
                    <a:pt x="12" y="52"/>
                  </a:lnTo>
                  <a:lnTo>
                    <a:pt x="12" y="0"/>
                  </a:lnTo>
                  <a:lnTo>
                    <a:pt x="0" y="0"/>
                  </a:lnTo>
                  <a:lnTo>
                    <a:pt x="0" y="60"/>
                  </a:lnTo>
                  <a:lnTo>
                    <a:pt x="0" y="60"/>
                  </a:lnTo>
                  <a:lnTo>
                    <a:pt x="2" y="64"/>
                  </a:lnTo>
                  <a:lnTo>
                    <a:pt x="6" y="66"/>
                  </a:lnTo>
                  <a:lnTo>
                    <a:pt x="56" y="66"/>
                  </a:lnTo>
                  <a:lnTo>
                    <a:pt x="56" y="66"/>
                  </a:lnTo>
                  <a:lnTo>
                    <a:pt x="62" y="64"/>
                  </a:lnTo>
                  <a:lnTo>
                    <a:pt x="64" y="60"/>
                  </a:lnTo>
                  <a:lnTo>
                    <a:pt x="64"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6"/>
            <p:cNvSpPr>
              <a:spLocks/>
            </p:cNvSpPr>
            <p:nvPr userDrawn="1"/>
          </p:nvSpPr>
          <p:spPr bwMode="auto">
            <a:xfrm>
              <a:off x="333375" y="3897313"/>
              <a:ext cx="101600" cy="104775"/>
            </a:xfrm>
            <a:custGeom>
              <a:avLst/>
              <a:gdLst>
                <a:gd name="T0" fmla="*/ 64 w 64"/>
                <a:gd name="T1" fmla="*/ 60 h 66"/>
                <a:gd name="T2" fmla="*/ 64 w 64"/>
                <a:gd name="T3" fmla="*/ 34 h 66"/>
                <a:gd name="T4" fmla="*/ 64 w 64"/>
                <a:gd name="T5" fmla="*/ 34 h 66"/>
                <a:gd name="T6" fmla="*/ 62 w 64"/>
                <a:gd name="T7" fmla="*/ 28 h 66"/>
                <a:gd name="T8" fmla="*/ 58 w 64"/>
                <a:gd name="T9" fmla="*/ 26 h 66"/>
                <a:gd name="T10" fmla="*/ 12 w 64"/>
                <a:gd name="T11" fmla="*/ 26 h 66"/>
                <a:gd name="T12" fmla="*/ 12 w 64"/>
                <a:gd name="T13" fmla="*/ 14 h 66"/>
                <a:gd name="T14" fmla="*/ 52 w 64"/>
                <a:gd name="T15" fmla="*/ 14 h 66"/>
                <a:gd name="T16" fmla="*/ 52 w 64"/>
                <a:gd name="T17" fmla="*/ 20 h 66"/>
                <a:gd name="T18" fmla="*/ 64 w 64"/>
                <a:gd name="T19" fmla="*/ 22 h 66"/>
                <a:gd name="T20" fmla="*/ 64 w 64"/>
                <a:gd name="T21" fmla="*/ 8 h 66"/>
                <a:gd name="T22" fmla="*/ 64 w 64"/>
                <a:gd name="T23" fmla="*/ 8 h 66"/>
                <a:gd name="T24" fmla="*/ 62 w 64"/>
                <a:gd name="T25" fmla="*/ 2 h 66"/>
                <a:gd name="T26" fmla="*/ 58 w 64"/>
                <a:gd name="T27" fmla="*/ 0 h 66"/>
                <a:gd name="T28" fmla="*/ 6 w 64"/>
                <a:gd name="T29" fmla="*/ 0 h 66"/>
                <a:gd name="T30" fmla="*/ 6 w 64"/>
                <a:gd name="T31" fmla="*/ 0 h 66"/>
                <a:gd name="T32" fmla="*/ 2 w 64"/>
                <a:gd name="T33" fmla="*/ 2 h 66"/>
                <a:gd name="T34" fmla="*/ 0 w 64"/>
                <a:gd name="T35" fmla="*/ 8 h 66"/>
                <a:gd name="T36" fmla="*/ 0 w 64"/>
                <a:gd name="T37" fmla="*/ 32 h 66"/>
                <a:gd name="T38" fmla="*/ 0 w 64"/>
                <a:gd name="T39" fmla="*/ 32 h 66"/>
                <a:gd name="T40" fmla="*/ 2 w 64"/>
                <a:gd name="T41" fmla="*/ 38 h 66"/>
                <a:gd name="T42" fmla="*/ 6 w 64"/>
                <a:gd name="T43" fmla="*/ 40 h 66"/>
                <a:gd name="T44" fmla="*/ 52 w 64"/>
                <a:gd name="T45" fmla="*/ 40 h 66"/>
                <a:gd name="T46" fmla="*/ 52 w 64"/>
                <a:gd name="T47" fmla="*/ 52 h 66"/>
                <a:gd name="T48" fmla="*/ 12 w 64"/>
                <a:gd name="T49" fmla="*/ 52 h 66"/>
                <a:gd name="T50" fmla="*/ 12 w 64"/>
                <a:gd name="T51" fmla="*/ 46 h 66"/>
                <a:gd name="T52" fmla="*/ 0 w 64"/>
                <a:gd name="T53" fmla="*/ 44 h 66"/>
                <a:gd name="T54" fmla="*/ 0 w 64"/>
                <a:gd name="T55" fmla="*/ 60 h 66"/>
                <a:gd name="T56" fmla="*/ 0 w 64"/>
                <a:gd name="T57" fmla="*/ 60 h 66"/>
                <a:gd name="T58" fmla="*/ 2 w 64"/>
                <a:gd name="T59" fmla="*/ 64 h 66"/>
                <a:gd name="T60" fmla="*/ 6 w 64"/>
                <a:gd name="T61" fmla="*/ 66 h 66"/>
                <a:gd name="T62" fmla="*/ 58 w 64"/>
                <a:gd name="T63" fmla="*/ 66 h 66"/>
                <a:gd name="T64" fmla="*/ 58 w 64"/>
                <a:gd name="T65" fmla="*/ 66 h 66"/>
                <a:gd name="T66" fmla="*/ 62 w 64"/>
                <a:gd name="T67" fmla="*/ 64 h 66"/>
                <a:gd name="T68" fmla="*/ 64 w 64"/>
                <a:gd name="T69" fmla="*/ 60 h 66"/>
                <a:gd name="T70" fmla="*/ 64 w 64"/>
                <a:gd name="T71" fmla="*/ 6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66">
                  <a:moveTo>
                    <a:pt x="64" y="60"/>
                  </a:moveTo>
                  <a:lnTo>
                    <a:pt x="64" y="34"/>
                  </a:lnTo>
                  <a:lnTo>
                    <a:pt x="64" y="34"/>
                  </a:lnTo>
                  <a:lnTo>
                    <a:pt x="62" y="28"/>
                  </a:lnTo>
                  <a:lnTo>
                    <a:pt x="58" y="26"/>
                  </a:lnTo>
                  <a:lnTo>
                    <a:pt x="12" y="26"/>
                  </a:lnTo>
                  <a:lnTo>
                    <a:pt x="12" y="14"/>
                  </a:lnTo>
                  <a:lnTo>
                    <a:pt x="52" y="14"/>
                  </a:lnTo>
                  <a:lnTo>
                    <a:pt x="52" y="20"/>
                  </a:lnTo>
                  <a:lnTo>
                    <a:pt x="64" y="22"/>
                  </a:lnTo>
                  <a:lnTo>
                    <a:pt x="64" y="8"/>
                  </a:lnTo>
                  <a:lnTo>
                    <a:pt x="64" y="8"/>
                  </a:lnTo>
                  <a:lnTo>
                    <a:pt x="62" y="2"/>
                  </a:lnTo>
                  <a:lnTo>
                    <a:pt x="58" y="0"/>
                  </a:lnTo>
                  <a:lnTo>
                    <a:pt x="6" y="0"/>
                  </a:lnTo>
                  <a:lnTo>
                    <a:pt x="6" y="0"/>
                  </a:lnTo>
                  <a:lnTo>
                    <a:pt x="2" y="2"/>
                  </a:lnTo>
                  <a:lnTo>
                    <a:pt x="0" y="8"/>
                  </a:lnTo>
                  <a:lnTo>
                    <a:pt x="0" y="32"/>
                  </a:lnTo>
                  <a:lnTo>
                    <a:pt x="0" y="32"/>
                  </a:lnTo>
                  <a:lnTo>
                    <a:pt x="2" y="38"/>
                  </a:lnTo>
                  <a:lnTo>
                    <a:pt x="6" y="40"/>
                  </a:lnTo>
                  <a:lnTo>
                    <a:pt x="52" y="40"/>
                  </a:lnTo>
                  <a:lnTo>
                    <a:pt x="52" y="52"/>
                  </a:lnTo>
                  <a:lnTo>
                    <a:pt x="12" y="52"/>
                  </a:lnTo>
                  <a:lnTo>
                    <a:pt x="12" y="46"/>
                  </a:lnTo>
                  <a:lnTo>
                    <a:pt x="0" y="44"/>
                  </a:lnTo>
                  <a:lnTo>
                    <a:pt x="0" y="60"/>
                  </a:lnTo>
                  <a:lnTo>
                    <a:pt x="0" y="60"/>
                  </a:lnTo>
                  <a:lnTo>
                    <a:pt x="2" y="64"/>
                  </a:lnTo>
                  <a:lnTo>
                    <a:pt x="6" y="66"/>
                  </a:lnTo>
                  <a:lnTo>
                    <a:pt x="58" y="66"/>
                  </a:lnTo>
                  <a:lnTo>
                    <a:pt x="58" y="66"/>
                  </a:lnTo>
                  <a:lnTo>
                    <a:pt x="62" y="64"/>
                  </a:lnTo>
                  <a:lnTo>
                    <a:pt x="64" y="60"/>
                  </a:lnTo>
                  <a:lnTo>
                    <a:pt x="64"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7"/>
            <p:cNvSpPr>
              <a:spLocks noEditPoints="1"/>
            </p:cNvSpPr>
            <p:nvPr userDrawn="1"/>
          </p:nvSpPr>
          <p:spPr bwMode="auto">
            <a:xfrm>
              <a:off x="460375" y="3757613"/>
              <a:ext cx="44450" cy="44450"/>
            </a:xfrm>
            <a:custGeom>
              <a:avLst/>
              <a:gdLst>
                <a:gd name="T0" fmla="*/ 14 w 28"/>
                <a:gd name="T1" fmla="*/ 28 h 28"/>
                <a:gd name="T2" fmla="*/ 4 w 28"/>
                <a:gd name="T3" fmla="*/ 24 h 28"/>
                <a:gd name="T4" fmla="*/ 0 w 28"/>
                <a:gd name="T5" fmla="*/ 14 h 28"/>
                <a:gd name="T6" fmla="*/ 0 w 28"/>
                <a:gd name="T7" fmla="*/ 8 h 28"/>
                <a:gd name="T8" fmla="*/ 8 w 28"/>
                <a:gd name="T9" fmla="*/ 0 h 28"/>
                <a:gd name="T10" fmla="*/ 14 w 28"/>
                <a:gd name="T11" fmla="*/ 0 h 28"/>
                <a:gd name="T12" fmla="*/ 24 w 28"/>
                <a:gd name="T13" fmla="*/ 4 h 28"/>
                <a:gd name="T14" fmla="*/ 28 w 28"/>
                <a:gd name="T15" fmla="*/ 14 h 28"/>
                <a:gd name="T16" fmla="*/ 26 w 28"/>
                <a:gd name="T17" fmla="*/ 18 h 28"/>
                <a:gd name="T18" fmla="*/ 18 w 28"/>
                <a:gd name="T19" fmla="*/ 26 h 28"/>
                <a:gd name="T20" fmla="*/ 14 w 28"/>
                <a:gd name="T21" fmla="*/ 28 h 28"/>
                <a:gd name="T22" fmla="*/ 14 w 28"/>
                <a:gd name="T23" fmla="*/ 0 h 28"/>
                <a:gd name="T24" fmla="*/ 4 w 28"/>
                <a:gd name="T25" fmla="*/ 4 h 28"/>
                <a:gd name="T26" fmla="*/ 0 w 28"/>
                <a:gd name="T27" fmla="*/ 14 h 28"/>
                <a:gd name="T28" fmla="*/ 2 w 28"/>
                <a:gd name="T29" fmla="*/ 18 h 28"/>
                <a:gd name="T30" fmla="*/ 8 w 28"/>
                <a:gd name="T31" fmla="*/ 24 h 28"/>
                <a:gd name="T32" fmla="*/ 14 w 28"/>
                <a:gd name="T33" fmla="*/ 26 h 28"/>
                <a:gd name="T34" fmla="*/ 22 w 28"/>
                <a:gd name="T35" fmla="*/ 22 h 28"/>
                <a:gd name="T36" fmla="*/ 26 w 28"/>
                <a:gd name="T37" fmla="*/ 14 h 28"/>
                <a:gd name="T38" fmla="*/ 24 w 28"/>
                <a:gd name="T39" fmla="*/ 8 h 28"/>
                <a:gd name="T40" fmla="*/ 18 w 28"/>
                <a:gd name="T41" fmla="*/ 2 h 28"/>
                <a:gd name="T42" fmla="*/ 14 w 28"/>
                <a:gd name="T43" fmla="*/ 0 h 28"/>
                <a:gd name="T44" fmla="*/ 14 w 28"/>
                <a:gd name="T45" fmla="*/ 14 h 28"/>
                <a:gd name="T46" fmla="*/ 10 w 28"/>
                <a:gd name="T47" fmla="*/ 22 h 28"/>
                <a:gd name="T48" fmla="*/ 8 w 28"/>
                <a:gd name="T49" fmla="*/ 4 h 28"/>
                <a:gd name="T50" fmla="*/ 14 w 28"/>
                <a:gd name="T51" fmla="*/ 4 h 28"/>
                <a:gd name="T52" fmla="*/ 18 w 28"/>
                <a:gd name="T53" fmla="*/ 10 h 28"/>
                <a:gd name="T54" fmla="*/ 18 w 28"/>
                <a:gd name="T55" fmla="*/ 12 h 28"/>
                <a:gd name="T56" fmla="*/ 18 w 28"/>
                <a:gd name="T57" fmla="*/ 22 h 28"/>
                <a:gd name="T58" fmla="*/ 10 w 28"/>
                <a:gd name="T59" fmla="*/ 12 h 28"/>
                <a:gd name="T60" fmla="*/ 14 w 28"/>
                <a:gd name="T61" fmla="*/ 12 h 28"/>
                <a:gd name="T62" fmla="*/ 16 w 28"/>
                <a:gd name="T63" fmla="*/ 10 h 28"/>
                <a:gd name="T64" fmla="*/ 16 w 28"/>
                <a:gd name="T65" fmla="*/ 8 h 28"/>
                <a:gd name="T66" fmla="*/ 10 w 28"/>
                <a:gd name="T6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28">
                  <a:moveTo>
                    <a:pt x="14" y="28"/>
                  </a:moveTo>
                  <a:lnTo>
                    <a:pt x="14" y="28"/>
                  </a:lnTo>
                  <a:lnTo>
                    <a:pt x="8" y="26"/>
                  </a:lnTo>
                  <a:lnTo>
                    <a:pt x="4" y="24"/>
                  </a:lnTo>
                  <a:lnTo>
                    <a:pt x="0" y="18"/>
                  </a:lnTo>
                  <a:lnTo>
                    <a:pt x="0" y="14"/>
                  </a:lnTo>
                  <a:lnTo>
                    <a:pt x="0" y="14"/>
                  </a:lnTo>
                  <a:lnTo>
                    <a:pt x="0" y="8"/>
                  </a:lnTo>
                  <a:lnTo>
                    <a:pt x="4" y="4"/>
                  </a:lnTo>
                  <a:lnTo>
                    <a:pt x="8" y="0"/>
                  </a:lnTo>
                  <a:lnTo>
                    <a:pt x="14" y="0"/>
                  </a:lnTo>
                  <a:lnTo>
                    <a:pt x="14" y="0"/>
                  </a:lnTo>
                  <a:lnTo>
                    <a:pt x="18" y="0"/>
                  </a:lnTo>
                  <a:lnTo>
                    <a:pt x="24" y="4"/>
                  </a:lnTo>
                  <a:lnTo>
                    <a:pt x="26" y="8"/>
                  </a:lnTo>
                  <a:lnTo>
                    <a:pt x="28" y="14"/>
                  </a:lnTo>
                  <a:lnTo>
                    <a:pt x="28" y="14"/>
                  </a:lnTo>
                  <a:lnTo>
                    <a:pt x="26" y="18"/>
                  </a:lnTo>
                  <a:lnTo>
                    <a:pt x="24" y="24"/>
                  </a:lnTo>
                  <a:lnTo>
                    <a:pt x="18" y="26"/>
                  </a:lnTo>
                  <a:lnTo>
                    <a:pt x="14" y="28"/>
                  </a:lnTo>
                  <a:lnTo>
                    <a:pt x="14" y="28"/>
                  </a:lnTo>
                  <a:close/>
                  <a:moveTo>
                    <a:pt x="14" y="0"/>
                  </a:moveTo>
                  <a:lnTo>
                    <a:pt x="14" y="0"/>
                  </a:lnTo>
                  <a:lnTo>
                    <a:pt x="8" y="2"/>
                  </a:lnTo>
                  <a:lnTo>
                    <a:pt x="4" y="4"/>
                  </a:lnTo>
                  <a:lnTo>
                    <a:pt x="2" y="8"/>
                  </a:lnTo>
                  <a:lnTo>
                    <a:pt x="0" y="14"/>
                  </a:lnTo>
                  <a:lnTo>
                    <a:pt x="0" y="14"/>
                  </a:lnTo>
                  <a:lnTo>
                    <a:pt x="2" y="18"/>
                  </a:lnTo>
                  <a:lnTo>
                    <a:pt x="4" y="22"/>
                  </a:lnTo>
                  <a:lnTo>
                    <a:pt x="8" y="24"/>
                  </a:lnTo>
                  <a:lnTo>
                    <a:pt x="14" y="26"/>
                  </a:lnTo>
                  <a:lnTo>
                    <a:pt x="14" y="26"/>
                  </a:lnTo>
                  <a:lnTo>
                    <a:pt x="18" y="24"/>
                  </a:lnTo>
                  <a:lnTo>
                    <a:pt x="22" y="22"/>
                  </a:lnTo>
                  <a:lnTo>
                    <a:pt x="24" y="18"/>
                  </a:lnTo>
                  <a:lnTo>
                    <a:pt x="26" y="14"/>
                  </a:lnTo>
                  <a:lnTo>
                    <a:pt x="26" y="14"/>
                  </a:lnTo>
                  <a:lnTo>
                    <a:pt x="24" y="8"/>
                  </a:lnTo>
                  <a:lnTo>
                    <a:pt x="22" y="4"/>
                  </a:lnTo>
                  <a:lnTo>
                    <a:pt x="18" y="2"/>
                  </a:lnTo>
                  <a:lnTo>
                    <a:pt x="14" y="0"/>
                  </a:lnTo>
                  <a:lnTo>
                    <a:pt x="14" y="0"/>
                  </a:lnTo>
                  <a:close/>
                  <a:moveTo>
                    <a:pt x="16" y="22"/>
                  </a:moveTo>
                  <a:lnTo>
                    <a:pt x="14" y="14"/>
                  </a:lnTo>
                  <a:lnTo>
                    <a:pt x="10" y="14"/>
                  </a:lnTo>
                  <a:lnTo>
                    <a:pt x="10" y="22"/>
                  </a:lnTo>
                  <a:lnTo>
                    <a:pt x="8" y="22"/>
                  </a:lnTo>
                  <a:lnTo>
                    <a:pt x="8" y="4"/>
                  </a:lnTo>
                  <a:lnTo>
                    <a:pt x="14" y="4"/>
                  </a:lnTo>
                  <a:lnTo>
                    <a:pt x="14" y="4"/>
                  </a:lnTo>
                  <a:lnTo>
                    <a:pt x="18" y="6"/>
                  </a:lnTo>
                  <a:lnTo>
                    <a:pt x="18" y="10"/>
                  </a:lnTo>
                  <a:lnTo>
                    <a:pt x="18" y="10"/>
                  </a:lnTo>
                  <a:lnTo>
                    <a:pt x="18" y="12"/>
                  </a:lnTo>
                  <a:lnTo>
                    <a:pt x="16" y="14"/>
                  </a:lnTo>
                  <a:lnTo>
                    <a:pt x="18" y="22"/>
                  </a:lnTo>
                  <a:lnTo>
                    <a:pt x="16" y="22"/>
                  </a:lnTo>
                  <a:close/>
                  <a:moveTo>
                    <a:pt x="10" y="12"/>
                  </a:moveTo>
                  <a:lnTo>
                    <a:pt x="14" y="12"/>
                  </a:lnTo>
                  <a:lnTo>
                    <a:pt x="14" y="12"/>
                  </a:lnTo>
                  <a:lnTo>
                    <a:pt x="16" y="12"/>
                  </a:lnTo>
                  <a:lnTo>
                    <a:pt x="16" y="10"/>
                  </a:lnTo>
                  <a:lnTo>
                    <a:pt x="16" y="10"/>
                  </a:lnTo>
                  <a:lnTo>
                    <a:pt x="16" y="8"/>
                  </a:lnTo>
                  <a:lnTo>
                    <a:pt x="12" y="6"/>
                  </a:lnTo>
                  <a:lnTo>
                    <a:pt x="10" y="6"/>
                  </a:lnTo>
                  <a:lnTo>
                    <a:pt x="1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42288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s w Subtitle—INFORM">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50976" y="1736725"/>
            <a:ext cx="5029200" cy="4440239"/>
          </a:xfrm>
        </p:spPr>
        <p:txBody>
          <a:bodyPr/>
          <a:lstStyle>
            <a:lvl1pPr>
              <a:defRPr sz="2000"/>
            </a:lvl1pPr>
            <a:lvl2pPr>
              <a:defRPr sz="1800"/>
            </a:lvl2pPr>
            <a:lvl3pPr>
              <a:defRPr sz="1600"/>
            </a:lvl3pPr>
            <a:lvl4pPr>
              <a:defRPr sz="1400"/>
            </a:lvl4pPr>
            <a:lvl5pPr>
              <a:defRPr sz="12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a:t>
            </a:r>
          </a:p>
          <a:p>
            <a:pPr lvl="4"/>
            <a:r>
              <a:rPr lang="en-US" dirty="0"/>
              <a:t>Fifth level - avoid</a:t>
            </a:r>
          </a:p>
        </p:txBody>
      </p:sp>
      <p:sp>
        <p:nvSpPr>
          <p:cNvPr id="4" name="Content Placeholder 3"/>
          <p:cNvSpPr>
            <a:spLocks noGrp="1"/>
          </p:cNvSpPr>
          <p:nvPr>
            <p:ph sz="half" idx="2" hasCustomPrompt="1"/>
          </p:nvPr>
        </p:nvSpPr>
        <p:spPr>
          <a:xfrm>
            <a:off x="6229350" y="1736725"/>
            <a:ext cx="5029200" cy="4440239"/>
          </a:xfrm>
        </p:spPr>
        <p:txBody>
          <a:bodyPr/>
          <a:lstStyle>
            <a:lvl1pPr>
              <a:defRPr sz="2000"/>
            </a:lvl1pPr>
            <a:lvl2pPr>
              <a:defRPr sz="1800"/>
            </a:lvl2pPr>
            <a:lvl3pPr>
              <a:defRPr sz="1600"/>
            </a:lvl3pPr>
            <a:lvl4pPr>
              <a:defRPr sz="1400"/>
            </a:lvl4pPr>
            <a:lvl5pPr>
              <a:defRPr sz="12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a:t>
            </a:r>
          </a:p>
          <a:p>
            <a:pPr lvl="4"/>
            <a:r>
              <a:rPr lang="en-US" dirty="0"/>
              <a:t>Fifth level - avoid</a:t>
            </a: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sp>
        <p:nvSpPr>
          <p:cNvPr id="8" name="Title 1"/>
          <p:cNvSpPr>
            <a:spLocks noGrp="1"/>
          </p:cNvSpPr>
          <p:nvPr>
            <p:ph type="title" hasCustomPrompt="1"/>
          </p:nvPr>
        </p:nvSpPr>
        <p:spPr>
          <a:xfrm>
            <a:off x="946786" y="429275"/>
            <a:ext cx="10311765" cy="657844"/>
          </a:xfrm>
        </p:spPr>
        <p:txBody>
          <a:bodyPr>
            <a:normAutofit/>
          </a:bodyPr>
          <a:lstStyle>
            <a:lvl1pPr>
              <a:defRPr baseline="0"/>
            </a:lvl1pPr>
          </a:lstStyle>
          <a:p>
            <a:r>
              <a:rPr lang="en-US" dirty="0"/>
              <a:t>Two Column with Subtitle—INFORM</a:t>
            </a:r>
          </a:p>
        </p:txBody>
      </p:sp>
      <p:sp>
        <p:nvSpPr>
          <p:cNvPr id="9" name="Text Placeholder 8"/>
          <p:cNvSpPr>
            <a:spLocks noGrp="1"/>
          </p:cNvSpPr>
          <p:nvPr>
            <p:ph type="body" sz="quarter" idx="13" hasCustomPrompt="1"/>
          </p:nvPr>
        </p:nvSpPr>
        <p:spPr>
          <a:xfrm>
            <a:off x="950977" y="1087119"/>
            <a:ext cx="10307574"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dirty="0"/>
              <a:t>Subtitle text in Calibri (20pt)</a:t>
            </a:r>
          </a:p>
        </p:txBody>
      </p:sp>
      <p:sp>
        <p:nvSpPr>
          <p:cNvPr id="7"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3994891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s w Headings—INFORM">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46785" y="1736725"/>
            <a:ext cx="5029200"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Column Title 20 </a:t>
            </a:r>
            <a:r>
              <a:rPr lang="en-US" dirty="0" err="1"/>
              <a:t>pt</a:t>
            </a:r>
            <a:r>
              <a:rPr lang="en-US" dirty="0"/>
              <a:t> bold</a:t>
            </a:r>
          </a:p>
        </p:txBody>
      </p:sp>
      <p:sp>
        <p:nvSpPr>
          <p:cNvPr id="4" name="Content Placeholder 3"/>
          <p:cNvSpPr>
            <a:spLocks noGrp="1"/>
          </p:cNvSpPr>
          <p:nvPr>
            <p:ph sz="half" idx="2" hasCustomPrompt="1"/>
          </p:nvPr>
        </p:nvSpPr>
        <p:spPr>
          <a:xfrm>
            <a:off x="950976" y="2224405"/>
            <a:ext cx="5029200" cy="3955331"/>
          </a:xfrm>
        </p:spPr>
        <p:txBody>
          <a:bodyPr/>
          <a:lstStyle>
            <a:lvl1pPr>
              <a:defRPr sz="2000"/>
            </a:lvl1pPr>
            <a:lvl2pPr>
              <a:defRPr sz="1800"/>
            </a:lvl2pPr>
            <a:lvl3pPr>
              <a:defRPr sz="1600"/>
            </a:lvl3pPr>
            <a:lvl4pPr>
              <a:defRPr sz="1600"/>
            </a:lvl4pPr>
            <a:lvl5pPr>
              <a:defRPr sz="16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a:t>
            </a:r>
          </a:p>
          <a:p>
            <a:pPr lvl="4"/>
            <a:r>
              <a:rPr lang="en-US" dirty="0"/>
              <a:t>Fifth level - avoid</a:t>
            </a:r>
          </a:p>
        </p:txBody>
      </p:sp>
      <p:sp>
        <p:nvSpPr>
          <p:cNvPr id="5" name="Text Placeholder 4"/>
          <p:cNvSpPr>
            <a:spLocks noGrp="1"/>
          </p:cNvSpPr>
          <p:nvPr>
            <p:ph type="body" sz="quarter" idx="3" hasCustomPrompt="1"/>
          </p:nvPr>
        </p:nvSpPr>
        <p:spPr>
          <a:xfrm>
            <a:off x="6222441" y="1736724"/>
            <a:ext cx="5029200"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Column Title 20 </a:t>
            </a:r>
            <a:r>
              <a:rPr lang="en-US" dirty="0" err="1"/>
              <a:t>pt</a:t>
            </a:r>
            <a:r>
              <a:rPr lang="en-US" dirty="0"/>
              <a:t> bold</a:t>
            </a:r>
          </a:p>
        </p:txBody>
      </p:sp>
      <p:sp>
        <p:nvSpPr>
          <p:cNvPr id="6" name="Content Placeholder 5"/>
          <p:cNvSpPr>
            <a:spLocks noGrp="1"/>
          </p:cNvSpPr>
          <p:nvPr>
            <p:ph sz="quarter" idx="4" hasCustomPrompt="1"/>
          </p:nvPr>
        </p:nvSpPr>
        <p:spPr>
          <a:xfrm>
            <a:off x="6222441" y="2224405"/>
            <a:ext cx="5029200" cy="3955331"/>
          </a:xfrm>
        </p:spPr>
        <p:txBody>
          <a:bodyPr/>
          <a:lstStyle>
            <a:lvl1pPr>
              <a:defRPr sz="2000"/>
            </a:lvl1pPr>
            <a:lvl2pPr>
              <a:defRPr sz="1800"/>
            </a:lvl2pPr>
            <a:lvl3pPr>
              <a:defRPr sz="1600"/>
            </a:lvl3pPr>
            <a:lvl4pPr>
              <a:defRPr sz="1600"/>
            </a:lvl4pPr>
            <a:lvl5pPr>
              <a:defRPr sz="16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a:t>
            </a:r>
          </a:p>
          <a:p>
            <a:pPr lvl="4"/>
            <a:r>
              <a:rPr lang="en-US" dirty="0"/>
              <a:t>Fifth level - avoid</a:t>
            </a:r>
          </a:p>
        </p:txBody>
      </p:sp>
      <p:sp>
        <p:nvSpPr>
          <p:cNvPr id="8" name="Slide Number Placeholder 5"/>
          <p:cNvSpPr>
            <a:spLocks noGrp="1"/>
          </p:cNvSpPr>
          <p:nvPr>
            <p:ph type="sldNum" sz="quarter" idx="10"/>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sp>
        <p:nvSpPr>
          <p:cNvPr id="10"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baseline="0"/>
            </a:lvl1pPr>
          </a:lstStyle>
          <a:p>
            <a:r>
              <a:rPr lang="en-US" dirty="0"/>
              <a:t>Two Columns with Headings—INFORM</a:t>
            </a:r>
          </a:p>
        </p:txBody>
      </p:sp>
      <p:sp>
        <p:nvSpPr>
          <p:cNvPr id="11" name="Footer Placeholde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718033659"/>
      </p:ext>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s, Subtitle and Headings—INFORM">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46785" y="1736725"/>
            <a:ext cx="5029200"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Column Title 20 </a:t>
            </a:r>
            <a:r>
              <a:rPr lang="en-US" dirty="0" err="1"/>
              <a:t>pt</a:t>
            </a:r>
            <a:r>
              <a:rPr lang="en-US" dirty="0"/>
              <a:t> bold</a:t>
            </a:r>
          </a:p>
        </p:txBody>
      </p:sp>
      <p:sp>
        <p:nvSpPr>
          <p:cNvPr id="4" name="Content Placeholder 3"/>
          <p:cNvSpPr>
            <a:spLocks noGrp="1"/>
          </p:cNvSpPr>
          <p:nvPr>
            <p:ph sz="half" idx="2" hasCustomPrompt="1"/>
          </p:nvPr>
        </p:nvSpPr>
        <p:spPr>
          <a:xfrm>
            <a:off x="950976" y="2224405"/>
            <a:ext cx="5029200" cy="3955331"/>
          </a:xfrm>
        </p:spPr>
        <p:txBody>
          <a:bodyPr/>
          <a:lstStyle>
            <a:lvl1pPr>
              <a:defRPr sz="2000"/>
            </a:lvl1pPr>
            <a:lvl2pPr>
              <a:defRPr sz="1800"/>
            </a:lvl2pPr>
            <a:lvl3pPr>
              <a:defRPr sz="1600"/>
            </a:lvl3pPr>
            <a:lvl4pPr>
              <a:defRPr sz="1600"/>
            </a:lvl4pPr>
            <a:lvl5pPr>
              <a:defRPr sz="16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a:t>
            </a:r>
          </a:p>
          <a:p>
            <a:pPr lvl="4"/>
            <a:r>
              <a:rPr lang="en-US" dirty="0"/>
              <a:t>Fifth level - avoid</a:t>
            </a:r>
          </a:p>
        </p:txBody>
      </p:sp>
      <p:sp>
        <p:nvSpPr>
          <p:cNvPr id="5" name="Text Placeholder 4"/>
          <p:cNvSpPr>
            <a:spLocks noGrp="1"/>
          </p:cNvSpPr>
          <p:nvPr>
            <p:ph type="body" sz="quarter" idx="3" hasCustomPrompt="1"/>
          </p:nvPr>
        </p:nvSpPr>
        <p:spPr>
          <a:xfrm>
            <a:off x="6222441" y="1736724"/>
            <a:ext cx="5029200"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Column Title 20 </a:t>
            </a:r>
            <a:r>
              <a:rPr lang="en-US" dirty="0" err="1"/>
              <a:t>pt</a:t>
            </a:r>
            <a:r>
              <a:rPr lang="en-US" dirty="0"/>
              <a:t> bold</a:t>
            </a:r>
          </a:p>
        </p:txBody>
      </p:sp>
      <p:sp>
        <p:nvSpPr>
          <p:cNvPr id="6" name="Content Placeholder 5"/>
          <p:cNvSpPr>
            <a:spLocks noGrp="1"/>
          </p:cNvSpPr>
          <p:nvPr>
            <p:ph sz="quarter" idx="4" hasCustomPrompt="1"/>
          </p:nvPr>
        </p:nvSpPr>
        <p:spPr>
          <a:xfrm>
            <a:off x="6222441" y="2224405"/>
            <a:ext cx="5029200" cy="3955331"/>
          </a:xfrm>
        </p:spPr>
        <p:txBody>
          <a:bodyPr/>
          <a:lstStyle>
            <a:lvl1pPr>
              <a:defRPr sz="2000"/>
            </a:lvl1pPr>
            <a:lvl2pPr>
              <a:defRPr sz="1800"/>
            </a:lvl2pPr>
            <a:lvl3pPr>
              <a:defRPr sz="1600"/>
            </a:lvl3pPr>
            <a:lvl4pPr>
              <a:defRPr sz="1600"/>
            </a:lvl4pPr>
            <a:lvl5pPr>
              <a:defRPr sz="16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a:t>
            </a:r>
          </a:p>
          <a:p>
            <a:pPr lvl="4"/>
            <a:r>
              <a:rPr lang="en-US" dirty="0"/>
              <a:t>Fifth level - avoid</a:t>
            </a:r>
          </a:p>
        </p:txBody>
      </p:sp>
      <p:sp>
        <p:nvSpPr>
          <p:cNvPr id="8" name="Slide Number Placeholder 5"/>
          <p:cNvSpPr>
            <a:spLocks noGrp="1"/>
          </p:cNvSpPr>
          <p:nvPr>
            <p:ph type="sldNum" sz="quarter" idx="10"/>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sp>
        <p:nvSpPr>
          <p:cNvPr id="9" name="Title 1"/>
          <p:cNvSpPr>
            <a:spLocks noGrp="1"/>
          </p:cNvSpPr>
          <p:nvPr>
            <p:ph type="title" hasCustomPrompt="1"/>
          </p:nvPr>
        </p:nvSpPr>
        <p:spPr>
          <a:xfrm>
            <a:off x="946786" y="429275"/>
            <a:ext cx="10311765" cy="657844"/>
          </a:xfrm>
        </p:spPr>
        <p:txBody>
          <a:bodyPr>
            <a:normAutofit/>
          </a:bodyPr>
          <a:lstStyle>
            <a:lvl1pPr>
              <a:defRPr baseline="0"/>
            </a:lvl1pPr>
          </a:lstStyle>
          <a:p>
            <a:r>
              <a:rPr lang="en-US" dirty="0"/>
              <a:t>Two Column with Subtitle and Headings—INFORM</a:t>
            </a:r>
          </a:p>
        </p:txBody>
      </p:sp>
      <p:sp>
        <p:nvSpPr>
          <p:cNvPr id="11" name="Text Placeholder 8"/>
          <p:cNvSpPr>
            <a:spLocks noGrp="1"/>
          </p:cNvSpPr>
          <p:nvPr>
            <p:ph type="body" sz="quarter" idx="13" hasCustomPrompt="1"/>
          </p:nvPr>
        </p:nvSpPr>
        <p:spPr>
          <a:xfrm>
            <a:off x="950977" y="1087119"/>
            <a:ext cx="10307574"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dirty="0"/>
              <a:t>Subtitle text in Calibri (20pt)</a:t>
            </a:r>
          </a:p>
        </p:txBody>
      </p:sp>
      <p:sp>
        <p:nvSpPr>
          <p:cNvPr id="10" name="Footer Placeholder"/>
          <p:cNvSpPr>
            <a:spLocks noGrp="1"/>
          </p:cNvSpPr>
          <p:nvPr>
            <p:ph type="ftr" sz="quarter" idx="14"/>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2498061430"/>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s—INFORM">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946785" y="1736725"/>
            <a:ext cx="3268376" cy="4440239"/>
          </a:xfrm>
        </p:spPr>
        <p:txBody>
          <a:bodyPr/>
          <a:lstStyle>
            <a:lvl1pPr marL="228594" indent="-228594">
              <a:spcAft>
                <a:spcPts val="600"/>
              </a:spcAft>
              <a:defRPr sz="1800"/>
            </a:lvl1pPr>
            <a:lvl2pPr>
              <a:spcAft>
                <a:spcPts val="600"/>
              </a:spcAft>
              <a:defRPr sz="1600"/>
            </a:lvl2pPr>
            <a:lvl3pPr>
              <a:spcAft>
                <a:spcPts val="600"/>
              </a:spcAft>
              <a:defRPr sz="1400"/>
            </a:lvl3pPr>
            <a:lvl4pPr>
              <a:spcAft>
                <a:spcPts val="600"/>
              </a:spcAft>
              <a:defRPr sz="1400" baseline="0"/>
            </a:lvl4pPr>
            <a:lvl5pPr>
              <a:spcAft>
                <a:spcPts val="600"/>
              </a:spcAft>
              <a:defRPr sz="1400" baseline="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8" name="Content Placeholder 3"/>
          <p:cNvSpPr>
            <a:spLocks noGrp="1"/>
          </p:cNvSpPr>
          <p:nvPr>
            <p:ph sz="half" idx="2" hasCustomPrompt="1"/>
          </p:nvPr>
        </p:nvSpPr>
        <p:spPr>
          <a:xfrm>
            <a:off x="4427035" y="1736725"/>
            <a:ext cx="3229804" cy="4440239"/>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9" name="Content Placeholder 3"/>
          <p:cNvSpPr>
            <a:spLocks noGrp="1"/>
          </p:cNvSpPr>
          <p:nvPr>
            <p:ph sz="half" idx="10" hasCustomPrompt="1"/>
          </p:nvPr>
        </p:nvSpPr>
        <p:spPr>
          <a:xfrm>
            <a:off x="7868712" y="1736725"/>
            <a:ext cx="3367536" cy="4440239"/>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sp>
        <p:nvSpPr>
          <p:cNvPr id="11"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a:lvl1pPr>
          </a:lstStyle>
          <a:p>
            <a:r>
              <a:rPr lang="en-US" dirty="0"/>
              <a:t>Three Column—INFORM</a:t>
            </a:r>
          </a:p>
        </p:txBody>
      </p:sp>
      <p:sp>
        <p:nvSpPr>
          <p:cNvPr id="10"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1173340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s, Subtitle—INFORM">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946785" y="1736725"/>
            <a:ext cx="3268376" cy="4440239"/>
          </a:xfrm>
        </p:spPr>
        <p:txBody>
          <a:bodyPr/>
          <a:lstStyle>
            <a:lvl1pPr marL="228594" indent="-228594">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8" name="Content Placeholder 3"/>
          <p:cNvSpPr>
            <a:spLocks noGrp="1"/>
          </p:cNvSpPr>
          <p:nvPr>
            <p:ph sz="half" idx="2" hasCustomPrompt="1"/>
          </p:nvPr>
        </p:nvSpPr>
        <p:spPr>
          <a:xfrm>
            <a:off x="4427035" y="1736725"/>
            <a:ext cx="3229804" cy="4440239"/>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9" name="Content Placeholder 3"/>
          <p:cNvSpPr>
            <a:spLocks noGrp="1"/>
          </p:cNvSpPr>
          <p:nvPr>
            <p:ph sz="half" idx="10" hasCustomPrompt="1"/>
          </p:nvPr>
        </p:nvSpPr>
        <p:spPr>
          <a:xfrm>
            <a:off x="7868712" y="1736725"/>
            <a:ext cx="3367536" cy="4440239"/>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sp>
        <p:nvSpPr>
          <p:cNvPr id="11" name="Title 1"/>
          <p:cNvSpPr>
            <a:spLocks noGrp="1"/>
          </p:cNvSpPr>
          <p:nvPr>
            <p:ph type="title" hasCustomPrompt="1"/>
          </p:nvPr>
        </p:nvSpPr>
        <p:spPr>
          <a:xfrm>
            <a:off x="946786" y="429275"/>
            <a:ext cx="10311765" cy="657844"/>
          </a:xfrm>
        </p:spPr>
        <p:txBody>
          <a:bodyPr>
            <a:normAutofit/>
          </a:bodyPr>
          <a:lstStyle>
            <a:lvl1pPr>
              <a:defRPr baseline="0"/>
            </a:lvl1pPr>
          </a:lstStyle>
          <a:p>
            <a:r>
              <a:rPr lang="en-US" dirty="0"/>
              <a:t>Three Column with Subtitle—INFORM</a:t>
            </a:r>
          </a:p>
        </p:txBody>
      </p:sp>
      <p:sp>
        <p:nvSpPr>
          <p:cNvPr id="12" name="Text Placeholder 8"/>
          <p:cNvSpPr>
            <a:spLocks noGrp="1"/>
          </p:cNvSpPr>
          <p:nvPr>
            <p:ph type="body" sz="quarter" idx="13" hasCustomPrompt="1"/>
          </p:nvPr>
        </p:nvSpPr>
        <p:spPr>
          <a:xfrm>
            <a:off x="950976" y="1087119"/>
            <a:ext cx="10307575"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dirty="0"/>
              <a:t>Subtitle text in Calibri (20pt)</a:t>
            </a:r>
          </a:p>
        </p:txBody>
      </p:sp>
      <p:sp>
        <p:nvSpPr>
          <p:cNvPr id="10"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1823338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s w Headings—INFORM">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946785" y="2205038"/>
            <a:ext cx="3268376" cy="3971926"/>
          </a:xfrm>
        </p:spPr>
        <p:txBody>
          <a:bodyPr/>
          <a:lstStyle>
            <a:lvl1pPr marL="228594" indent="-228594">
              <a:spcAft>
                <a:spcPts val="600"/>
              </a:spcAft>
              <a:defRPr sz="1800"/>
            </a:lvl1pPr>
            <a:lvl2pPr>
              <a:spcAft>
                <a:spcPts val="600"/>
              </a:spcAft>
              <a:defRPr sz="1600"/>
            </a:lvl2pPr>
            <a:lvl3pPr>
              <a:spcAft>
                <a:spcPts val="600"/>
              </a:spcAft>
              <a:defRPr sz="1400"/>
            </a:lvl3pPr>
            <a:lvl4pPr>
              <a:spcAft>
                <a:spcPts val="600"/>
              </a:spcAft>
              <a:defRPr sz="1400" baseline="0"/>
            </a:lvl4pPr>
            <a:lvl5pPr>
              <a:spcAft>
                <a:spcPts val="600"/>
              </a:spcAft>
              <a:defRPr sz="1400" baseline="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8" name="Content Placeholder 3"/>
          <p:cNvSpPr>
            <a:spLocks noGrp="1"/>
          </p:cNvSpPr>
          <p:nvPr>
            <p:ph sz="half" idx="2" hasCustomPrompt="1"/>
          </p:nvPr>
        </p:nvSpPr>
        <p:spPr>
          <a:xfrm>
            <a:off x="4427035" y="2205038"/>
            <a:ext cx="3229804" cy="3971926"/>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9" name="Content Placeholder 3"/>
          <p:cNvSpPr>
            <a:spLocks noGrp="1"/>
          </p:cNvSpPr>
          <p:nvPr>
            <p:ph sz="half" idx="10" hasCustomPrompt="1"/>
          </p:nvPr>
        </p:nvSpPr>
        <p:spPr>
          <a:xfrm>
            <a:off x="7868712" y="2205038"/>
            <a:ext cx="3367536" cy="3971926"/>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sp>
        <p:nvSpPr>
          <p:cNvPr id="11" name="Text Placeholder 2"/>
          <p:cNvSpPr>
            <a:spLocks noGrp="1"/>
          </p:cNvSpPr>
          <p:nvPr>
            <p:ph type="body" idx="11" hasCustomPrompt="1"/>
          </p:nvPr>
        </p:nvSpPr>
        <p:spPr>
          <a:xfrm>
            <a:off x="946785" y="1736725"/>
            <a:ext cx="3268376"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Column Title 20 </a:t>
            </a:r>
            <a:r>
              <a:rPr lang="en-US" dirty="0" err="1"/>
              <a:t>pt</a:t>
            </a:r>
            <a:r>
              <a:rPr lang="en-US" dirty="0"/>
              <a:t> bold</a:t>
            </a:r>
          </a:p>
        </p:txBody>
      </p:sp>
      <p:sp>
        <p:nvSpPr>
          <p:cNvPr id="12" name="Text Placeholder 2"/>
          <p:cNvSpPr>
            <a:spLocks noGrp="1"/>
          </p:cNvSpPr>
          <p:nvPr>
            <p:ph type="body" idx="12" hasCustomPrompt="1"/>
          </p:nvPr>
        </p:nvSpPr>
        <p:spPr>
          <a:xfrm>
            <a:off x="4427035" y="1736724"/>
            <a:ext cx="3229804"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Column Title 20 </a:t>
            </a:r>
            <a:r>
              <a:rPr lang="en-US" dirty="0" err="1"/>
              <a:t>pt</a:t>
            </a:r>
            <a:r>
              <a:rPr lang="en-US" dirty="0"/>
              <a:t> bold</a:t>
            </a:r>
          </a:p>
        </p:txBody>
      </p:sp>
      <p:sp>
        <p:nvSpPr>
          <p:cNvPr id="13" name="Text Placeholder 2"/>
          <p:cNvSpPr>
            <a:spLocks noGrp="1"/>
          </p:cNvSpPr>
          <p:nvPr>
            <p:ph type="body" idx="13" hasCustomPrompt="1"/>
          </p:nvPr>
        </p:nvSpPr>
        <p:spPr>
          <a:xfrm>
            <a:off x="7868712" y="1736725"/>
            <a:ext cx="3367536"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Column Title 20 </a:t>
            </a:r>
            <a:r>
              <a:rPr lang="en-US" dirty="0" err="1"/>
              <a:t>pt</a:t>
            </a:r>
            <a:r>
              <a:rPr lang="en-US" dirty="0"/>
              <a:t> bold</a:t>
            </a:r>
          </a:p>
        </p:txBody>
      </p:sp>
      <p:sp>
        <p:nvSpPr>
          <p:cNvPr id="14"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baseline="0"/>
            </a:lvl1pPr>
          </a:lstStyle>
          <a:p>
            <a:r>
              <a:rPr lang="en-US" dirty="0"/>
              <a:t>Three Column with Headings—INFORM</a:t>
            </a:r>
          </a:p>
        </p:txBody>
      </p:sp>
      <p:sp>
        <p:nvSpPr>
          <p:cNvPr id="10"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709265191"/>
      </p:ext>
    </p:extLst>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s, Subtitle and Headings—INFORM">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946785" y="2205038"/>
            <a:ext cx="3268376" cy="3971926"/>
          </a:xfrm>
        </p:spPr>
        <p:txBody>
          <a:bodyPr/>
          <a:lstStyle>
            <a:lvl1pPr marL="228594" indent="-228594">
              <a:spcAft>
                <a:spcPts val="600"/>
              </a:spcAft>
              <a:defRPr sz="1800"/>
            </a:lvl1pPr>
            <a:lvl2pPr>
              <a:spcAft>
                <a:spcPts val="600"/>
              </a:spcAft>
              <a:defRPr sz="1600"/>
            </a:lvl2pPr>
            <a:lvl3pPr>
              <a:spcAft>
                <a:spcPts val="600"/>
              </a:spcAft>
              <a:defRPr sz="1400"/>
            </a:lvl3pPr>
            <a:lvl4pPr>
              <a:spcAft>
                <a:spcPts val="600"/>
              </a:spcAft>
              <a:defRPr sz="1400" baseline="0"/>
            </a:lvl4pPr>
            <a:lvl5pPr>
              <a:spcAft>
                <a:spcPts val="600"/>
              </a:spcAft>
              <a:defRPr sz="1400" baseline="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8" name="Content Placeholder 3"/>
          <p:cNvSpPr>
            <a:spLocks noGrp="1"/>
          </p:cNvSpPr>
          <p:nvPr>
            <p:ph sz="half" idx="2" hasCustomPrompt="1"/>
          </p:nvPr>
        </p:nvSpPr>
        <p:spPr>
          <a:xfrm>
            <a:off x="4427035" y="2205038"/>
            <a:ext cx="3229804" cy="3971926"/>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9" name="Content Placeholder 3"/>
          <p:cNvSpPr>
            <a:spLocks noGrp="1"/>
          </p:cNvSpPr>
          <p:nvPr>
            <p:ph sz="half" idx="10" hasCustomPrompt="1"/>
          </p:nvPr>
        </p:nvSpPr>
        <p:spPr>
          <a:xfrm>
            <a:off x="7868712" y="2205038"/>
            <a:ext cx="3367536" cy="3971926"/>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sp>
        <p:nvSpPr>
          <p:cNvPr id="11" name="Text Placeholder 2"/>
          <p:cNvSpPr>
            <a:spLocks noGrp="1"/>
          </p:cNvSpPr>
          <p:nvPr>
            <p:ph type="body" idx="11" hasCustomPrompt="1"/>
          </p:nvPr>
        </p:nvSpPr>
        <p:spPr>
          <a:xfrm>
            <a:off x="946785" y="1736725"/>
            <a:ext cx="3268376"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Column Title 20 </a:t>
            </a:r>
            <a:r>
              <a:rPr lang="en-US" dirty="0" err="1"/>
              <a:t>pt</a:t>
            </a:r>
            <a:r>
              <a:rPr lang="en-US" dirty="0"/>
              <a:t> bold</a:t>
            </a:r>
          </a:p>
        </p:txBody>
      </p:sp>
      <p:sp>
        <p:nvSpPr>
          <p:cNvPr id="12" name="Text Placeholder 2"/>
          <p:cNvSpPr>
            <a:spLocks noGrp="1"/>
          </p:cNvSpPr>
          <p:nvPr>
            <p:ph type="body" idx="12" hasCustomPrompt="1"/>
          </p:nvPr>
        </p:nvSpPr>
        <p:spPr>
          <a:xfrm>
            <a:off x="4427035" y="1736724"/>
            <a:ext cx="3229804"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Column Title 20 </a:t>
            </a:r>
            <a:r>
              <a:rPr lang="en-US" dirty="0" err="1"/>
              <a:t>pt</a:t>
            </a:r>
            <a:r>
              <a:rPr lang="en-US" dirty="0"/>
              <a:t> bold</a:t>
            </a:r>
          </a:p>
        </p:txBody>
      </p:sp>
      <p:sp>
        <p:nvSpPr>
          <p:cNvPr id="13" name="Text Placeholder 2"/>
          <p:cNvSpPr>
            <a:spLocks noGrp="1"/>
          </p:cNvSpPr>
          <p:nvPr>
            <p:ph type="body" idx="13" hasCustomPrompt="1"/>
          </p:nvPr>
        </p:nvSpPr>
        <p:spPr>
          <a:xfrm>
            <a:off x="7868712" y="1736725"/>
            <a:ext cx="3367536"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Column Title 20 </a:t>
            </a:r>
            <a:r>
              <a:rPr lang="en-US" dirty="0" err="1"/>
              <a:t>pt</a:t>
            </a:r>
            <a:r>
              <a:rPr lang="en-US" dirty="0"/>
              <a:t> bold</a:t>
            </a:r>
          </a:p>
        </p:txBody>
      </p:sp>
      <p:sp>
        <p:nvSpPr>
          <p:cNvPr id="10" name="Title 1"/>
          <p:cNvSpPr>
            <a:spLocks noGrp="1"/>
          </p:cNvSpPr>
          <p:nvPr>
            <p:ph type="title" hasCustomPrompt="1"/>
          </p:nvPr>
        </p:nvSpPr>
        <p:spPr>
          <a:xfrm>
            <a:off x="946786" y="429275"/>
            <a:ext cx="10311765" cy="657844"/>
          </a:xfrm>
        </p:spPr>
        <p:txBody>
          <a:bodyPr>
            <a:normAutofit/>
          </a:bodyPr>
          <a:lstStyle>
            <a:lvl1pPr>
              <a:defRPr baseline="0"/>
            </a:lvl1pPr>
          </a:lstStyle>
          <a:p>
            <a:r>
              <a:rPr lang="en-US" dirty="0"/>
              <a:t>Three Column with Subtitle and Headings—INFORM</a:t>
            </a:r>
          </a:p>
        </p:txBody>
      </p:sp>
      <p:sp>
        <p:nvSpPr>
          <p:cNvPr id="15" name="Text Placeholder 8"/>
          <p:cNvSpPr>
            <a:spLocks noGrp="1"/>
          </p:cNvSpPr>
          <p:nvPr>
            <p:ph type="body" sz="quarter" idx="14" hasCustomPrompt="1"/>
          </p:nvPr>
        </p:nvSpPr>
        <p:spPr>
          <a:xfrm>
            <a:off x="950976" y="1087119"/>
            <a:ext cx="10307575"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dirty="0"/>
              <a:t>Subtitle text in Calibri (20pt)</a:t>
            </a:r>
          </a:p>
        </p:txBody>
      </p:sp>
      <p:sp>
        <p:nvSpPr>
          <p:cNvPr id="14"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844702478"/>
      </p:ext>
    </p:extLst>
  </p:cSld>
  <p:clrMapOvr>
    <a:masterClrMapping/>
  </p:clrMapOvr>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w Subtitle">
    <p:bg>
      <p:bgPr>
        <a:gradFill flip="none" rotWithShape="1">
          <a:gsLst>
            <a:gs pos="0">
              <a:schemeClr val="accent5">
                <a:lumMod val="100000"/>
              </a:schemeClr>
            </a:gs>
            <a:gs pos="37000">
              <a:schemeClr val="accent1"/>
            </a:gs>
            <a:gs pos="99000">
              <a:srgbClr val="0155EF"/>
            </a:gs>
          </a:gsLst>
          <a:lin ang="27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mt="5000"/>
          </a:blip>
          <a:stretch>
            <a:fillRect/>
          </a:stretch>
        </p:blipFill>
        <p:spPr>
          <a:xfrm>
            <a:off x="-87780" y="0"/>
            <a:ext cx="11920244" cy="6858000"/>
          </a:xfrm>
          <a:prstGeom prst="rect">
            <a:avLst/>
          </a:prstGeom>
        </p:spPr>
      </p:pic>
      <p:sp>
        <p:nvSpPr>
          <p:cNvPr id="4" name="Rectangle 3"/>
          <p:cNvSpPr/>
          <p:nvPr userDrawn="1"/>
        </p:nvSpPr>
        <p:spPr>
          <a:xfrm>
            <a:off x="6096" y="0"/>
            <a:ext cx="12204191" cy="6858000"/>
          </a:xfrm>
          <a:prstGeom prst="rect">
            <a:avLst/>
          </a:prstGeom>
          <a:gradFill flip="none" rotWithShape="1">
            <a:gsLst>
              <a:gs pos="0">
                <a:schemeClr val="accent1">
                  <a:lumMod val="80000"/>
                  <a:lumOff val="20000"/>
                  <a:alpha val="34000"/>
                </a:schemeClr>
              </a:gs>
              <a:gs pos="100000">
                <a:schemeClr val="accent1">
                  <a:lumMod val="100000"/>
                  <a:alpha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p:cNvSpPr>
            <a:spLocks noGrp="1"/>
          </p:cNvSpPr>
          <p:nvPr>
            <p:ph type="ctrTitle"/>
          </p:nvPr>
        </p:nvSpPr>
        <p:spPr>
          <a:xfrm>
            <a:off x="950976" y="2446511"/>
            <a:ext cx="10314432" cy="1964978"/>
          </a:xfrm>
        </p:spPr>
        <p:txBody>
          <a:bodyPr anchor="b" anchorCtr="0">
            <a:normAutofit/>
          </a:bodyPr>
          <a:lstStyle>
            <a:lvl1pPr algn="l">
              <a:lnSpc>
                <a:spcPct val="80000"/>
              </a:lnSpc>
              <a:defRPr sz="6000">
                <a:solidFill>
                  <a:schemeClr val="bg1"/>
                </a:solidFill>
              </a:defRPr>
            </a:lvl1pPr>
          </a:lstStyle>
          <a:p>
            <a:r>
              <a:rPr lang="en-US"/>
              <a:t>Click to edit Master title style</a:t>
            </a:r>
            <a:endParaRPr lang="en-US" dirty="0"/>
          </a:p>
        </p:txBody>
      </p:sp>
      <p:sp>
        <p:nvSpPr>
          <p:cNvPr id="40" name="Shape 48"/>
          <p:cNvSpPr>
            <a:spLocks noGrp="1"/>
          </p:cNvSpPr>
          <p:nvPr>
            <p:ph type="body" sz="quarter" idx="10" hasCustomPrompt="1"/>
          </p:nvPr>
        </p:nvSpPr>
        <p:spPr>
          <a:xfrm>
            <a:off x="951663" y="5071003"/>
            <a:ext cx="4270249" cy="1427453"/>
          </a:xfrm>
          <a:prstGeom prst="rect">
            <a:avLst/>
          </a:prstGeom>
        </p:spPr>
        <p:txBody>
          <a:bodyPr>
            <a:noAutofit/>
          </a:bodyPr>
          <a:lstStyle>
            <a:lvl1pPr marL="0" indent="0">
              <a:lnSpc>
                <a:spcPct val="80000"/>
              </a:lnSpc>
              <a:spcBef>
                <a:spcPts val="0"/>
              </a:spcBef>
              <a:spcAft>
                <a:spcPts val="600"/>
              </a:spcAft>
              <a:buSzTx/>
              <a:buFontTx/>
              <a:buNone/>
              <a:defRPr sz="2000">
                <a:solidFill>
                  <a:srgbClr val="FFFFFF"/>
                </a:solidFill>
              </a:defRPr>
            </a:lvl1pPr>
            <a:lvl2pPr marL="0" indent="0">
              <a:lnSpc>
                <a:spcPct val="80000"/>
              </a:lnSpc>
              <a:spcBef>
                <a:spcPts val="0"/>
              </a:spcBef>
              <a:spcAft>
                <a:spcPts val="600"/>
              </a:spcAft>
              <a:buSzTx/>
              <a:buFontTx/>
              <a:buNone/>
              <a:defRPr sz="2000">
                <a:solidFill>
                  <a:srgbClr val="FFFFFF"/>
                </a:solidFill>
              </a:defRPr>
            </a:lvl2pPr>
            <a:lvl3pPr marL="0" indent="0">
              <a:lnSpc>
                <a:spcPct val="80000"/>
              </a:lnSpc>
              <a:spcBef>
                <a:spcPts val="0"/>
              </a:spcBef>
              <a:spcAft>
                <a:spcPts val="600"/>
              </a:spcAft>
              <a:buSzTx/>
              <a:buFontTx/>
              <a:buNone/>
              <a:defRPr sz="2000">
                <a:solidFill>
                  <a:srgbClr val="FFFFFF"/>
                </a:solidFill>
              </a:defRPr>
            </a:lvl3pPr>
            <a:lvl4pPr marL="0" indent="0">
              <a:lnSpc>
                <a:spcPct val="80000"/>
              </a:lnSpc>
              <a:spcBef>
                <a:spcPts val="0"/>
              </a:spcBef>
              <a:spcAft>
                <a:spcPts val="600"/>
              </a:spcAft>
              <a:buSzTx/>
              <a:buFontTx/>
              <a:buNone/>
              <a:defRPr sz="2400">
                <a:solidFill>
                  <a:srgbClr val="FFFFFF"/>
                </a:solidFill>
              </a:defRPr>
            </a:lvl4pPr>
            <a:lvl5pPr marL="0" indent="0">
              <a:lnSpc>
                <a:spcPct val="80000"/>
              </a:lnSpc>
              <a:spcBef>
                <a:spcPts val="0"/>
              </a:spcBef>
              <a:spcAft>
                <a:spcPts val="600"/>
              </a:spcAft>
              <a:buSzTx/>
              <a:buFontTx/>
              <a:buNone/>
              <a:defRPr sz="2400">
                <a:solidFill>
                  <a:srgbClr val="FFFFFF"/>
                </a:solidFill>
              </a:defRPr>
            </a:lvl5pPr>
          </a:lstStyle>
          <a:p>
            <a:r>
              <a:rPr lang="en-US" dirty="0"/>
              <a:t>Speaker Name</a:t>
            </a:r>
            <a:endParaRPr dirty="0"/>
          </a:p>
          <a:p>
            <a:pPr lvl="1"/>
            <a:r>
              <a:rPr lang="en-US" dirty="0"/>
              <a:t>Title/Company</a:t>
            </a:r>
            <a:endParaRPr dirty="0"/>
          </a:p>
          <a:p>
            <a:pPr lvl="2"/>
            <a:r>
              <a:rPr lang="en-US" dirty="0"/>
              <a:t>Date</a:t>
            </a:r>
            <a:endParaRPr dirty="0"/>
          </a:p>
        </p:txBody>
      </p:sp>
      <p:grpSp>
        <p:nvGrpSpPr>
          <p:cNvPr id="10" name="Large Logo"/>
          <p:cNvGrpSpPr/>
          <p:nvPr/>
        </p:nvGrpSpPr>
        <p:grpSpPr>
          <a:xfrm>
            <a:off x="946986" y="1039758"/>
            <a:ext cx="2805821" cy="680014"/>
            <a:chOff x="5753494" y="2024196"/>
            <a:chExt cx="846681" cy="205200"/>
          </a:xfrm>
        </p:grpSpPr>
        <p:sp>
          <p:nvSpPr>
            <p:cNvPr id="11"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2"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3"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4"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5"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6"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7"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8"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9"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0"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3"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4"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5"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grpSp>
      <p:sp>
        <p:nvSpPr>
          <p:cNvPr id="21" name="Blue bar"/>
          <p:cNvSpPr/>
          <p:nvPr userDrawn="1"/>
        </p:nvSpPr>
        <p:spPr>
          <a:xfrm>
            <a:off x="944563" y="0"/>
            <a:ext cx="1799696" cy="151844"/>
          </a:xfrm>
          <a:prstGeom prst="rect">
            <a:avLst/>
          </a:prstGeom>
          <a:solidFill>
            <a:schemeClr val="bg1"/>
          </a:solidFill>
          <a:ln w="12700">
            <a:miter lim="400000"/>
          </a:ln>
        </p:spPr>
        <p:txBody>
          <a:bodyPr lIns="45719" rIns="45719" anchor="ctr"/>
          <a:lstStyle/>
          <a:p>
            <a:pPr algn="ctr">
              <a:defRPr>
                <a:solidFill>
                  <a:srgbClr val="FFFFFF"/>
                </a:solidFill>
              </a:defRPr>
            </a:pPr>
            <a:endParaRPr/>
          </a:p>
        </p:txBody>
      </p:sp>
      <p:sp>
        <p:nvSpPr>
          <p:cNvPr id="3" name="Text Placeholder 2"/>
          <p:cNvSpPr>
            <a:spLocks noGrp="1"/>
          </p:cNvSpPr>
          <p:nvPr>
            <p:ph type="body" sz="quarter" idx="11"/>
          </p:nvPr>
        </p:nvSpPr>
        <p:spPr>
          <a:xfrm>
            <a:off x="950913" y="4411489"/>
            <a:ext cx="10314495" cy="512058"/>
          </a:xfrm>
        </p:spPr>
        <p:txBody>
          <a:bodyPr/>
          <a:lstStyle>
            <a:lvl1pPr marL="0" indent="0">
              <a:buNone/>
              <a:defRPr sz="3200">
                <a:solidFill>
                  <a:schemeClr val="bg1"/>
                </a:solidFill>
              </a:defRPr>
            </a:lvl1pPr>
          </a:lstStyle>
          <a:p>
            <a:pPr lvl="0"/>
            <a:r>
              <a:rPr lang="en-US"/>
              <a:t>Click to edit Master text styles</a:t>
            </a: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4" name="Picture Placeholder 2"/>
          <p:cNvSpPr>
            <a:spLocks noGrp="1"/>
          </p:cNvSpPr>
          <p:nvPr>
            <p:ph type="pic" idx="11"/>
          </p:nvPr>
        </p:nvSpPr>
        <p:spPr bwMode="ltGray">
          <a:xfrm>
            <a:off x="946786" y="1736726"/>
            <a:ext cx="6286795" cy="4443412"/>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dirty="0"/>
          </a:p>
        </p:txBody>
      </p:sp>
      <p:sp>
        <p:nvSpPr>
          <p:cNvPr id="7" name="Content Placeholder 6"/>
          <p:cNvSpPr>
            <a:spLocks noGrp="1"/>
          </p:cNvSpPr>
          <p:nvPr>
            <p:ph sz="quarter" idx="12" hasCustomPrompt="1"/>
          </p:nvPr>
        </p:nvSpPr>
        <p:spPr>
          <a:xfrm>
            <a:off x="7404101" y="1736724"/>
            <a:ext cx="3854450" cy="4443413"/>
          </a:xfrm>
        </p:spPr>
        <p:txBody>
          <a:bodyPr/>
          <a:lstStyle>
            <a:lvl1pPr marL="0" indent="0">
              <a:spcAft>
                <a:spcPts val="600"/>
              </a:spcAft>
              <a:buFont typeface="Wingdings" panose="05000000000000000000" pitchFamily="2" charset="2"/>
              <a:buNone/>
              <a:defRPr sz="2400"/>
            </a:lvl1pPr>
            <a:lvl2pPr marL="346075" indent="0">
              <a:spcAft>
                <a:spcPts val="600"/>
              </a:spcAft>
              <a:buNone/>
              <a:defRPr sz="1800"/>
            </a:lvl2pPr>
            <a:lvl3pPr marL="574675" indent="0">
              <a:spcAft>
                <a:spcPts val="600"/>
              </a:spcAft>
              <a:buNone/>
              <a:defRPr sz="1600"/>
            </a:lvl3pPr>
            <a:lvl4pPr marL="744538" indent="0">
              <a:spcAft>
                <a:spcPts val="600"/>
              </a:spcAft>
              <a:buNone/>
              <a:defRPr sz="1600"/>
            </a:lvl4pPr>
            <a:lvl5pPr marL="922337" indent="0">
              <a:spcAft>
                <a:spcPts val="600"/>
              </a:spcAft>
              <a:buNone/>
              <a:defRPr sz="1600"/>
            </a:lvl5pPr>
          </a:lstStyle>
          <a:p>
            <a:pPr lvl="0"/>
            <a:r>
              <a:rPr lang="en-US" dirty="0"/>
              <a:t>First level 24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 as too small</a:t>
            </a:r>
          </a:p>
          <a:p>
            <a:pPr lvl="4"/>
            <a:r>
              <a:rPr lang="en-US" dirty="0"/>
              <a:t>Fifth level – avoid as too small</a:t>
            </a: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sp>
        <p:nvSpPr>
          <p:cNvPr id="9"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baseline="0"/>
            </a:lvl1pPr>
          </a:lstStyle>
          <a:p>
            <a:r>
              <a:rPr lang="en-US" dirty="0"/>
              <a:t>Image Left</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2989506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Left with bullets">
    <p:spTree>
      <p:nvGrpSpPr>
        <p:cNvPr id="1" name=""/>
        <p:cNvGrpSpPr/>
        <p:nvPr/>
      </p:nvGrpSpPr>
      <p:grpSpPr>
        <a:xfrm>
          <a:off x="0" y="0"/>
          <a:ext cx="0" cy="0"/>
          <a:chOff x="0" y="0"/>
          <a:chExt cx="0" cy="0"/>
        </a:xfrm>
      </p:grpSpPr>
      <p:sp>
        <p:nvSpPr>
          <p:cNvPr id="4" name="Picture Placeholder 2"/>
          <p:cNvSpPr>
            <a:spLocks noGrp="1"/>
          </p:cNvSpPr>
          <p:nvPr>
            <p:ph type="pic" idx="11"/>
          </p:nvPr>
        </p:nvSpPr>
        <p:spPr bwMode="ltGray">
          <a:xfrm>
            <a:off x="946786" y="1736726"/>
            <a:ext cx="6286795" cy="4443412"/>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dirty="0"/>
          </a:p>
        </p:txBody>
      </p:sp>
      <p:sp>
        <p:nvSpPr>
          <p:cNvPr id="7" name="Content Placeholder 6"/>
          <p:cNvSpPr>
            <a:spLocks noGrp="1"/>
          </p:cNvSpPr>
          <p:nvPr>
            <p:ph sz="quarter" idx="12" hasCustomPrompt="1"/>
          </p:nvPr>
        </p:nvSpPr>
        <p:spPr>
          <a:xfrm>
            <a:off x="7404101" y="1736724"/>
            <a:ext cx="3854450" cy="4443413"/>
          </a:xfrm>
        </p:spPr>
        <p:txBody>
          <a:bodyPr/>
          <a:lstStyle>
            <a:lvl1pPr marL="342900" indent="-342900">
              <a:spcAft>
                <a:spcPts val="600"/>
              </a:spcAft>
              <a:buFont typeface="Wingdings" panose="05000000000000000000" pitchFamily="2" charset="2"/>
              <a:buChar char="§"/>
              <a:defRPr sz="2400"/>
            </a:lvl1pPr>
            <a:lvl2pPr>
              <a:spcAft>
                <a:spcPts val="600"/>
              </a:spcAft>
              <a:defRPr sz="1800"/>
            </a:lvl2pPr>
            <a:lvl3pPr>
              <a:spcAft>
                <a:spcPts val="600"/>
              </a:spcAft>
              <a:defRPr sz="1600"/>
            </a:lvl3pPr>
            <a:lvl4pPr>
              <a:spcAft>
                <a:spcPts val="600"/>
              </a:spcAft>
              <a:defRPr sz="1600"/>
            </a:lvl4pPr>
            <a:lvl5pPr>
              <a:spcAft>
                <a:spcPts val="600"/>
              </a:spcAft>
              <a:defRPr sz="1600"/>
            </a:lvl5pPr>
          </a:lstStyle>
          <a:p>
            <a:pPr lvl="0"/>
            <a:r>
              <a:rPr lang="en-US" dirty="0"/>
              <a:t>First level 24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 as too small</a:t>
            </a:r>
          </a:p>
          <a:p>
            <a:pPr lvl="4"/>
            <a:r>
              <a:rPr lang="en-US" dirty="0"/>
              <a:t>Fifth level – avoid as too small</a:t>
            </a: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sp>
        <p:nvSpPr>
          <p:cNvPr id="9"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baseline="0"/>
            </a:lvl1pPr>
          </a:lstStyle>
          <a:p>
            <a:r>
              <a:rPr lang="en-US" dirty="0"/>
              <a:t>Image Left with Bullets</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1031258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Left with Bullets—INFORM">
    <p:spTree>
      <p:nvGrpSpPr>
        <p:cNvPr id="1" name=""/>
        <p:cNvGrpSpPr/>
        <p:nvPr/>
      </p:nvGrpSpPr>
      <p:grpSpPr>
        <a:xfrm>
          <a:off x="0" y="0"/>
          <a:ext cx="0" cy="0"/>
          <a:chOff x="0" y="0"/>
          <a:chExt cx="0" cy="0"/>
        </a:xfrm>
      </p:grpSpPr>
      <p:sp>
        <p:nvSpPr>
          <p:cNvPr id="4" name="Picture Placeholder 2"/>
          <p:cNvSpPr>
            <a:spLocks noGrp="1"/>
          </p:cNvSpPr>
          <p:nvPr>
            <p:ph type="pic" idx="11"/>
          </p:nvPr>
        </p:nvSpPr>
        <p:spPr bwMode="ltGray">
          <a:xfrm>
            <a:off x="946786" y="1736726"/>
            <a:ext cx="6286795" cy="4443412"/>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dirty="0"/>
          </a:p>
        </p:txBody>
      </p:sp>
      <p:sp>
        <p:nvSpPr>
          <p:cNvPr id="7" name="Content Placeholder 6"/>
          <p:cNvSpPr>
            <a:spLocks noGrp="1"/>
          </p:cNvSpPr>
          <p:nvPr>
            <p:ph sz="quarter" idx="12" hasCustomPrompt="1"/>
          </p:nvPr>
        </p:nvSpPr>
        <p:spPr>
          <a:xfrm>
            <a:off x="7404101" y="1736724"/>
            <a:ext cx="3854450" cy="4443413"/>
          </a:xfrm>
        </p:spPr>
        <p:txBody>
          <a:bodyPr>
            <a:normAutofit/>
          </a:bodyPr>
          <a:lstStyle>
            <a:lvl1pPr marL="342900" indent="-342900">
              <a:spcAft>
                <a:spcPts val="600"/>
              </a:spcAft>
              <a:buFont typeface="Wingdings" panose="05000000000000000000" pitchFamily="2" charset="2"/>
              <a:buChar char="§"/>
              <a:defRPr sz="2000"/>
            </a:lvl1pPr>
            <a:lvl2pPr>
              <a:spcAft>
                <a:spcPts val="600"/>
              </a:spcAft>
              <a:defRPr sz="1800"/>
            </a:lvl2pPr>
            <a:lvl3pPr>
              <a:spcAft>
                <a:spcPts val="600"/>
              </a:spcAft>
              <a:defRPr sz="1600"/>
            </a:lvl3pPr>
            <a:lvl4pPr>
              <a:spcAft>
                <a:spcPts val="600"/>
              </a:spcAft>
              <a:defRPr sz="1400"/>
            </a:lvl4pPr>
            <a:lvl5pPr>
              <a:spcAft>
                <a:spcPts val="600"/>
              </a:spcAft>
              <a:defRPr sz="14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 as too small</a:t>
            </a:r>
          </a:p>
          <a:p>
            <a:pPr lvl="4"/>
            <a:r>
              <a:rPr lang="en-US" dirty="0"/>
              <a:t>Fifth level – avoid as too small</a:t>
            </a: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sp>
        <p:nvSpPr>
          <p:cNvPr id="9"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p>
            <a:r>
              <a:rPr lang="en-US" dirty="0"/>
              <a:t>Image Left with Bullets—INFORM</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4344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 Right">
    <p:spTree>
      <p:nvGrpSpPr>
        <p:cNvPr id="1" name=""/>
        <p:cNvGrpSpPr/>
        <p:nvPr/>
      </p:nvGrpSpPr>
      <p:grpSpPr>
        <a:xfrm>
          <a:off x="0" y="0"/>
          <a:ext cx="0" cy="0"/>
          <a:chOff x="0" y="0"/>
          <a:chExt cx="0" cy="0"/>
        </a:xfrm>
      </p:grpSpPr>
      <p:sp>
        <p:nvSpPr>
          <p:cNvPr id="6" name="Picture Placeholder 2"/>
          <p:cNvSpPr>
            <a:spLocks noGrp="1"/>
          </p:cNvSpPr>
          <p:nvPr>
            <p:ph type="pic" idx="13"/>
          </p:nvPr>
        </p:nvSpPr>
        <p:spPr bwMode="ltGray">
          <a:xfrm>
            <a:off x="5113360" y="1736725"/>
            <a:ext cx="6145191" cy="4443413"/>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dirty="0"/>
          </a:p>
        </p:txBody>
      </p:sp>
      <p:sp>
        <p:nvSpPr>
          <p:cNvPr id="2" name="Title 1"/>
          <p:cNvSpPr>
            <a:spLocks noGrp="1"/>
          </p:cNvSpPr>
          <p:nvPr>
            <p:ph type="title" hasCustomPrompt="1"/>
          </p:nvPr>
        </p:nvSpPr>
        <p:spPr/>
        <p:txBody>
          <a:bodyPr/>
          <a:lstStyle>
            <a:lvl1pPr>
              <a:defRPr baseline="0"/>
            </a:lvl1pPr>
          </a:lstStyle>
          <a:p>
            <a:r>
              <a:rPr lang="en-US" dirty="0"/>
              <a:t>Image Right</a:t>
            </a:r>
          </a:p>
        </p:txBody>
      </p:sp>
      <p:sp>
        <p:nvSpPr>
          <p:cNvPr id="9" name="Content Placeholder 8"/>
          <p:cNvSpPr>
            <a:spLocks noGrp="1"/>
          </p:cNvSpPr>
          <p:nvPr>
            <p:ph sz="quarter" idx="14" hasCustomPrompt="1"/>
          </p:nvPr>
        </p:nvSpPr>
        <p:spPr>
          <a:xfrm>
            <a:off x="946786" y="1736725"/>
            <a:ext cx="3955414" cy="4443413"/>
          </a:xfrm>
        </p:spPr>
        <p:txBody>
          <a:bodyPr/>
          <a:lstStyle>
            <a:lvl1pPr marL="0" indent="0">
              <a:spcAft>
                <a:spcPts val="1200"/>
              </a:spcAft>
              <a:buNone/>
              <a:defRPr sz="2400"/>
            </a:lvl1pPr>
            <a:lvl2pPr marL="346075" indent="0">
              <a:spcAft>
                <a:spcPts val="1200"/>
              </a:spcAft>
              <a:buNone/>
              <a:defRPr sz="1800"/>
            </a:lvl2pPr>
            <a:lvl3pPr marL="574675" indent="0">
              <a:spcAft>
                <a:spcPts val="1200"/>
              </a:spcAft>
              <a:buNone/>
              <a:defRPr sz="1600"/>
            </a:lvl3pPr>
            <a:lvl4pPr marL="744538" indent="0">
              <a:spcAft>
                <a:spcPts val="1200"/>
              </a:spcAft>
              <a:buNone/>
              <a:defRPr sz="1600"/>
            </a:lvl4pPr>
            <a:lvl5pPr marL="922337" indent="0">
              <a:spcAft>
                <a:spcPts val="1200"/>
              </a:spcAft>
              <a:buNone/>
              <a:defRPr sz="1600"/>
            </a:lvl5pPr>
          </a:lstStyle>
          <a:p>
            <a:pPr lvl="0"/>
            <a:r>
              <a:rPr lang="en-US" dirty="0"/>
              <a:t>First level 24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 as too small</a:t>
            </a:r>
          </a:p>
          <a:p>
            <a:pPr lvl="4"/>
            <a:r>
              <a:rPr lang="en-US" dirty="0"/>
              <a:t>Fifth level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451891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mage Right with Bullets">
    <p:spTree>
      <p:nvGrpSpPr>
        <p:cNvPr id="1" name=""/>
        <p:cNvGrpSpPr/>
        <p:nvPr/>
      </p:nvGrpSpPr>
      <p:grpSpPr>
        <a:xfrm>
          <a:off x="0" y="0"/>
          <a:ext cx="0" cy="0"/>
          <a:chOff x="0" y="0"/>
          <a:chExt cx="0" cy="0"/>
        </a:xfrm>
      </p:grpSpPr>
      <p:sp>
        <p:nvSpPr>
          <p:cNvPr id="6" name="Picture Placeholder 2"/>
          <p:cNvSpPr>
            <a:spLocks noGrp="1"/>
          </p:cNvSpPr>
          <p:nvPr>
            <p:ph type="pic" idx="13"/>
          </p:nvPr>
        </p:nvSpPr>
        <p:spPr bwMode="ltGray">
          <a:xfrm>
            <a:off x="5113360" y="1736725"/>
            <a:ext cx="6145191" cy="4443413"/>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dirty="0"/>
          </a:p>
        </p:txBody>
      </p:sp>
      <p:sp>
        <p:nvSpPr>
          <p:cNvPr id="2" name="Title 1"/>
          <p:cNvSpPr>
            <a:spLocks noGrp="1"/>
          </p:cNvSpPr>
          <p:nvPr>
            <p:ph type="title" hasCustomPrompt="1"/>
          </p:nvPr>
        </p:nvSpPr>
        <p:spPr/>
        <p:txBody>
          <a:bodyPr/>
          <a:lstStyle>
            <a:lvl1pPr>
              <a:defRPr/>
            </a:lvl1pPr>
          </a:lstStyle>
          <a:p>
            <a:r>
              <a:rPr lang="en-US" dirty="0"/>
              <a:t>Image Right with Bullets</a:t>
            </a:r>
          </a:p>
        </p:txBody>
      </p:sp>
      <p:sp>
        <p:nvSpPr>
          <p:cNvPr id="9" name="Content Placeholder 8"/>
          <p:cNvSpPr>
            <a:spLocks noGrp="1"/>
          </p:cNvSpPr>
          <p:nvPr>
            <p:ph sz="quarter" idx="14" hasCustomPrompt="1"/>
          </p:nvPr>
        </p:nvSpPr>
        <p:spPr>
          <a:xfrm>
            <a:off x="946786" y="1736725"/>
            <a:ext cx="3955414" cy="4443413"/>
          </a:xfrm>
        </p:spPr>
        <p:txBody>
          <a:bodyPr/>
          <a:lstStyle>
            <a:lvl1pPr>
              <a:spcAft>
                <a:spcPts val="1200"/>
              </a:spcAft>
              <a:defRPr sz="2400"/>
            </a:lvl1pPr>
            <a:lvl2pPr>
              <a:spcAft>
                <a:spcPts val="1200"/>
              </a:spcAft>
              <a:defRPr sz="1800"/>
            </a:lvl2pPr>
            <a:lvl3pPr>
              <a:spcAft>
                <a:spcPts val="1200"/>
              </a:spcAft>
              <a:defRPr sz="1600"/>
            </a:lvl3pPr>
            <a:lvl4pPr>
              <a:spcAft>
                <a:spcPts val="1200"/>
              </a:spcAft>
              <a:defRPr sz="1600"/>
            </a:lvl4pPr>
            <a:lvl5pPr>
              <a:spcAft>
                <a:spcPts val="1200"/>
              </a:spcAft>
              <a:defRPr sz="1600"/>
            </a:lvl5pPr>
          </a:lstStyle>
          <a:p>
            <a:pPr lvl="0"/>
            <a:r>
              <a:rPr lang="en-US" dirty="0"/>
              <a:t>First level 24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 as too small</a:t>
            </a:r>
          </a:p>
          <a:p>
            <a:pPr lvl="4"/>
            <a:r>
              <a:rPr lang="en-US" dirty="0"/>
              <a:t>Fifth level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spTree>
    <p:extLst>
      <p:ext uri="{BB962C8B-B14F-4D97-AF65-F5344CB8AC3E}">
        <p14:creationId xmlns:p14="http://schemas.microsoft.com/office/powerpoint/2010/main" val="2383618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mage Right with Bullets—INFORM ">
    <p:spTree>
      <p:nvGrpSpPr>
        <p:cNvPr id="1" name=""/>
        <p:cNvGrpSpPr/>
        <p:nvPr/>
      </p:nvGrpSpPr>
      <p:grpSpPr>
        <a:xfrm>
          <a:off x="0" y="0"/>
          <a:ext cx="0" cy="0"/>
          <a:chOff x="0" y="0"/>
          <a:chExt cx="0" cy="0"/>
        </a:xfrm>
      </p:grpSpPr>
      <p:sp>
        <p:nvSpPr>
          <p:cNvPr id="6" name="Picture Placeholder 2"/>
          <p:cNvSpPr>
            <a:spLocks noGrp="1"/>
          </p:cNvSpPr>
          <p:nvPr>
            <p:ph type="pic" idx="13"/>
          </p:nvPr>
        </p:nvSpPr>
        <p:spPr bwMode="ltGray">
          <a:xfrm>
            <a:off x="5113360" y="1736725"/>
            <a:ext cx="6145191" cy="4443413"/>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dirty="0"/>
          </a:p>
        </p:txBody>
      </p:sp>
      <p:sp>
        <p:nvSpPr>
          <p:cNvPr id="2" name="Title 1"/>
          <p:cNvSpPr>
            <a:spLocks noGrp="1"/>
          </p:cNvSpPr>
          <p:nvPr>
            <p:ph type="title" hasCustomPrompt="1"/>
          </p:nvPr>
        </p:nvSpPr>
        <p:spPr/>
        <p:txBody>
          <a:bodyPr/>
          <a:lstStyle>
            <a:lvl1pPr>
              <a:defRPr/>
            </a:lvl1pPr>
          </a:lstStyle>
          <a:p>
            <a:r>
              <a:rPr lang="en-US" dirty="0"/>
              <a:t>Image Right with Bullets—INFORM</a:t>
            </a:r>
          </a:p>
        </p:txBody>
      </p:sp>
      <p:sp>
        <p:nvSpPr>
          <p:cNvPr id="9" name="Content Placeholder 8"/>
          <p:cNvSpPr>
            <a:spLocks noGrp="1"/>
          </p:cNvSpPr>
          <p:nvPr>
            <p:ph sz="quarter" idx="14" hasCustomPrompt="1"/>
          </p:nvPr>
        </p:nvSpPr>
        <p:spPr>
          <a:xfrm>
            <a:off x="946786" y="1736725"/>
            <a:ext cx="3955414" cy="4443413"/>
          </a:xfrm>
        </p:spPr>
        <p:txBody>
          <a:bodyPr/>
          <a:lstStyle>
            <a:lvl1pPr>
              <a:spcAft>
                <a:spcPts val="1200"/>
              </a:spcAft>
              <a:defRPr sz="2000"/>
            </a:lvl1pPr>
            <a:lvl2pPr>
              <a:spcAft>
                <a:spcPts val="1200"/>
              </a:spcAft>
              <a:defRPr sz="1800"/>
            </a:lvl2pPr>
            <a:lvl3pPr>
              <a:spcAft>
                <a:spcPts val="1200"/>
              </a:spcAft>
              <a:defRPr sz="1600"/>
            </a:lvl3pPr>
            <a:lvl4pPr>
              <a:spcAft>
                <a:spcPts val="1200"/>
              </a:spcAft>
              <a:defRPr sz="1400"/>
            </a:lvl4pPr>
            <a:lvl5pPr>
              <a:spcAft>
                <a:spcPts val="1200"/>
              </a:spcAft>
              <a:defRPr sz="14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 as too small</a:t>
            </a:r>
          </a:p>
          <a:p>
            <a:pPr lvl="4"/>
            <a:r>
              <a:rPr lang="en-US" dirty="0"/>
              <a:t>Fifth level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2090691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Half-Screen Imag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7750" y="1987091"/>
            <a:ext cx="4383499" cy="3936380"/>
          </a:xfrm>
        </p:spPr>
        <p:txBody>
          <a:bodyPr/>
          <a:lstStyle>
            <a:lvl1pPr>
              <a:defRPr baseline="0"/>
            </a:lvl1pPr>
          </a:lstStyle>
          <a:p>
            <a:r>
              <a:rPr lang="en-US" dirty="0"/>
              <a:t>Half Screen Image Right 36 </a:t>
            </a:r>
            <a:r>
              <a:rPr lang="en-US" dirty="0" err="1"/>
              <a:t>pt</a:t>
            </a:r>
            <a:endParaRPr lang="en-US" dirty="0"/>
          </a:p>
        </p:txBody>
      </p:sp>
      <p:sp>
        <p:nvSpPr>
          <p:cNvPr id="4" name="Picture Placeholder 2"/>
          <p:cNvSpPr>
            <a:spLocks noGrp="1"/>
          </p:cNvSpPr>
          <p:nvPr>
            <p:ph type="pic" idx="11"/>
          </p:nvPr>
        </p:nvSpPr>
        <p:spPr bwMode="ltGray">
          <a:xfrm>
            <a:off x="6191251" y="1"/>
            <a:ext cx="6000750" cy="6857999"/>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dirty="0"/>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spTree>
    <p:extLst>
      <p:ext uri="{BB962C8B-B14F-4D97-AF65-F5344CB8AC3E}">
        <p14:creationId xmlns:p14="http://schemas.microsoft.com/office/powerpoint/2010/main" val="2544467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Half-Screen 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69250" y="1951465"/>
            <a:ext cx="4383499" cy="3936380"/>
          </a:xfrm>
        </p:spPr>
        <p:txBody>
          <a:bodyPr/>
          <a:lstStyle>
            <a:lvl1pPr>
              <a:defRPr/>
            </a:lvl1pPr>
          </a:lstStyle>
          <a:p>
            <a:r>
              <a:rPr lang="en-US" dirty="0"/>
              <a:t>Half Screen Image </a:t>
            </a:r>
            <a:br>
              <a:rPr lang="en-US" dirty="0"/>
            </a:br>
            <a:r>
              <a:rPr lang="en-US" dirty="0"/>
              <a:t>Left 36 </a:t>
            </a:r>
            <a:r>
              <a:rPr lang="en-US" dirty="0" err="1"/>
              <a:t>pt</a:t>
            </a:r>
            <a:endParaRPr lang="en-US" dirty="0"/>
          </a:p>
        </p:txBody>
      </p:sp>
      <p:sp>
        <p:nvSpPr>
          <p:cNvPr id="4" name="Picture Placeholder 2"/>
          <p:cNvSpPr>
            <a:spLocks noGrp="1"/>
          </p:cNvSpPr>
          <p:nvPr>
            <p:ph type="pic" idx="11"/>
          </p:nvPr>
        </p:nvSpPr>
        <p:spPr bwMode="ltGray">
          <a:xfrm>
            <a:off x="1" y="1"/>
            <a:ext cx="6000752" cy="6857999"/>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dirty="0"/>
          </a:p>
        </p:txBody>
      </p:sp>
    </p:spTree>
    <p:extLst>
      <p:ext uri="{BB962C8B-B14F-4D97-AF65-F5344CB8AC3E}">
        <p14:creationId xmlns:p14="http://schemas.microsoft.com/office/powerpoint/2010/main" val="168781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a:solidFill>
            <a:schemeClr val="bg1">
              <a:lumMod val="95000"/>
            </a:schemeClr>
          </a:solidFill>
        </p:spPr>
        <p:txBody>
          <a:bodyPr/>
          <a:lstStyle>
            <a:lvl1pPr marL="0" indent="0" algn="ctr">
              <a:buNone/>
              <a:defRPr baseline="0"/>
            </a:lvl1pPr>
          </a:lstStyle>
          <a:p>
            <a:r>
              <a:rPr lang="en-US"/>
              <a:t>Click icon to add picture</a:t>
            </a:r>
            <a:endParaRPr lang="en-US" dirty="0"/>
          </a:p>
        </p:txBody>
      </p:sp>
      <p:sp>
        <p:nvSpPr>
          <p:cNvPr id="3" name="Rectangle 2"/>
          <p:cNvSpPr/>
          <p:nvPr userDrawn="1"/>
        </p:nvSpPr>
        <p:spPr>
          <a:xfrm>
            <a:off x="1041400" y="0"/>
            <a:ext cx="1803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641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1_Section Break w Mark">
    <p:bg>
      <p:bgPr>
        <a:gradFill>
          <a:gsLst>
            <a:gs pos="0">
              <a:srgbClr val="1DBDFF"/>
            </a:gs>
            <a:gs pos="47000">
              <a:srgbClr val="188DFF"/>
            </a:gs>
            <a:gs pos="100000">
              <a:srgbClr val="752FB7"/>
            </a:gs>
          </a:gsLst>
          <a:lin ang="2700000" scaled="0"/>
        </a:gradFill>
        <a:effectLst/>
      </p:bgPr>
    </p:bg>
    <p:spTree>
      <p:nvGrpSpPr>
        <p:cNvPr id="1" name=""/>
        <p:cNvGrpSpPr/>
        <p:nvPr/>
      </p:nvGrpSpPr>
      <p:grpSpPr>
        <a:xfrm>
          <a:off x="0" y="0"/>
          <a:ext cx="0" cy="0"/>
          <a:chOff x="0" y="0"/>
          <a:chExt cx="0" cy="0"/>
        </a:xfrm>
      </p:grpSpPr>
      <p:pic>
        <p:nvPicPr>
          <p:cNvPr id="9" name="PPT Backdrop-01.png"/>
          <p:cNvPicPr>
            <a:picLocks noChangeAspect="1"/>
          </p:cNvPicPr>
          <p:nvPr/>
        </p:nvPicPr>
        <p:blipFill>
          <a:blip r:embed="rId2">
            <a:alphaModFix amt="5000"/>
            <a:extLst/>
          </a:blip>
          <a:stretch>
            <a:fillRect/>
          </a:stretch>
        </p:blipFill>
        <p:spPr>
          <a:xfrm>
            <a:off x="-102410" y="0"/>
            <a:ext cx="12192000" cy="6858000"/>
          </a:xfrm>
          <a:prstGeom prst="rect">
            <a:avLst/>
          </a:prstGeom>
          <a:ln w="12700">
            <a:miter lim="400000"/>
          </a:ln>
        </p:spPr>
      </p:pic>
      <p:sp>
        <p:nvSpPr>
          <p:cNvPr id="2"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sp>
        <p:nvSpPr>
          <p:cNvPr id="17" name="white bar" descr="Rectangle 59"/>
          <p:cNvSpPr/>
          <p:nvPr/>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grpSp>
        <p:nvGrpSpPr>
          <p:cNvPr id="18" name="Group 17"/>
          <p:cNvGrpSpPr/>
          <p:nvPr userDrawn="1"/>
        </p:nvGrpSpPr>
        <p:grpSpPr>
          <a:xfrm>
            <a:off x="941823" y="4240362"/>
            <a:ext cx="869950" cy="869950"/>
            <a:chOff x="3513138" y="642938"/>
            <a:chExt cx="869950" cy="869950"/>
          </a:xfrm>
          <a:solidFill>
            <a:schemeClr val="bg1"/>
          </a:solidFill>
        </p:grpSpPr>
        <p:sp>
          <p:nvSpPr>
            <p:cNvPr id="19" name="Freeform 18"/>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78517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Title Slide">
    <p:bg>
      <p:bgPr>
        <a:gradFill flip="none" rotWithShape="1">
          <a:gsLst>
            <a:gs pos="40000">
              <a:schemeClr val="accent1">
                <a:lumMod val="100000"/>
              </a:schemeClr>
            </a:gs>
            <a:gs pos="0">
              <a:schemeClr val="accent5"/>
            </a:gs>
            <a:gs pos="100000">
              <a:srgbClr val="0155EF"/>
            </a:gs>
          </a:gsLst>
          <a:lin ang="27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
          </a:blip>
          <a:stretch>
            <a:fillRect/>
          </a:stretch>
        </p:blipFill>
        <p:spPr>
          <a:xfrm>
            <a:off x="-87780" y="0"/>
            <a:ext cx="11916181" cy="6858001"/>
          </a:xfrm>
          <a:prstGeom prst="rect">
            <a:avLst/>
          </a:prstGeom>
        </p:spPr>
      </p:pic>
      <p:sp>
        <p:nvSpPr>
          <p:cNvPr id="26" name="Rectangle 25"/>
          <p:cNvSpPr/>
          <p:nvPr userDrawn="1"/>
        </p:nvSpPr>
        <p:spPr>
          <a:xfrm flipV="1">
            <a:off x="-12191" y="-1"/>
            <a:ext cx="12204191" cy="6858001"/>
          </a:xfrm>
          <a:prstGeom prst="rect">
            <a:avLst/>
          </a:prstGeom>
          <a:gradFill flip="none" rotWithShape="1">
            <a:gsLst>
              <a:gs pos="14000">
                <a:schemeClr val="accent1">
                  <a:lumMod val="80000"/>
                  <a:lumOff val="20000"/>
                  <a:alpha val="10000"/>
                </a:schemeClr>
              </a:gs>
              <a:gs pos="100000">
                <a:schemeClr val="accent1">
                  <a:lumMod val="100000"/>
                  <a:alpha val="5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p:cNvSpPr>
            <a:spLocks noGrp="1"/>
          </p:cNvSpPr>
          <p:nvPr>
            <p:ph type="ctrTitle"/>
          </p:nvPr>
        </p:nvSpPr>
        <p:spPr>
          <a:xfrm>
            <a:off x="950976" y="341105"/>
            <a:ext cx="10314432" cy="1964978"/>
          </a:xfrm>
        </p:spPr>
        <p:txBody>
          <a:bodyPr anchor="b" anchorCtr="0">
            <a:normAutofit/>
          </a:bodyPr>
          <a:lstStyle>
            <a:lvl1pPr algn="l">
              <a:lnSpc>
                <a:spcPct val="80000"/>
              </a:lnSpc>
              <a:defRPr sz="6000">
                <a:solidFill>
                  <a:schemeClr val="bg1"/>
                </a:solidFill>
              </a:defRPr>
            </a:lvl1pPr>
          </a:lstStyle>
          <a:p>
            <a:r>
              <a:rPr lang="en-US"/>
              <a:t>Click to edit Master title style</a:t>
            </a:r>
            <a:endParaRPr lang="en-US" dirty="0"/>
          </a:p>
        </p:txBody>
      </p:sp>
      <p:sp>
        <p:nvSpPr>
          <p:cNvPr id="40" name="Shape 48"/>
          <p:cNvSpPr>
            <a:spLocks noGrp="1"/>
          </p:cNvSpPr>
          <p:nvPr>
            <p:ph type="body" sz="quarter" idx="10" hasCustomPrompt="1"/>
          </p:nvPr>
        </p:nvSpPr>
        <p:spPr>
          <a:xfrm>
            <a:off x="951663" y="2333175"/>
            <a:ext cx="4270249" cy="1427453"/>
          </a:xfrm>
          <a:prstGeom prst="rect">
            <a:avLst/>
          </a:prstGeom>
        </p:spPr>
        <p:txBody>
          <a:bodyPr>
            <a:noAutofit/>
          </a:bodyPr>
          <a:lstStyle>
            <a:lvl1pPr marL="0" indent="0">
              <a:lnSpc>
                <a:spcPct val="80000"/>
              </a:lnSpc>
              <a:spcBef>
                <a:spcPts val="0"/>
              </a:spcBef>
              <a:spcAft>
                <a:spcPts val="600"/>
              </a:spcAft>
              <a:buSzTx/>
              <a:buFontTx/>
              <a:buNone/>
              <a:defRPr sz="2000">
                <a:solidFill>
                  <a:srgbClr val="FFFFFF"/>
                </a:solidFill>
              </a:defRPr>
            </a:lvl1pPr>
            <a:lvl2pPr marL="0" indent="0">
              <a:lnSpc>
                <a:spcPct val="80000"/>
              </a:lnSpc>
              <a:spcBef>
                <a:spcPts val="0"/>
              </a:spcBef>
              <a:spcAft>
                <a:spcPts val="600"/>
              </a:spcAft>
              <a:buSzTx/>
              <a:buFontTx/>
              <a:buNone/>
              <a:defRPr sz="2000">
                <a:solidFill>
                  <a:srgbClr val="FFFFFF"/>
                </a:solidFill>
              </a:defRPr>
            </a:lvl2pPr>
            <a:lvl3pPr marL="0" indent="0">
              <a:lnSpc>
                <a:spcPct val="80000"/>
              </a:lnSpc>
              <a:spcBef>
                <a:spcPts val="0"/>
              </a:spcBef>
              <a:spcAft>
                <a:spcPts val="600"/>
              </a:spcAft>
              <a:buSzTx/>
              <a:buFontTx/>
              <a:buNone/>
              <a:defRPr sz="2000">
                <a:solidFill>
                  <a:srgbClr val="FFFFFF"/>
                </a:solidFill>
              </a:defRPr>
            </a:lvl3pPr>
            <a:lvl4pPr marL="0" indent="0">
              <a:lnSpc>
                <a:spcPct val="80000"/>
              </a:lnSpc>
              <a:spcBef>
                <a:spcPts val="0"/>
              </a:spcBef>
              <a:spcAft>
                <a:spcPts val="600"/>
              </a:spcAft>
              <a:buSzTx/>
              <a:buFontTx/>
              <a:buNone/>
              <a:defRPr sz="2400">
                <a:solidFill>
                  <a:srgbClr val="FFFFFF"/>
                </a:solidFill>
              </a:defRPr>
            </a:lvl4pPr>
            <a:lvl5pPr marL="0" indent="0">
              <a:lnSpc>
                <a:spcPct val="80000"/>
              </a:lnSpc>
              <a:spcBef>
                <a:spcPts val="0"/>
              </a:spcBef>
              <a:spcAft>
                <a:spcPts val="600"/>
              </a:spcAft>
              <a:buSzTx/>
              <a:buFontTx/>
              <a:buNone/>
              <a:defRPr sz="2400">
                <a:solidFill>
                  <a:srgbClr val="FFFFFF"/>
                </a:solidFill>
              </a:defRPr>
            </a:lvl5pPr>
          </a:lstStyle>
          <a:p>
            <a:r>
              <a:rPr lang="en-US" dirty="0"/>
              <a:t>Speaker Name</a:t>
            </a:r>
            <a:endParaRPr dirty="0"/>
          </a:p>
          <a:p>
            <a:pPr lvl="1"/>
            <a:r>
              <a:rPr lang="en-US" dirty="0"/>
              <a:t>Title/Company</a:t>
            </a:r>
            <a:endParaRPr dirty="0"/>
          </a:p>
          <a:p>
            <a:pPr lvl="2"/>
            <a:r>
              <a:rPr lang="en-US" dirty="0"/>
              <a:t>Date</a:t>
            </a:r>
            <a:endParaRPr dirty="0"/>
          </a:p>
        </p:txBody>
      </p:sp>
      <p:grpSp>
        <p:nvGrpSpPr>
          <p:cNvPr id="10" name="Large Logo"/>
          <p:cNvGrpSpPr/>
          <p:nvPr/>
        </p:nvGrpSpPr>
        <p:grpSpPr>
          <a:xfrm>
            <a:off x="946986" y="5176329"/>
            <a:ext cx="2805821" cy="680014"/>
            <a:chOff x="5753494" y="2024196"/>
            <a:chExt cx="846681" cy="205200"/>
          </a:xfrm>
        </p:grpSpPr>
        <p:sp>
          <p:nvSpPr>
            <p:cNvPr id="11"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2"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3"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4"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5"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6"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7"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8"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9"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0"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3"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4"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5"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grpSp>
      <p:sp>
        <p:nvSpPr>
          <p:cNvPr id="21" name="Blue bar"/>
          <p:cNvSpPr/>
          <p:nvPr userDrawn="1"/>
        </p:nvSpPr>
        <p:spPr>
          <a:xfrm>
            <a:off x="944563" y="0"/>
            <a:ext cx="1799696" cy="151844"/>
          </a:xfrm>
          <a:prstGeom prst="rect">
            <a:avLst/>
          </a:prstGeom>
          <a:solidFill>
            <a:schemeClr val="bg1"/>
          </a:solidFill>
          <a:ln w="12700">
            <a:miter lim="400000"/>
          </a:ln>
        </p:spPr>
        <p:txBody>
          <a:bodyPr lIns="45719" rIns="45719" anchor="ctr"/>
          <a:lstStyle/>
          <a:p>
            <a:pPr algn="ctr">
              <a:defRPr>
                <a:solidFill>
                  <a:srgbClr val="FFFFFF"/>
                </a:solidFill>
              </a:defRPr>
            </a:pPr>
            <a:endParaRP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2_Section Break w Mark">
    <p:bg>
      <p:bgPr>
        <a:gradFill>
          <a:gsLst>
            <a:gs pos="0">
              <a:srgbClr val="2694FF"/>
            </a:gs>
            <a:gs pos="42000">
              <a:srgbClr val="0A88FF"/>
            </a:gs>
            <a:gs pos="100000">
              <a:srgbClr val="0155EF"/>
            </a:gs>
          </a:gsLst>
          <a:lin ang="2700000" scaled="0"/>
        </a:gradFill>
        <a:effectLst/>
      </p:bgPr>
    </p:bg>
    <p:spTree>
      <p:nvGrpSpPr>
        <p:cNvPr id="1" name=""/>
        <p:cNvGrpSpPr/>
        <p:nvPr/>
      </p:nvGrpSpPr>
      <p:grpSpPr>
        <a:xfrm>
          <a:off x="0" y="0"/>
          <a:ext cx="0" cy="0"/>
          <a:chOff x="0" y="0"/>
          <a:chExt cx="0" cy="0"/>
        </a:xfrm>
      </p:grpSpPr>
      <p:pic>
        <p:nvPicPr>
          <p:cNvPr id="9" name="PPT Backdrop-01.png"/>
          <p:cNvPicPr>
            <a:picLocks noChangeAspect="1"/>
          </p:cNvPicPr>
          <p:nvPr/>
        </p:nvPicPr>
        <p:blipFill>
          <a:blip r:embed="rId2">
            <a:alphaModFix amt="5000"/>
            <a:extLst/>
          </a:blip>
          <a:stretch>
            <a:fillRect/>
          </a:stretch>
        </p:blipFill>
        <p:spPr>
          <a:xfrm>
            <a:off x="-102410" y="0"/>
            <a:ext cx="12192000" cy="6858000"/>
          </a:xfrm>
          <a:prstGeom prst="rect">
            <a:avLst/>
          </a:prstGeom>
          <a:ln w="12700">
            <a:miter lim="400000"/>
          </a:ln>
        </p:spPr>
      </p:pic>
      <p:grpSp>
        <p:nvGrpSpPr>
          <p:cNvPr id="13" name="Group 12"/>
          <p:cNvGrpSpPr/>
          <p:nvPr/>
        </p:nvGrpSpPr>
        <p:grpSpPr>
          <a:xfrm>
            <a:off x="943753" y="4240362"/>
            <a:ext cx="869950" cy="869950"/>
            <a:chOff x="3513138" y="642938"/>
            <a:chExt cx="869950" cy="869950"/>
          </a:xfrm>
          <a:solidFill>
            <a:schemeClr val="bg1"/>
          </a:solidFill>
        </p:grpSpPr>
        <p:sp>
          <p:nvSpPr>
            <p:cNvPr id="14" name="Freeform 13"/>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sp>
        <p:nvSpPr>
          <p:cNvPr id="10" name="Freeform 9"/>
          <p:cNvSpPr>
            <a:spLocks/>
          </p:cNvSpPr>
          <p:nvPr/>
        </p:nvSpPr>
        <p:spPr bwMode="auto">
          <a:xfrm>
            <a:off x="943753" y="4408637"/>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userDrawn="1"/>
        </p:nvSpPr>
        <p:spPr bwMode="auto">
          <a:xfrm>
            <a:off x="943753" y="4408637"/>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338537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3_Section Break w Mark">
    <p:bg>
      <p:bgPr>
        <a:gradFill>
          <a:gsLst>
            <a:gs pos="0">
              <a:schemeClr val="accent2"/>
            </a:gs>
            <a:gs pos="100000">
              <a:schemeClr val="accent2">
                <a:lumMod val="75000"/>
              </a:schemeClr>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3000"/>
            <a:extLst/>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grpSp>
        <p:nvGrpSpPr>
          <p:cNvPr id="15" name="Group 14"/>
          <p:cNvGrpSpPr/>
          <p:nvPr userDrawn="1"/>
        </p:nvGrpSpPr>
        <p:grpSpPr>
          <a:xfrm>
            <a:off x="956453" y="4240362"/>
            <a:ext cx="869950" cy="869950"/>
            <a:chOff x="3513138" y="642938"/>
            <a:chExt cx="869950" cy="869950"/>
          </a:xfrm>
          <a:solidFill>
            <a:schemeClr val="bg1"/>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4_Section Break w Mark">
    <p:bg>
      <p:bgPr>
        <a:gradFill>
          <a:gsLst>
            <a:gs pos="0">
              <a:srgbClr val="8230B7"/>
            </a:gs>
            <a:gs pos="100000">
              <a:srgbClr val="4C2484"/>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3000"/>
            <a:extLst/>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grpSp>
        <p:nvGrpSpPr>
          <p:cNvPr id="15" name="Group 14"/>
          <p:cNvGrpSpPr/>
          <p:nvPr userDrawn="1"/>
        </p:nvGrpSpPr>
        <p:grpSpPr>
          <a:xfrm>
            <a:off x="956453" y="4240362"/>
            <a:ext cx="869950" cy="869950"/>
            <a:chOff x="3513138" y="642938"/>
            <a:chExt cx="869950" cy="869950"/>
          </a:xfrm>
          <a:solidFill>
            <a:schemeClr val="bg1"/>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3250134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5_Section Break w Mark">
    <p:bg>
      <p:bgPr>
        <a:gradFill>
          <a:gsLst>
            <a:gs pos="0">
              <a:schemeClr val="accent4">
                <a:alpha val="90000"/>
              </a:schemeClr>
            </a:gs>
            <a:gs pos="100000">
              <a:schemeClr val="accent4">
                <a:lumMod val="75000"/>
              </a:schemeClr>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5000"/>
            <a:extLst/>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grpSp>
        <p:nvGrpSpPr>
          <p:cNvPr id="19" name="Group 18"/>
          <p:cNvGrpSpPr/>
          <p:nvPr userDrawn="1"/>
        </p:nvGrpSpPr>
        <p:grpSpPr>
          <a:xfrm>
            <a:off x="956453" y="4240362"/>
            <a:ext cx="869950" cy="869950"/>
            <a:chOff x="3513138" y="642938"/>
            <a:chExt cx="869950" cy="869950"/>
          </a:xfrm>
          <a:solidFill>
            <a:schemeClr val="bg1"/>
          </a:solidFill>
        </p:grpSpPr>
        <p:sp>
          <p:nvSpPr>
            <p:cNvPr id="20" name="Freeform 19"/>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1155888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6_Section Break w Mark">
    <p:bg>
      <p:bgPr>
        <a:gradFill>
          <a:gsLst>
            <a:gs pos="0">
              <a:schemeClr val="accent5"/>
            </a:gs>
            <a:gs pos="100000">
              <a:srgbClr val="00A4ED"/>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7000"/>
            <a:extLst/>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grpSp>
        <p:nvGrpSpPr>
          <p:cNvPr id="15" name="Group 14"/>
          <p:cNvGrpSpPr/>
          <p:nvPr userDrawn="1"/>
        </p:nvGrpSpPr>
        <p:grpSpPr>
          <a:xfrm>
            <a:off x="956453" y="4240362"/>
            <a:ext cx="869950" cy="869950"/>
            <a:chOff x="3513138" y="642938"/>
            <a:chExt cx="869950" cy="869950"/>
          </a:xfrm>
          <a:solidFill>
            <a:schemeClr val="bg1"/>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7_Section Break w Mark">
    <p:bg>
      <p:bgPr>
        <a:gradFill>
          <a:gsLst>
            <a:gs pos="0">
              <a:schemeClr val="accent6"/>
            </a:gs>
            <a:gs pos="100000">
              <a:srgbClr val="11BAB6"/>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7000"/>
            <a:extLst/>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grpSp>
        <p:nvGrpSpPr>
          <p:cNvPr id="15" name="Group 14"/>
          <p:cNvGrpSpPr/>
          <p:nvPr userDrawn="1"/>
        </p:nvGrpSpPr>
        <p:grpSpPr>
          <a:xfrm>
            <a:off x="956453" y="4240362"/>
            <a:ext cx="869950" cy="869950"/>
            <a:chOff x="3513138" y="642938"/>
            <a:chExt cx="869950" cy="869950"/>
          </a:xfrm>
          <a:solidFill>
            <a:schemeClr val="bg1"/>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Section Break w Numbers">
    <p:bg>
      <p:bgPr>
        <a:gradFill>
          <a:gsLst>
            <a:gs pos="0">
              <a:srgbClr val="1DBDFF"/>
            </a:gs>
            <a:gs pos="47000">
              <a:srgbClr val="188DFF"/>
            </a:gs>
            <a:gs pos="100000">
              <a:srgbClr val="752FB7"/>
            </a:gs>
          </a:gsLst>
          <a:lin ang="2700000" scaled="0"/>
        </a:gradFill>
        <a:effectLst/>
      </p:bgPr>
    </p:bg>
    <p:spTree>
      <p:nvGrpSpPr>
        <p:cNvPr id="1" name=""/>
        <p:cNvGrpSpPr/>
        <p:nvPr/>
      </p:nvGrpSpPr>
      <p:grpSpPr>
        <a:xfrm>
          <a:off x="0" y="0"/>
          <a:ext cx="0" cy="0"/>
          <a:chOff x="0" y="0"/>
          <a:chExt cx="0" cy="0"/>
        </a:xfrm>
      </p:grpSpPr>
      <p:pic>
        <p:nvPicPr>
          <p:cNvPr id="9" name="PPT Backdrop-01.png"/>
          <p:cNvPicPr>
            <a:picLocks noChangeAspect="1"/>
          </p:cNvPicPr>
          <p:nvPr/>
        </p:nvPicPr>
        <p:blipFill>
          <a:blip r:embed="rId2">
            <a:alphaModFix amt="5000"/>
            <a:extLst/>
          </a:blip>
          <a:stretch>
            <a:fillRect/>
          </a:stretch>
        </p:blipFill>
        <p:spPr>
          <a:xfrm>
            <a:off x="-102410" y="0"/>
            <a:ext cx="12192000" cy="6858000"/>
          </a:xfrm>
          <a:prstGeom prst="rect">
            <a:avLst/>
          </a:prstGeom>
          <a:ln w="12700">
            <a:miter lim="400000"/>
          </a:ln>
        </p:spPr>
      </p:pic>
      <p:sp>
        <p:nvSpPr>
          <p:cNvPr id="17" name="white bar" descr="Rectangle 59"/>
          <p:cNvSpPr/>
          <p:nvPr/>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grpSp>
        <p:nvGrpSpPr>
          <p:cNvPr id="18" name="Group 17"/>
          <p:cNvGrpSpPr/>
          <p:nvPr userDrawn="1"/>
        </p:nvGrpSpPr>
        <p:grpSpPr>
          <a:xfrm>
            <a:off x="941823" y="4240362"/>
            <a:ext cx="869950" cy="869950"/>
            <a:chOff x="3513138" y="642938"/>
            <a:chExt cx="869950" cy="869950"/>
          </a:xfrm>
          <a:solidFill>
            <a:schemeClr val="bg1">
              <a:alpha val="5000"/>
            </a:schemeClr>
          </a:solidFill>
        </p:grpSpPr>
        <p:sp>
          <p:nvSpPr>
            <p:cNvPr id="19" name="Freeform 18"/>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sp>
        <p:nvSpPr>
          <p:cNvPr id="10"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dirty="0"/>
              <a:t>#</a:t>
            </a: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Section Break w Numbers">
    <p:bg>
      <p:bgPr>
        <a:gradFill>
          <a:gsLst>
            <a:gs pos="0">
              <a:srgbClr val="2694FF"/>
            </a:gs>
            <a:gs pos="42000">
              <a:srgbClr val="0A88FF"/>
            </a:gs>
            <a:gs pos="100000">
              <a:srgbClr val="0155EF"/>
            </a:gs>
          </a:gsLst>
          <a:lin ang="2700000" scaled="0"/>
        </a:gradFill>
        <a:effectLst/>
      </p:bgPr>
    </p:bg>
    <p:spTree>
      <p:nvGrpSpPr>
        <p:cNvPr id="1" name=""/>
        <p:cNvGrpSpPr/>
        <p:nvPr/>
      </p:nvGrpSpPr>
      <p:grpSpPr>
        <a:xfrm>
          <a:off x="0" y="0"/>
          <a:ext cx="0" cy="0"/>
          <a:chOff x="0" y="0"/>
          <a:chExt cx="0" cy="0"/>
        </a:xfrm>
      </p:grpSpPr>
      <p:pic>
        <p:nvPicPr>
          <p:cNvPr id="9" name="PPT Backdrop-01.png"/>
          <p:cNvPicPr>
            <a:picLocks noChangeAspect="1"/>
          </p:cNvPicPr>
          <p:nvPr/>
        </p:nvPicPr>
        <p:blipFill>
          <a:blip r:embed="rId2">
            <a:alphaModFix amt="5000"/>
            <a:extLst/>
          </a:blip>
          <a:stretch>
            <a:fillRect/>
          </a:stretch>
        </p:blipFill>
        <p:spPr>
          <a:xfrm>
            <a:off x="-102410" y="0"/>
            <a:ext cx="12192000" cy="6858000"/>
          </a:xfrm>
          <a:prstGeom prst="rect">
            <a:avLst/>
          </a:prstGeom>
          <a:ln w="12700">
            <a:miter lim="400000"/>
          </a:ln>
        </p:spPr>
      </p:pic>
      <p:grpSp>
        <p:nvGrpSpPr>
          <p:cNvPr id="13" name="Group 12"/>
          <p:cNvGrpSpPr/>
          <p:nvPr/>
        </p:nvGrpSpPr>
        <p:grpSpPr>
          <a:xfrm>
            <a:off x="943753" y="4240362"/>
            <a:ext cx="869950" cy="869950"/>
            <a:chOff x="3513138" y="642938"/>
            <a:chExt cx="869950" cy="869950"/>
          </a:xfrm>
          <a:solidFill>
            <a:schemeClr val="bg1">
              <a:alpha val="5000"/>
            </a:schemeClr>
          </a:solidFill>
        </p:grpSpPr>
        <p:sp>
          <p:nvSpPr>
            <p:cNvPr id="14" name="Freeform 13"/>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sp>
        <p:nvSpPr>
          <p:cNvPr id="20"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6"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dirty="0"/>
              <a:t>#</a:t>
            </a: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Section Break w Numbers">
    <p:bg>
      <p:bgPr>
        <a:gradFill>
          <a:gsLst>
            <a:gs pos="0">
              <a:schemeClr val="accent2"/>
            </a:gs>
            <a:gs pos="100000">
              <a:schemeClr val="accent2">
                <a:lumMod val="75000"/>
              </a:schemeClr>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3000"/>
            <a:extLst/>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grpSp>
        <p:nvGrpSpPr>
          <p:cNvPr id="15" name="Group 14"/>
          <p:cNvGrpSpPr/>
          <p:nvPr userDrawn="1"/>
        </p:nvGrpSpPr>
        <p:grpSpPr>
          <a:xfrm>
            <a:off x="956453" y="4240362"/>
            <a:ext cx="869950" cy="869950"/>
            <a:chOff x="3513138" y="642938"/>
            <a:chExt cx="869950" cy="869950"/>
          </a:xfrm>
          <a:solidFill>
            <a:schemeClr val="bg1">
              <a:alpha val="3000"/>
            </a:schemeClr>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8"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dirty="0"/>
              <a:t>#</a:t>
            </a: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4_Section Break w Numbers">
    <p:bg>
      <p:bgPr>
        <a:gradFill>
          <a:gsLst>
            <a:gs pos="0">
              <a:srgbClr val="8230B7"/>
            </a:gs>
            <a:gs pos="100000">
              <a:srgbClr val="4C2484"/>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3000"/>
            <a:extLst/>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grpSp>
        <p:nvGrpSpPr>
          <p:cNvPr id="15" name="Group 14"/>
          <p:cNvGrpSpPr/>
          <p:nvPr userDrawn="1"/>
        </p:nvGrpSpPr>
        <p:grpSpPr>
          <a:xfrm>
            <a:off x="956453" y="4240362"/>
            <a:ext cx="869950" cy="869950"/>
            <a:chOff x="3513138" y="642938"/>
            <a:chExt cx="869950" cy="869950"/>
          </a:xfrm>
          <a:solidFill>
            <a:schemeClr val="bg1">
              <a:alpha val="3000"/>
            </a:schemeClr>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8"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dirty="0"/>
              <a:t>#</a:t>
            </a: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Title Slide">
    <p:bg>
      <p:bgPr>
        <a:gradFill>
          <a:gsLst>
            <a:gs pos="0">
              <a:srgbClr val="1DBDFF"/>
            </a:gs>
            <a:gs pos="32000">
              <a:srgbClr val="1A8CFF"/>
            </a:gs>
            <a:gs pos="100000">
              <a:srgbClr val="752FB7"/>
            </a:gs>
          </a:gsLst>
          <a:lin ang="27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
          </a:blip>
          <a:stretch>
            <a:fillRect/>
          </a:stretch>
        </p:blipFill>
        <p:spPr>
          <a:xfrm>
            <a:off x="-80465" y="0"/>
            <a:ext cx="11916181" cy="6858001"/>
          </a:xfrm>
          <a:prstGeom prst="rect">
            <a:avLst/>
          </a:prstGeom>
        </p:spPr>
      </p:pic>
      <p:sp>
        <p:nvSpPr>
          <p:cNvPr id="26" name="Rectangle 25"/>
          <p:cNvSpPr/>
          <p:nvPr userDrawn="1"/>
        </p:nvSpPr>
        <p:spPr>
          <a:xfrm flipV="1">
            <a:off x="-12191" y="-1"/>
            <a:ext cx="12204191" cy="6858001"/>
          </a:xfrm>
          <a:prstGeom prst="rect">
            <a:avLst/>
          </a:prstGeom>
          <a:gradFill flip="none" rotWithShape="1">
            <a:gsLst>
              <a:gs pos="14000">
                <a:schemeClr val="accent1">
                  <a:lumMod val="80000"/>
                  <a:lumOff val="20000"/>
                  <a:alpha val="10000"/>
                </a:schemeClr>
              </a:gs>
              <a:gs pos="100000">
                <a:schemeClr val="accent1">
                  <a:lumMod val="100000"/>
                  <a:alpha val="3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p:cNvSpPr>
            <a:spLocks noGrp="1"/>
          </p:cNvSpPr>
          <p:nvPr>
            <p:ph type="ctrTitle"/>
          </p:nvPr>
        </p:nvSpPr>
        <p:spPr>
          <a:xfrm>
            <a:off x="950976" y="341105"/>
            <a:ext cx="10314432" cy="1964978"/>
          </a:xfrm>
        </p:spPr>
        <p:txBody>
          <a:bodyPr anchor="b" anchorCtr="0">
            <a:normAutofit/>
          </a:bodyPr>
          <a:lstStyle>
            <a:lvl1pPr algn="l">
              <a:lnSpc>
                <a:spcPct val="80000"/>
              </a:lnSpc>
              <a:defRPr sz="6000">
                <a:solidFill>
                  <a:schemeClr val="bg1"/>
                </a:solidFill>
              </a:defRPr>
            </a:lvl1pPr>
          </a:lstStyle>
          <a:p>
            <a:r>
              <a:rPr lang="en-US"/>
              <a:t>Click to edit Master title style</a:t>
            </a:r>
            <a:endParaRPr lang="en-US" dirty="0"/>
          </a:p>
        </p:txBody>
      </p:sp>
      <p:sp>
        <p:nvSpPr>
          <p:cNvPr id="40" name="Shape 48"/>
          <p:cNvSpPr>
            <a:spLocks noGrp="1"/>
          </p:cNvSpPr>
          <p:nvPr>
            <p:ph type="body" sz="quarter" idx="10" hasCustomPrompt="1"/>
          </p:nvPr>
        </p:nvSpPr>
        <p:spPr>
          <a:xfrm>
            <a:off x="951663" y="2333175"/>
            <a:ext cx="4270249" cy="1427453"/>
          </a:xfrm>
          <a:prstGeom prst="rect">
            <a:avLst/>
          </a:prstGeom>
        </p:spPr>
        <p:txBody>
          <a:bodyPr>
            <a:noAutofit/>
          </a:bodyPr>
          <a:lstStyle>
            <a:lvl1pPr marL="0" indent="0">
              <a:lnSpc>
                <a:spcPct val="80000"/>
              </a:lnSpc>
              <a:spcBef>
                <a:spcPts val="0"/>
              </a:spcBef>
              <a:spcAft>
                <a:spcPts val="600"/>
              </a:spcAft>
              <a:buSzTx/>
              <a:buFontTx/>
              <a:buNone/>
              <a:defRPr sz="2000">
                <a:solidFill>
                  <a:srgbClr val="FFFFFF"/>
                </a:solidFill>
              </a:defRPr>
            </a:lvl1pPr>
            <a:lvl2pPr marL="0" indent="0">
              <a:lnSpc>
                <a:spcPct val="80000"/>
              </a:lnSpc>
              <a:spcBef>
                <a:spcPts val="0"/>
              </a:spcBef>
              <a:spcAft>
                <a:spcPts val="600"/>
              </a:spcAft>
              <a:buSzTx/>
              <a:buFontTx/>
              <a:buNone/>
              <a:defRPr sz="2000">
                <a:solidFill>
                  <a:srgbClr val="FFFFFF"/>
                </a:solidFill>
              </a:defRPr>
            </a:lvl2pPr>
            <a:lvl3pPr marL="0" indent="0">
              <a:lnSpc>
                <a:spcPct val="80000"/>
              </a:lnSpc>
              <a:spcBef>
                <a:spcPts val="0"/>
              </a:spcBef>
              <a:spcAft>
                <a:spcPts val="600"/>
              </a:spcAft>
              <a:buSzTx/>
              <a:buFontTx/>
              <a:buNone/>
              <a:defRPr sz="2000">
                <a:solidFill>
                  <a:srgbClr val="FFFFFF"/>
                </a:solidFill>
              </a:defRPr>
            </a:lvl3pPr>
            <a:lvl4pPr marL="0" indent="0">
              <a:lnSpc>
                <a:spcPct val="80000"/>
              </a:lnSpc>
              <a:spcBef>
                <a:spcPts val="0"/>
              </a:spcBef>
              <a:spcAft>
                <a:spcPts val="600"/>
              </a:spcAft>
              <a:buSzTx/>
              <a:buFontTx/>
              <a:buNone/>
              <a:defRPr sz="2400">
                <a:solidFill>
                  <a:srgbClr val="FFFFFF"/>
                </a:solidFill>
              </a:defRPr>
            </a:lvl4pPr>
            <a:lvl5pPr marL="0" indent="0">
              <a:lnSpc>
                <a:spcPct val="80000"/>
              </a:lnSpc>
              <a:spcBef>
                <a:spcPts val="0"/>
              </a:spcBef>
              <a:spcAft>
                <a:spcPts val="600"/>
              </a:spcAft>
              <a:buSzTx/>
              <a:buFontTx/>
              <a:buNone/>
              <a:defRPr sz="2400">
                <a:solidFill>
                  <a:srgbClr val="FFFFFF"/>
                </a:solidFill>
              </a:defRPr>
            </a:lvl5pPr>
          </a:lstStyle>
          <a:p>
            <a:r>
              <a:rPr lang="en-US" dirty="0"/>
              <a:t>Speaker Name</a:t>
            </a:r>
            <a:endParaRPr dirty="0"/>
          </a:p>
          <a:p>
            <a:pPr lvl="1"/>
            <a:r>
              <a:rPr lang="en-US" dirty="0"/>
              <a:t>Title/Company</a:t>
            </a:r>
            <a:endParaRPr dirty="0"/>
          </a:p>
          <a:p>
            <a:pPr lvl="2"/>
            <a:r>
              <a:rPr lang="en-US" dirty="0"/>
              <a:t>Date</a:t>
            </a:r>
            <a:endParaRPr dirty="0"/>
          </a:p>
        </p:txBody>
      </p:sp>
      <p:grpSp>
        <p:nvGrpSpPr>
          <p:cNvPr id="10" name="Large Logo"/>
          <p:cNvGrpSpPr/>
          <p:nvPr/>
        </p:nvGrpSpPr>
        <p:grpSpPr>
          <a:xfrm>
            <a:off x="946986" y="5176329"/>
            <a:ext cx="2805821" cy="680014"/>
            <a:chOff x="5753494" y="2024196"/>
            <a:chExt cx="846681" cy="205200"/>
          </a:xfrm>
        </p:grpSpPr>
        <p:sp>
          <p:nvSpPr>
            <p:cNvPr id="11"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2"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3"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4"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5"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6"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7"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8"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9"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0"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3"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4"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5"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grpSp>
      <p:sp>
        <p:nvSpPr>
          <p:cNvPr id="21" name="Blue bar"/>
          <p:cNvSpPr/>
          <p:nvPr userDrawn="1"/>
        </p:nvSpPr>
        <p:spPr>
          <a:xfrm>
            <a:off x="944563" y="0"/>
            <a:ext cx="1799696" cy="151844"/>
          </a:xfrm>
          <a:prstGeom prst="rect">
            <a:avLst/>
          </a:prstGeom>
          <a:solidFill>
            <a:schemeClr val="bg1"/>
          </a:solidFill>
          <a:ln w="12700">
            <a:miter lim="400000"/>
          </a:ln>
        </p:spPr>
        <p:txBody>
          <a:bodyPr lIns="45719" rIns="45719" anchor="ctr"/>
          <a:lstStyle/>
          <a:p>
            <a:pPr algn="ctr">
              <a:defRPr>
                <a:solidFill>
                  <a:srgbClr val="FFFFFF"/>
                </a:solidFill>
              </a:defRPr>
            </a:pPr>
            <a:endParaRPr/>
          </a:p>
        </p:txBody>
      </p:sp>
    </p:spTree>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5_Section Break w Numbers">
    <p:bg>
      <p:bgPr>
        <a:gradFill>
          <a:gsLst>
            <a:gs pos="0">
              <a:schemeClr val="accent4">
                <a:alpha val="90000"/>
              </a:schemeClr>
            </a:gs>
            <a:gs pos="100000">
              <a:schemeClr val="accent4">
                <a:lumMod val="75000"/>
              </a:schemeClr>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5000"/>
            <a:extLst/>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grpSp>
        <p:nvGrpSpPr>
          <p:cNvPr id="19" name="Group 18"/>
          <p:cNvGrpSpPr/>
          <p:nvPr userDrawn="1"/>
        </p:nvGrpSpPr>
        <p:grpSpPr>
          <a:xfrm>
            <a:off x="956453" y="4240362"/>
            <a:ext cx="869950" cy="869950"/>
            <a:chOff x="3513138" y="642938"/>
            <a:chExt cx="869950" cy="869950"/>
          </a:xfrm>
          <a:solidFill>
            <a:schemeClr val="bg1">
              <a:alpha val="5000"/>
            </a:schemeClr>
          </a:solidFill>
        </p:grpSpPr>
        <p:sp>
          <p:nvSpPr>
            <p:cNvPr id="20" name="Freeform 19"/>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8"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dirty="0"/>
              <a:t>#</a:t>
            </a: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6_Section Break w Numbers">
    <p:bg>
      <p:bgPr>
        <a:gradFill>
          <a:gsLst>
            <a:gs pos="0">
              <a:schemeClr val="accent5"/>
            </a:gs>
            <a:gs pos="100000">
              <a:srgbClr val="00A4ED"/>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7000"/>
            <a:extLst/>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grpSp>
        <p:nvGrpSpPr>
          <p:cNvPr id="15" name="Group 14"/>
          <p:cNvGrpSpPr/>
          <p:nvPr userDrawn="1"/>
        </p:nvGrpSpPr>
        <p:grpSpPr>
          <a:xfrm>
            <a:off x="956453" y="4240362"/>
            <a:ext cx="869950" cy="869950"/>
            <a:chOff x="3513138" y="642938"/>
            <a:chExt cx="869950" cy="869950"/>
          </a:xfrm>
          <a:solidFill>
            <a:schemeClr val="bg1">
              <a:alpha val="5000"/>
            </a:schemeClr>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8"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dirty="0"/>
              <a:t>#</a:t>
            </a: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7_Section Break w Numbers">
    <p:bg>
      <p:bgPr>
        <a:gradFill>
          <a:gsLst>
            <a:gs pos="0">
              <a:schemeClr val="accent6"/>
            </a:gs>
            <a:gs pos="100000">
              <a:srgbClr val="11BAB6"/>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7000"/>
            <a:extLst/>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grpSp>
        <p:nvGrpSpPr>
          <p:cNvPr id="15" name="Group 14"/>
          <p:cNvGrpSpPr/>
          <p:nvPr userDrawn="1"/>
        </p:nvGrpSpPr>
        <p:grpSpPr>
          <a:xfrm>
            <a:off x="956453" y="4240362"/>
            <a:ext cx="869950" cy="869950"/>
            <a:chOff x="3513138" y="642938"/>
            <a:chExt cx="869950" cy="869950"/>
          </a:xfrm>
          <a:solidFill>
            <a:schemeClr val="bg1">
              <a:alpha val="5000"/>
            </a:schemeClr>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8"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dirty="0"/>
              <a:t>#</a:t>
            </a: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Blank Color">
    <p:bg>
      <p:bgPr>
        <a:gradFill>
          <a:gsLst>
            <a:gs pos="0">
              <a:srgbClr val="1DBDFF"/>
            </a:gs>
            <a:gs pos="47000">
              <a:srgbClr val="188DFF"/>
            </a:gs>
            <a:gs pos="100000">
              <a:srgbClr val="752FB7"/>
            </a:gs>
          </a:gsLst>
          <a:lin ang="2700000" scaled="0"/>
        </a:gradFill>
        <a:effectLst/>
      </p:bgPr>
    </p:bg>
    <p:spTree>
      <p:nvGrpSpPr>
        <p:cNvPr id="1" name=""/>
        <p:cNvGrpSpPr/>
        <p:nvPr/>
      </p:nvGrpSpPr>
      <p:grpSpPr>
        <a:xfrm>
          <a:off x="0" y="0"/>
          <a:ext cx="0" cy="0"/>
          <a:chOff x="0" y="0"/>
          <a:chExt cx="0" cy="0"/>
        </a:xfrm>
      </p:grpSpPr>
      <p:sp>
        <p:nvSpPr>
          <p:cNvPr id="17" name="white bar" descr="Rectangle 59"/>
          <p:cNvSpPr/>
          <p:nvPr/>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Blank Color">
    <p:bg>
      <p:bgPr>
        <a:gradFill>
          <a:gsLst>
            <a:gs pos="0">
              <a:srgbClr val="2694FF"/>
            </a:gs>
            <a:gs pos="42000">
              <a:srgbClr val="0A88FF"/>
            </a:gs>
            <a:gs pos="100000">
              <a:srgbClr val="0155EF"/>
            </a:gs>
          </a:gsLst>
          <a:lin ang="2700000" scaled="0"/>
        </a:gradFill>
        <a:effectLst/>
      </p:bgPr>
    </p:bg>
    <p:spTree>
      <p:nvGrpSpPr>
        <p:cNvPr id="1" name=""/>
        <p:cNvGrpSpPr/>
        <p:nvPr/>
      </p:nvGrpSpPr>
      <p:grpSpPr>
        <a:xfrm>
          <a:off x="0" y="0"/>
          <a:ext cx="0" cy="0"/>
          <a:chOff x="0" y="0"/>
          <a:chExt cx="0" cy="0"/>
        </a:xfrm>
      </p:grpSpPr>
      <p:sp>
        <p:nvSpPr>
          <p:cNvPr id="20"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Blank Color">
    <p:bg>
      <p:bgPr>
        <a:gradFill>
          <a:gsLst>
            <a:gs pos="0">
              <a:schemeClr val="accent2"/>
            </a:gs>
            <a:gs pos="100000">
              <a:schemeClr val="accent2">
                <a:lumMod val="75000"/>
              </a:schemeClr>
            </a:gs>
          </a:gsLst>
          <a:lin ang="2700000" scaled="0"/>
        </a:gradFill>
        <a:effectLst/>
      </p:bgPr>
    </p:bg>
    <p:spTree>
      <p:nvGrpSpPr>
        <p:cNvPr id="1" name=""/>
        <p:cNvGrpSpPr/>
        <p:nvPr/>
      </p:nvGrpSpPr>
      <p:grpSpPr>
        <a:xfrm>
          <a:off x="0" y="0"/>
          <a:ext cx="0" cy="0"/>
          <a:chOff x="0" y="0"/>
          <a:chExt cx="0" cy="0"/>
        </a:xfrm>
      </p:grpSpPr>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ank Color">
    <p:bg>
      <p:bgPr>
        <a:gradFill>
          <a:gsLst>
            <a:gs pos="0">
              <a:srgbClr val="8230B7"/>
            </a:gs>
            <a:gs pos="100000">
              <a:srgbClr val="4C2484"/>
            </a:gs>
          </a:gsLst>
          <a:lin ang="2700000" scaled="0"/>
        </a:gradFill>
        <a:effectLst/>
      </p:bgPr>
    </p:bg>
    <p:spTree>
      <p:nvGrpSpPr>
        <p:cNvPr id="1" name=""/>
        <p:cNvGrpSpPr/>
        <p:nvPr/>
      </p:nvGrpSpPr>
      <p:grpSpPr>
        <a:xfrm>
          <a:off x="0" y="0"/>
          <a:ext cx="0" cy="0"/>
          <a:chOff x="0" y="0"/>
          <a:chExt cx="0" cy="0"/>
        </a:xfrm>
      </p:grpSpPr>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5_Blank Color">
    <p:bg>
      <p:bgPr>
        <a:gradFill>
          <a:gsLst>
            <a:gs pos="23000">
              <a:srgbClr val="B81592"/>
            </a:gs>
            <a:gs pos="0">
              <a:schemeClr val="accent4">
                <a:alpha val="90000"/>
              </a:schemeClr>
            </a:gs>
            <a:gs pos="100000">
              <a:schemeClr val="accent4">
                <a:lumMod val="75000"/>
              </a:schemeClr>
            </a:gs>
          </a:gsLst>
          <a:lin ang="2700000" scaled="0"/>
        </a:gradFill>
        <a:effectLst/>
      </p:bgPr>
    </p:bg>
    <p:spTree>
      <p:nvGrpSpPr>
        <p:cNvPr id="1" name=""/>
        <p:cNvGrpSpPr/>
        <p:nvPr/>
      </p:nvGrpSpPr>
      <p:grpSpPr>
        <a:xfrm>
          <a:off x="0" y="0"/>
          <a:ext cx="0" cy="0"/>
          <a:chOff x="0" y="0"/>
          <a:chExt cx="0" cy="0"/>
        </a:xfrm>
      </p:grpSpPr>
      <p:sp>
        <p:nvSpPr>
          <p:cNvPr id="22"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6_Blank Color">
    <p:bg>
      <p:bgPr>
        <a:gradFill>
          <a:gsLst>
            <a:gs pos="0">
              <a:schemeClr val="accent5"/>
            </a:gs>
            <a:gs pos="100000">
              <a:srgbClr val="00A4ED"/>
            </a:gs>
          </a:gsLst>
          <a:lin ang="2700000" scaled="0"/>
        </a:gradFill>
        <a:effectLst/>
      </p:bgPr>
    </p:bg>
    <p:spTree>
      <p:nvGrpSpPr>
        <p:cNvPr id="1" name=""/>
        <p:cNvGrpSpPr/>
        <p:nvPr/>
      </p:nvGrpSpPr>
      <p:grpSpPr>
        <a:xfrm>
          <a:off x="0" y="0"/>
          <a:ext cx="0" cy="0"/>
          <a:chOff x="0" y="0"/>
          <a:chExt cx="0" cy="0"/>
        </a:xfrm>
      </p:grpSpPr>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7_Blank_Color">
    <p:bg>
      <p:bgPr>
        <a:gradFill>
          <a:gsLst>
            <a:gs pos="0">
              <a:schemeClr val="accent6"/>
            </a:gs>
            <a:gs pos="100000">
              <a:srgbClr val="11BAB6"/>
            </a:gs>
          </a:gsLst>
          <a:lin ang="2700000" scaled="0"/>
        </a:gradFill>
        <a:effectLst/>
      </p:bgPr>
    </p:bg>
    <p:spTree>
      <p:nvGrpSpPr>
        <p:cNvPr id="1" name=""/>
        <p:cNvGrpSpPr/>
        <p:nvPr/>
      </p:nvGrpSpPr>
      <p:grpSpPr>
        <a:xfrm>
          <a:off x="0" y="0"/>
          <a:ext cx="0" cy="0"/>
          <a:chOff x="0" y="0"/>
          <a:chExt cx="0" cy="0"/>
        </a:xfrm>
      </p:grpSpPr>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p:cNvSpPr>
            <a:spLocks noGrp="1"/>
          </p:cNvSpPr>
          <p:nvPr>
            <p:ph idx="1" hasCustomPrompt="1"/>
          </p:nvPr>
        </p:nvSpPr>
        <p:spPr/>
        <p:txBody>
          <a:bodyPr/>
          <a:lstStyle>
            <a:lvl1pPr>
              <a:buSzPct val="80000"/>
              <a:defRPr/>
            </a:lvl1pPr>
            <a:lvl2pPr>
              <a:defRPr/>
            </a:lvl2pPr>
            <a:lvl3pPr>
              <a:defRPr/>
            </a:lvl3pPr>
            <a:lvl4pPr>
              <a:defRPr/>
            </a:lvl4pPr>
            <a:lvl5pPr>
              <a:defRPr/>
            </a:lvl5pPr>
          </a:lstStyle>
          <a:p>
            <a:pPr lvl="0"/>
            <a:r>
              <a:rPr lang="en-US" dirty="0"/>
              <a:t>First level 28 </a:t>
            </a:r>
            <a:r>
              <a:rPr lang="en-US" dirty="0" err="1"/>
              <a:t>pt</a:t>
            </a:r>
            <a:endParaRPr lang="en-US" dirty="0"/>
          </a:p>
          <a:p>
            <a:pPr lvl="1"/>
            <a:r>
              <a:rPr lang="en-US" dirty="0"/>
              <a:t>Second level 20 </a:t>
            </a:r>
            <a:r>
              <a:rPr lang="en-US" dirty="0" err="1"/>
              <a:t>pt</a:t>
            </a:r>
            <a:endParaRPr lang="en-US" dirty="0"/>
          </a:p>
          <a:p>
            <a:pPr lvl="2"/>
            <a:r>
              <a:rPr lang="en-US" dirty="0"/>
              <a:t>Third level 18 </a:t>
            </a:r>
            <a:r>
              <a:rPr lang="en-US" dirty="0" err="1"/>
              <a:t>pt</a:t>
            </a:r>
            <a:endParaRPr lang="en-US" dirty="0"/>
          </a:p>
          <a:p>
            <a:pPr lvl="3"/>
            <a:r>
              <a:rPr lang="en-US" dirty="0"/>
              <a:t>Fourth level 16 </a:t>
            </a:r>
            <a:r>
              <a:rPr lang="en-US" dirty="0" err="1"/>
              <a:t>pt</a:t>
            </a:r>
            <a:endParaRPr lang="en-US" dirty="0"/>
          </a:p>
          <a:p>
            <a:pPr lvl="4"/>
            <a:r>
              <a:rPr lang="en-US" dirty="0"/>
              <a:t>Fifth level – avoid as too small</a:t>
            </a:r>
          </a:p>
        </p:txBody>
      </p:sp>
      <p:sp>
        <p:nvSpPr>
          <p:cNvPr id="5" name="Slide Number Placeholder"/>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sp>
        <p:nvSpPr>
          <p:cNvPr id="7"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baseline="0"/>
            </a:lvl1pPr>
          </a:lstStyle>
          <a:p>
            <a:r>
              <a:rPr lang="en-US" dirty="0"/>
              <a:t>Title and Content</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14052934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Blank_Gray">
    <p:bg>
      <p:bgPr>
        <a:gradFill>
          <a:gsLst>
            <a:gs pos="0">
              <a:schemeClr val="bg2">
                <a:lumMod val="95000"/>
                <a:lumOff val="5000"/>
              </a:schemeClr>
            </a:gs>
            <a:gs pos="100000">
              <a:schemeClr val="bg2"/>
            </a:gs>
          </a:gsLst>
          <a:lin ang="2700000" scaled="0"/>
        </a:gradFill>
        <a:effectLst/>
      </p:bgPr>
    </p:bg>
    <p:spTree>
      <p:nvGrpSpPr>
        <p:cNvPr id="1" name=""/>
        <p:cNvGrpSpPr/>
        <p:nvPr/>
      </p:nvGrpSpPr>
      <p:grpSpPr>
        <a:xfrm>
          <a:off x="0" y="0"/>
          <a:ext cx="0" cy="0"/>
          <a:chOff x="0" y="0"/>
          <a:chExt cx="0" cy="0"/>
        </a:xfrm>
      </p:grpSpPr>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Logo Slide">
    <p:bg>
      <p:bgPr>
        <a:gradFill flip="none" rotWithShape="1">
          <a:gsLst>
            <a:gs pos="0">
              <a:schemeClr val="accent5"/>
            </a:gs>
            <a:gs pos="47000">
              <a:schemeClr val="accent1">
                <a:lumMod val="90000"/>
                <a:lumOff val="10000"/>
              </a:schemeClr>
            </a:gs>
            <a:gs pos="100000">
              <a:schemeClr val="accent3"/>
            </a:gs>
          </a:gsLst>
          <a:lin ang="2700000" scaled="0"/>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alphaModFix amt="6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7" name="Group 6"/>
          <p:cNvGrpSpPr/>
          <p:nvPr/>
        </p:nvGrpSpPr>
        <p:grpSpPr>
          <a:xfrm>
            <a:off x="4463703" y="2986727"/>
            <a:ext cx="3649746" cy="884546"/>
            <a:chOff x="5753494" y="2024196"/>
            <a:chExt cx="846681" cy="205200"/>
          </a:xfrm>
        </p:grpSpPr>
        <p:sp>
          <p:nvSpPr>
            <p:cNvPr id="9"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0"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1"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2"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3"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4"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5"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6"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7"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8"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9"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0"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1"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grpSp>
      <p:grpSp>
        <p:nvGrpSpPr>
          <p:cNvPr id="22" name="Group 21"/>
          <p:cNvGrpSpPr/>
          <p:nvPr userDrawn="1"/>
        </p:nvGrpSpPr>
        <p:grpSpPr>
          <a:xfrm>
            <a:off x="4463703" y="2986727"/>
            <a:ext cx="3649746" cy="884546"/>
            <a:chOff x="5753494" y="2024196"/>
            <a:chExt cx="846681" cy="205200"/>
          </a:xfrm>
        </p:grpSpPr>
        <p:sp>
          <p:nvSpPr>
            <p:cNvPr id="23"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4"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5"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6"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7"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8"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9"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30"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31"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32"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33"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34"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35"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40999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1_Title Slide">
    <p:bg>
      <p:bgPr>
        <a:gradFill flip="none" rotWithShape="1">
          <a:gsLst>
            <a:gs pos="0">
              <a:schemeClr val="accent5">
                <a:lumMod val="100000"/>
              </a:schemeClr>
            </a:gs>
            <a:gs pos="37000">
              <a:schemeClr val="accent1"/>
            </a:gs>
            <a:gs pos="99000">
              <a:srgbClr val="0155EF"/>
            </a:gs>
          </a:gsLst>
          <a:lin ang="27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mt="5000"/>
          </a:blip>
          <a:stretch>
            <a:fillRect/>
          </a:stretch>
        </p:blipFill>
        <p:spPr>
          <a:xfrm>
            <a:off x="-87780" y="0"/>
            <a:ext cx="11920244" cy="6858000"/>
          </a:xfrm>
          <a:prstGeom prst="rect">
            <a:avLst/>
          </a:prstGeom>
        </p:spPr>
      </p:pic>
      <p:sp>
        <p:nvSpPr>
          <p:cNvPr id="4" name="Rectangle 3"/>
          <p:cNvSpPr/>
          <p:nvPr userDrawn="1"/>
        </p:nvSpPr>
        <p:spPr>
          <a:xfrm>
            <a:off x="6096" y="0"/>
            <a:ext cx="12204191" cy="6858000"/>
          </a:xfrm>
          <a:prstGeom prst="rect">
            <a:avLst/>
          </a:prstGeom>
          <a:gradFill flip="none" rotWithShape="1">
            <a:gsLst>
              <a:gs pos="0">
                <a:schemeClr val="accent1">
                  <a:lumMod val="80000"/>
                  <a:lumOff val="20000"/>
                  <a:alpha val="34000"/>
                </a:schemeClr>
              </a:gs>
              <a:gs pos="100000">
                <a:schemeClr val="accent1">
                  <a:lumMod val="100000"/>
                  <a:alpha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Title 1"/>
          <p:cNvSpPr>
            <a:spLocks noGrp="1"/>
          </p:cNvSpPr>
          <p:nvPr>
            <p:ph type="ctrTitle"/>
          </p:nvPr>
        </p:nvSpPr>
        <p:spPr>
          <a:xfrm>
            <a:off x="950976" y="3078933"/>
            <a:ext cx="10314432" cy="1964978"/>
          </a:xfrm>
        </p:spPr>
        <p:txBody>
          <a:bodyPr anchor="b" anchorCtr="0">
            <a:normAutofit/>
          </a:bodyPr>
          <a:lstStyle>
            <a:lvl1pPr algn="l">
              <a:lnSpc>
                <a:spcPct val="80000"/>
              </a:lnSpc>
              <a:defRPr sz="6000">
                <a:solidFill>
                  <a:schemeClr val="bg1"/>
                </a:solidFill>
              </a:defRPr>
            </a:lvl1pPr>
          </a:lstStyle>
          <a:p>
            <a:r>
              <a:rPr lang="en-US"/>
              <a:t>Click to edit Master title style</a:t>
            </a:r>
            <a:endParaRPr lang="en-US" dirty="0"/>
          </a:p>
        </p:txBody>
      </p:sp>
      <p:sp>
        <p:nvSpPr>
          <p:cNvPr id="40" name="Shape 48"/>
          <p:cNvSpPr>
            <a:spLocks noGrp="1"/>
          </p:cNvSpPr>
          <p:nvPr>
            <p:ph type="body" sz="quarter" idx="10" hasCustomPrompt="1"/>
          </p:nvPr>
        </p:nvSpPr>
        <p:spPr>
          <a:xfrm>
            <a:off x="951663" y="5071003"/>
            <a:ext cx="4270249" cy="1427453"/>
          </a:xfrm>
          <a:prstGeom prst="rect">
            <a:avLst/>
          </a:prstGeom>
        </p:spPr>
        <p:txBody>
          <a:bodyPr>
            <a:noAutofit/>
          </a:bodyPr>
          <a:lstStyle>
            <a:lvl1pPr marL="0" indent="0">
              <a:lnSpc>
                <a:spcPct val="80000"/>
              </a:lnSpc>
              <a:spcBef>
                <a:spcPts val="0"/>
              </a:spcBef>
              <a:spcAft>
                <a:spcPts val="600"/>
              </a:spcAft>
              <a:buSzTx/>
              <a:buFontTx/>
              <a:buNone/>
              <a:defRPr sz="2000">
                <a:solidFill>
                  <a:srgbClr val="FFFFFF"/>
                </a:solidFill>
              </a:defRPr>
            </a:lvl1pPr>
            <a:lvl2pPr marL="0" indent="0">
              <a:lnSpc>
                <a:spcPct val="80000"/>
              </a:lnSpc>
              <a:spcBef>
                <a:spcPts val="0"/>
              </a:spcBef>
              <a:spcAft>
                <a:spcPts val="600"/>
              </a:spcAft>
              <a:buSzTx/>
              <a:buFontTx/>
              <a:buNone/>
              <a:defRPr sz="2000">
                <a:solidFill>
                  <a:srgbClr val="FFFFFF"/>
                </a:solidFill>
              </a:defRPr>
            </a:lvl2pPr>
            <a:lvl3pPr marL="0" indent="0">
              <a:lnSpc>
                <a:spcPct val="80000"/>
              </a:lnSpc>
              <a:spcBef>
                <a:spcPts val="0"/>
              </a:spcBef>
              <a:spcAft>
                <a:spcPts val="600"/>
              </a:spcAft>
              <a:buSzTx/>
              <a:buFontTx/>
              <a:buNone/>
              <a:defRPr sz="2000">
                <a:solidFill>
                  <a:srgbClr val="FFFFFF"/>
                </a:solidFill>
              </a:defRPr>
            </a:lvl3pPr>
            <a:lvl4pPr marL="0" indent="0">
              <a:lnSpc>
                <a:spcPct val="80000"/>
              </a:lnSpc>
              <a:spcBef>
                <a:spcPts val="0"/>
              </a:spcBef>
              <a:spcAft>
                <a:spcPts val="600"/>
              </a:spcAft>
              <a:buSzTx/>
              <a:buFontTx/>
              <a:buNone/>
              <a:defRPr sz="2400">
                <a:solidFill>
                  <a:srgbClr val="FFFFFF"/>
                </a:solidFill>
              </a:defRPr>
            </a:lvl4pPr>
            <a:lvl5pPr marL="0" indent="0">
              <a:lnSpc>
                <a:spcPct val="80000"/>
              </a:lnSpc>
              <a:spcBef>
                <a:spcPts val="0"/>
              </a:spcBef>
              <a:spcAft>
                <a:spcPts val="600"/>
              </a:spcAft>
              <a:buSzTx/>
              <a:buFontTx/>
              <a:buNone/>
              <a:defRPr sz="2400">
                <a:solidFill>
                  <a:srgbClr val="FFFFFF"/>
                </a:solidFill>
              </a:defRPr>
            </a:lvl5pPr>
          </a:lstStyle>
          <a:p>
            <a:r>
              <a:rPr lang="en-US" dirty="0"/>
              <a:t>Speaker Name</a:t>
            </a:r>
            <a:endParaRPr dirty="0"/>
          </a:p>
          <a:p>
            <a:pPr lvl="1"/>
            <a:r>
              <a:rPr lang="en-US" dirty="0"/>
              <a:t>Title/Company</a:t>
            </a:r>
            <a:endParaRPr dirty="0"/>
          </a:p>
          <a:p>
            <a:pPr lvl="2"/>
            <a:r>
              <a:rPr lang="en-US" dirty="0"/>
              <a:t>Date</a:t>
            </a:r>
            <a:endParaRPr dirty="0"/>
          </a:p>
        </p:txBody>
      </p:sp>
      <p:sp>
        <p:nvSpPr>
          <p:cNvPr id="21" name="Blue bar"/>
          <p:cNvSpPr/>
          <p:nvPr userDrawn="1"/>
        </p:nvSpPr>
        <p:spPr>
          <a:xfrm>
            <a:off x="944563" y="0"/>
            <a:ext cx="1799696" cy="151844"/>
          </a:xfrm>
          <a:prstGeom prst="rect">
            <a:avLst/>
          </a:prstGeom>
          <a:solidFill>
            <a:schemeClr val="bg1"/>
          </a:solidFill>
          <a:ln w="12700">
            <a:miter lim="400000"/>
          </a:ln>
        </p:spPr>
        <p:txBody>
          <a:bodyPr lIns="45719" rIns="45719" anchor="ctr"/>
          <a:lstStyle/>
          <a:p>
            <a:pPr algn="ctr">
              <a:defRPr>
                <a:solidFill>
                  <a:srgbClr val="FFFFFF"/>
                </a:solidFill>
              </a:defRPr>
            </a:pPr>
            <a:endParaRPr>
              <a:solidFill>
                <a:srgbClr val="FFFFFF"/>
              </a:solidFill>
            </a:endParaRPr>
          </a:p>
        </p:txBody>
      </p:sp>
    </p:spTree>
    <p:extLst>
      <p:ext uri="{BB962C8B-B14F-4D97-AF65-F5344CB8AC3E}">
        <p14:creationId xmlns:p14="http://schemas.microsoft.com/office/powerpoint/2010/main" val="27711663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Title Slide w Subtitle">
    <p:bg>
      <p:bgPr>
        <a:gradFill flip="none" rotWithShape="1">
          <a:gsLst>
            <a:gs pos="0">
              <a:schemeClr val="accent5">
                <a:lumMod val="100000"/>
              </a:schemeClr>
            </a:gs>
            <a:gs pos="37000">
              <a:schemeClr val="accent1"/>
            </a:gs>
            <a:gs pos="99000">
              <a:srgbClr val="0155EF"/>
            </a:gs>
          </a:gsLst>
          <a:lin ang="27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mt="5000"/>
          </a:blip>
          <a:stretch>
            <a:fillRect/>
          </a:stretch>
        </p:blipFill>
        <p:spPr>
          <a:xfrm>
            <a:off x="-87780" y="0"/>
            <a:ext cx="11920244" cy="6858000"/>
          </a:xfrm>
          <a:prstGeom prst="rect">
            <a:avLst/>
          </a:prstGeom>
        </p:spPr>
      </p:pic>
      <p:sp>
        <p:nvSpPr>
          <p:cNvPr id="4" name="Rectangle 3"/>
          <p:cNvSpPr/>
          <p:nvPr userDrawn="1"/>
        </p:nvSpPr>
        <p:spPr>
          <a:xfrm>
            <a:off x="6096" y="0"/>
            <a:ext cx="12204191" cy="6858000"/>
          </a:xfrm>
          <a:prstGeom prst="rect">
            <a:avLst/>
          </a:prstGeom>
          <a:gradFill flip="none" rotWithShape="1">
            <a:gsLst>
              <a:gs pos="0">
                <a:schemeClr val="accent1">
                  <a:lumMod val="80000"/>
                  <a:lumOff val="20000"/>
                  <a:alpha val="34000"/>
                </a:schemeClr>
              </a:gs>
              <a:gs pos="100000">
                <a:schemeClr val="accent1">
                  <a:lumMod val="100000"/>
                  <a:alpha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Title 1"/>
          <p:cNvSpPr>
            <a:spLocks noGrp="1"/>
          </p:cNvSpPr>
          <p:nvPr>
            <p:ph type="ctrTitle"/>
          </p:nvPr>
        </p:nvSpPr>
        <p:spPr>
          <a:xfrm>
            <a:off x="950976" y="2446511"/>
            <a:ext cx="10314432" cy="1964978"/>
          </a:xfrm>
        </p:spPr>
        <p:txBody>
          <a:bodyPr anchor="b" anchorCtr="0">
            <a:normAutofit/>
          </a:bodyPr>
          <a:lstStyle>
            <a:lvl1pPr algn="l">
              <a:lnSpc>
                <a:spcPct val="80000"/>
              </a:lnSpc>
              <a:defRPr sz="6000">
                <a:solidFill>
                  <a:schemeClr val="bg1"/>
                </a:solidFill>
              </a:defRPr>
            </a:lvl1pPr>
          </a:lstStyle>
          <a:p>
            <a:r>
              <a:rPr lang="en-US"/>
              <a:t>Click to edit Master title style</a:t>
            </a:r>
            <a:endParaRPr lang="en-US" dirty="0"/>
          </a:p>
        </p:txBody>
      </p:sp>
      <p:sp>
        <p:nvSpPr>
          <p:cNvPr id="40" name="Shape 48"/>
          <p:cNvSpPr>
            <a:spLocks noGrp="1"/>
          </p:cNvSpPr>
          <p:nvPr>
            <p:ph type="body" sz="quarter" idx="10" hasCustomPrompt="1"/>
          </p:nvPr>
        </p:nvSpPr>
        <p:spPr>
          <a:xfrm>
            <a:off x="951663" y="5071003"/>
            <a:ext cx="4270249" cy="1427453"/>
          </a:xfrm>
          <a:prstGeom prst="rect">
            <a:avLst/>
          </a:prstGeom>
        </p:spPr>
        <p:txBody>
          <a:bodyPr>
            <a:noAutofit/>
          </a:bodyPr>
          <a:lstStyle>
            <a:lvl1pPr marL="0" indent="0">
              <a:lnSpc>
                <a:spcPct val="80000"/>
              </a:lnSpc>
              <a:spcBef>
                <a:spcPts val="0"/>
              </a:spcBef>
              <a:spcAft>
                <a:spcPts val="600"/>
              </a:spcAft>
              <a:buSzTx/>
              <a:buFontTx/>
              <a:buNone/>
              <a:defRPr sz="2000">
                <a:solidFill>
                  <a:srgbClr val="FFFFFF"/>
                </a:solidFill>
              </a:defRPr>
            </a:lvl1pPr>
            <a:lvl2pPr marL="0" indent="0">
              <a:lnSpc>
                <a:spcPct val="80000"/>
              </a:lnSpc>
              <a:spcBef>
                <a:spcPts val="0"/>
              </a:spcBef>
              <a:spcAft>
                <a:spcPts val="600"/>
              </a:spcAft>
              <a:buSzTx/>
              <a:buFontTx/>
              <a:buNone/>
              <a:defRPr sz="2000">
                <a:solidFill>
                  <a:srgbClr val="FFFFFF"/>
                </a:solidFill>
              </a:defRPr>
            </a:lvl2pPr>
            <a:lvl3pPr marL="0" indent="0">
              <a:lnSpc>
                <a:spcPct val="80000"/>
              </a:lnSpc>
              <a:spcBef>
                <a:spcPts val="0"/>
              </a:spcBef>
              <a:spcAft>
                <a:spcPts val="600"/>
              </a:spcAft>
              <a:buSzTx/>
              <a:buFontTx/>
              <a:buNone/>
              <a:defRPr sz="2000">
                <a:solidFill>
                  <a:srgbClr val="FFFFFF"/>
                </a:solidFill>
              </a:defRPr>
            </a:lvl3pPr>
            <a:lvl4pPr marL="0" indent="0">
              <a:lnSpc>
                <a:spcPct val="80000"/>
              </a:lnSpc>
              <a:spcBef>
                <a:spcPts val="0"/>
              </a:spcBef>
              <a:spcAft>
                <a:spcPts val="600"/>
              </a:spcAft>
              <a:buSzTx/>
              <a:buFontTx/>
              <a:buNone/>
              <a:defRPr sz="2400">
                <a:solidFill>
                  <a:srgbClr val="FFFFFF"/>
                </a:solidFill>
              </a:defRPr>
            </a:lvl4pPr>
            <a:lvl5pPr marL="0" indent="0">
              <a:lnSpc>
                <a:spcPct val="80000"/>
              </a:lnSpc>
              <a:spcBef>
                <a:spcPts val="0"/>
              </a:spcBef>
              <a:spcAft>
                <a:spcPts val="600"/>
              </a:spcAft>
              <a:buSzTx/>
              <a:buFontTx/>
              <a:buNone/>
              <a:defRPr sz="2400">
                <a:solidFill>
                  <a:srgbClr val="FFFFFF"/>
                </a:solidFill>
              </a:defRPr>
            </a:lvl5pPr>
          </a:lstStyle>
          <a:p>
            <a:r>
              <a:rPr lang="en-US" dirty="0"/>
              <a:t>Speaker Name</a:t>
            </a:r>
            <a:endParaRPr dirty="0"/>
          </a:p>
          <a:p>
            <a:pPr lvl="1"/>
            <a:r>
              <a:rPr lang="en-US" dirty="0"/>
              <a:t>Title/Company</a:t>
            </a:r>
            <a:endParaRPr dirty="0"/>
          </a:p>
          <a:p>
            <a:pPr lvl="2"/>
            <a:r>
              <a:rPr lang="en-US" dirty="0"/>
              <a:t>Date</a:t>
            </a:r>
            <a:endParaRPr dirty="0"/>
          </a:p>
        </p:txBody>
      </p:sp>
      <p:grpSp>
        <p:nvGrpSpPr>
          <p:cNvPr id="10" name="Large Logo"/>
          <p:cNvGrpSpPr/>
          <p:nvPr/>
        </p:nvGrpSpPr>
        <p:grpSpPr>
          <a:xfrm>
            <a:off x="946986" y="1039758"/>
            <a:ext cx="2805821" cy="680014"/>
            <a:chOff x="5753494" y="2024196"/>
            <a:chExt cx="846681" cy="205200"/>
          </a:xfrm>
        </p:grpSpPr>
        <p:sp>
          <p:nvSpPr>
            <p:cNvPr id="11"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2"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3"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4"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5"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6"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7"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8"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9"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20"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23"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24"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25"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grpSp>
      <p:sp>
        <p:nvSpPr>
          <p:cNvPr id="21" name="Blue bar"/>
          <p:cNvSpPr/>
          <p:nvPr userDrawn="1"/>
        </p:nvSpPr>
        <p:spPr>
          <a:xfrm>
            <a:off x="944563" y="0"/>
            <a:ext cx="1799696" cy="151844"/>
          </a:xfrm>
          <a:prstGeom prst="rect">
            <a:avLst/>
          </a:prstGeom>
          <a:solidFill>
            <a:schemeClr val="bg1"/>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3" name="Text Placeholder 2"/>
          <p:cNvSpPr>
            <a:spLocks noGrp="1"/>
          </p:cNvSpPr>
          <p:nvPr>
            <p:ph type="body" sz="quarter" idx="11"/>
          </p:nvPr>
        </p:nvSpPr>
        <p:spPr>
          <a:xfrm>
            <a:off x="950913" y="4411489"/>
            <a:ext cx="10314495" cy="512058"/>
          </a:xfrm>
        </p:spPr>
        <p:txBody>
          <a:bodyPr/>
          <a:lstStyle>
            <a:lvl1pPr marL="0" indent="0">
              <a:buNone/>
              <a:defRPr sz="32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6194278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2_Title Slide">
    <p:bg>
      <p:bgPr>
        <a:gradFill flip="none" rotWithShape="1">
          <a:gsLst>
            <a:gs pos="40000">
              <a:schemeClr val="accent1">
                <a:lumMod val="100000"/>
              </a:schemeClr>
            </a:gs>
            <a:gs pos="0">
              <a:schemeClr val="accent5"/>
            </a:gs>
            <a:gs pos="100000">
              <a:srgbClr val="0155EF"/>
            </a:gs>
          </a:gsLst>
          <a:lin ang="27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
          </a:blip>
          <a:stretch>
            <a:fillRect/>
          </a:stretch>
        </p:blipFill>
        <p:spPr>
          <a:xfrm>
            <a:off x="-87780" y="0"/>
            <a:ext cx="11916181" cy="6858001"/>
          </a:xfrm>
          <a:prstGeom prst="rect">
            <a:avLst/>
          </a:prstGeom>
        </p:spPr>
      </p:pic>
      <p:sp>
        <p:nvSpPr>
          <p:cNvPr id="26" name="Rectangle 25"/>
          <p:cNvSpPr/>
          <p:nvPr userDrawn="1"/>
        </p:nvSpPr>
        <p:spPr>
          <a:xfrm flipV="1">
            <a:off x="-12191" y="-1"/>
            <a:ext cx="12204191" cy="6858001"/>
          </a:xfrm>
          <a:prstGeom prst="rect">
            <a:avLst/>
          </a:prstGeom>
          <a:gradFill flip="none" rotWithShape="1">
            <a:gsLst>
              <a:gs pos="14000">
                <a:schemeClr val="accent1">
                  <a:lumMod val="80000"/>
                  <a:lumOff val="20000"/>
                  <a:alpha val="10000"/>
                </a:schemeClr>
              </a:gs>
              <a:gs pos="100000">
                <a:schemeClr val="accent1">
                  <a:lumMod val="100000"/>
                  <a:alpha val="5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Title 1"/>
          <p:cNvSpPr>
            <a:spLocks noGrp="1"/>
          </p:cNvSpPr>
          <p:nvPr>
            <p:ph type="ctrTitle"/>
          </p:nvPr>
        </p:nvSpPr>
        <p:spPr>
          <a:xfrm>
            <a:off x="950976" y="341105"/>
            <a:ext cx="10314432" cy="1964978"/>
          </a:xfrm>
        </p:spPr>
        <p:txBody>
          <a:bodyPr anchor="b" anchorCtr="0">
            <a:normAutofit/>
          </a:bodyPr>
          <a:lstStyle>
            <a:lvl1pPr algn="l">
              <a:lnSpc>
                <a:spcPct val="80000"/>
              </a:lnSpc>
              <a:defRPr sz="6000">
                <a:solidFill>
                  <a:schemeClr val="bg1"/>
                </a:solidFill>
              </a:defRPr>
            </a:lvl1pPr>
          </a:lstStyle>
          <a:p>
            <a:r>
              <a:rPr lang="en-US"/>
              <a:t>Click to edit Master title style</a:t>
            </a:r>
            <a:endParaRPr lang="en-US" dirty="0"/>
          </a:p>
        </p:txBody>
      </p:sp>
      <p:sp>
        <p:nvSpPr>
          <p:cNvPr id="40" name="Shape 48"/>
          <p:cNvSpPr>
            <a:spLocks noGrp="1"/>
          </p:cNvSpPr>
          <p:nvPr>
            <p:ph type="body" sz="quarter" idx="10" hasCustomPrompt="1"/>
          </p:nvPr>
        </p:nvSpPr>
        <p:spPr>
          <a:xfrm>
            <a:off x="951663" y="2333175"/>
            <a:ext cx="4270249" cy="1427453"/>
          </a:xfrm>
          <a:prstGeom prst="rect">
            <a:avLst/>
          </a:prstGeom>
        </p:spPr>
        <p:txBody>
          <a:bodyPr>
            <a:noAutofit/>
          </a:bodyPr>
          <a:lstStyle>
            <a:lvl1pPr marL="0" indent="0">
              <a:lnSpc>
                <a:spcPct val="80000"/>
              </a:lnSpc>
              <a:spcBef>
                <a:spcPts val="0"/>
              </a:spcBef>
              <a:spcAft>
                <a:spcPts val="600"/>
              </a:spcAft>
              <a:buSzTx/>
              <a:buFontTx/>
              <a:buNone/>
              <a:defRPr sz="2000">
                <a:solidFill>
                  <a:srgbClr val="FFFFFF"/>
                </a:solidFill>
              </a:defRPr>
            </a:lvl1pPr>
            <a:lvl2pPr marL="0" indent="0">
              <a:lnSpc>
                <a:spcPct val="80000"/>
              </a:lnSpc>
              <a:spcBef>
                <a:spcPts val="0"/>
              </a:spcBef>
              <a:spcAft>
                <a:spcPts val="600"/>
              </a:spcAft>
              <a:buSzTx/>
              <a:buFontTx/>
              <a:buNone/>
              <a:defRPr sz="2000">
                <a:solidFill>
                  <a:srgbClr val="FFFFFF"/>
                </a:solidFill>
              </a:defRPr>
            </a:lvl2pPr>
            <a:lvl3pPr marL="0" indent="0">
              <a:lnSpc>
                <a:spcPct val="80000"/>
              </a:lnSpc>
              <a:spcBef>
                <a:spcPts val="0"/>
              </a:spcBef>
              <a:spcAft>
                <a:spcPts val="600"/>
              </a:spcAft>
              <a:buSzTx/>
              <a:buFontTx/>
              <a:buNone/>
              <a:defRPr sz="2000">
                <a:solidFill>
                  <a:srgbClr val="FFFFFF"/>
                </a:solidFill>
              </a:defRPr>
            </a:lvl3pPr>
            <a:lvl4pPr marL="0" indent="0">
              <a:lnSpc>
                <a:spcPct val="80000"/>
              </a:lnSpc>
              <a:spcBef>
                <a:spcPts val="0"/>
              </a:spcBef>
              <a:spcAft>
                <a:spcPts val="600"/>
              </a:spcAft>
              <a:buSzTx/>
              <a:buFontTx/>
              <a:buNone/>
              <a:defRPr sz="2400">
                <a:solidFill>
                  <a:srgbClr val="FFFFFF"/>
                </a:solidFill>
              </a:defRPr>
            </a:lvl4pPr>
            <a:lvl5pPr marL="0" indent="0">
              <a:lnSpc>
                <a:spcPct val="80000"/>
              </a:lnSpc>
              <a:spcBef>
                <a:spcPts val="0"/>
              </a:spcBef>
              <a:spcAft>
                <a:spcPts val="600"/>
              </a:spcAft>
              <a:buSzTx/>
              <a:buFontTx/>
              <a:buNone/>
              <a:defRPr sz="2400">
                <a:solidFill>
                  <a:srgbClr val="FFFFFF"/>
                </a:solidFill>
              </a:defRPr>
            </a:lvl5pPr>
          </a:lstStyle>
          <a:p>
            <a:r>
              <a:rPr lang="en-US" dirty="0"/>
              <a:t>Speaker Name</a:t>
            </a:r>
            <a:endParaRPr dirty="0"/>
          </a:p>
          <a:p>
            <a:pPr lvl="1"/>
            <a:r>
              <a:rPr lang="en-US" dirty="0"/>
              <a:t>Title/Company</a:t>
            </a:r>
            <a:endParaRPr dirty="0"/>
          </a:p>
          <a:p>
            <a:pPr lvl="2"/>
            <a:r>
              <a:rPr lang="en-US" dirty="0"/>
              <a:t>Date</a:t>
            </a:r>
            <a:endParaRPr dirty="0"/>
          </a:p>
        </p:txBody>
      </p:sp>
      <p:grpSp>
        <p:nvGrpSpPr>
          <p:cNvPr id="10" name="Large Logo"/>
          <p:cNvGrpSpPr/>
          <p:nvPr/>
        </p:nvGrpSpPr>
        <p:grpSpPr>
          <a:xfrm>
            <a:off x="946986" y="5176329"/>
            <a:ext cx="2805821" cy="680014"/>
            <a:chOff x="5753494" y="2024196"/>
            <a:chExt cx="846681" cy="205200"/>
          </a:xfrm>
        </p:grpSpPr>
        <p:sp>
          <p:nvSpPr>
            <p:cNvPr id="11"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2"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3"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4"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5"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6"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7"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8"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9"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20"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23"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24"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25"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grpSp>
      <p:sp>
        <p:nvSpPr>
          <p:cNvPr id="21" name="Blue bar"/>
          <p:cNvSpPr/>
          <p:nvPr userDrawn="1"/>
        </p:nvSpPr>
        <p:spPr>
          <a:xfrm>
            <a:off x="944563" y="0"/>
            <a:ext cx="1799696" cy="151844"/>
          </a:xfrm>
          <a:prstGeom prst="rect">
            <a:avLst/>
          </a:prstGeom>
          <a:solidFill>
            <a:schemeClr val="bg1"/>
          </a:solidFill>
          <a:ln w="12700">
            <a:miter lim="400000"/>
          </a:ln>
        </p:spPr>
        <p:txBody>
          <a:bodyPr lIns="45719" rIns="45719" anchor="ctr"/>
          <a:lstStyle/>
          <a:p>
            <a:pPr algn="ctr">
              <a:defRPr>
                <a:solidFill>
                  <a:srgbClr val="FFFFFF"/>
                </a:solidFill>
              </a:defRPr>
            </a:pPr>
            <a:endParaRPr>
              <a:solidFill>
                <a:srgbClr val="FFFFFF"/>
              </a:solidFill>
            </a:endParaRPr>
          </a:p>
        </p:txBody>
      </p:sp>
    </p:spTree>
    <p:extLst>
      <p:ext uri="{BB962C8B-B14F-4D97-AF65-F5344CB8AC3E}">
        <p14:creationId xmlns:p14="http://schemas.microsoft.com/office/powerpoint/2010/main" val="36587196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3_Title Slide">
    <p:bg>
      <p:bgPr>
        <a:gradFill>
          <a:gsLst>
            <a:gs pos="0">
              <a:srgbClr val="1DBDFF"/>
            </a:gs>
            <a:gs pos="32000">
              <a:srgbClr val="1A8CFF"/>
            </a:gs>
            <a:gs pos="100000">
              <a:srgbClr val="752FB7"/>
            </a:gs>
          </a:gsLst>
          <a:lin ang="27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
          </a:blip>
          <a:stretch>
            <a:fillRect/>
          </a:stretch>
        </p:blipFill>
        <p:spPr>
          <a:xfrm>
            <a:off x="-80465" y="0"/>
            <a:ext cx="11916181" cy="6858001"/>
          </a:xfrm>
          <a:prstGeom prst="rect">
            <a:avLst/>
          </a:prstGeom>
        </p:spPr>
      </p:pic>
      <p:sp>
        <p:nvSpPr>
          <p:cNvPr id="26" name="Rectangle 25"/>
          <p:cNvSpPr/>
          <p:nvPr userDrawn="1"/>
        </p:nvSpPr>
        <p:spPr>
          <a:xfrm flipV="1">
            <a:off x="-12191" y="-1"/>
            <a:ext cx="12204191" cy="6858001"/>
          </a:xfrm>
          <a:prstGeom prst="rect">
            <a:avLst/>
          </a:prstGeom>
          <a:gradFill flip="none" rotWithShape="1">
            <a:gsLst>
              <a:gs pos="14000">
                <a:schemeClr val="accent1">
                  <a:lumMod val="80000"/>
                  <a:lumOff val="20000"/>
                  <a:alpha val="10000"/>
                </a:schemeClr>
              </a:gs>
              <a:gs pos="100000">
                <a:schemeClr val="accent1">
                  <a:lumMod val="100000"/>
                  <a:alpha val="3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Title 1"/>
          <p:cNvSpPr>
            <a:spLocks noGrp="1"/>
          </p:cNvSpPr>
          <p:nvPr>
            <p:ph type="ctrTitle"/>
          </p:nvPr>
        </p:nvSpPr>
        <p:spPr>
          <a:xfrm>
            <a:off x="950976" y="341105"/>
            <a:ext cx="10314432" cy="1964978"/>
          </a:xfrm>
        </p:spPr>
        <p:txBody>
          <a:bodyPr anchor="b" anchorCtr="0">
            <a:normAutofit/>
          </a:bodyPr>
          <a:lstStyle>
            <a:lvl1pPr algn="l">
              <a:lnSpc>
                <a:spcPct val="80000"/>
              </a:lnSpc>
              <a:defRPr sz="6000">
                <a:solidFill>
                  <a:schemeClr val="bg1"/>
                </a:solidFill>
              </a:defRPr>
            </a:lvl1pPr>
          </a:lstStyle>
          <a:p>
            <a:r>
              <a:rPr lang="en-US"/>
              <a:t>Click to edit Master title style</a:t>
            </a:r>
            <a:endParaRPr lang="en-US" dirty="0"/>
          </a:p>
        </p:txBody>
      </p:sp>
      <p:sp>
        <p:nvSpPr>
          <p:cNvPr id="40" name="Shape 48"/>
          <p:cNvSpPr>
            <a:spLocks noGrp="1"/>
          </p:cNvSpPr>
          <p:nvPr>
            <p:ph type="body" sz="quarter" idx="10" hasCustomPrompt="1"/>
          </p:nvPr>
        </p:nvSpPr>
        <p:spPr>
          <a:xfrm>
            <a:off x="951663" y="2333175"/>
            <a:ext cx="4270249" cy="1427453"/>
          </a:xfrm>
          <a:prstGeom prst="rect">
            <a:avLst/>
          </a:prstGeom>
        </p:spPr>
        <p:txBody>
          <a:bodyPr>
            <a:noAutofit/>
          </a:bodyPr>
          <a:lstStyle>
            <a:lvl1pPr marL="0" indent="0">
              <a:lnSpc>
                <a:spcPct val="80000"/>
              </a:lnSpc>
              <a:spcBef>
                <a:spcPts val="0"/>
              </a:spcBef>
              <a:spcAft>
                <a:spcPts val="600"/>
              </a:spcAft>
              <a:buSzTx/>
              <a:buFontTx/>
              <a:buNone/>
              <a:defRPr sz="2000">
                <a:solidFill>
                  <a:srgbClr val="FFFFFF"/>
                </a:solidFill>
              </a:defRPr>
            </a:lvl1pPr>
            <a:lvl2pPr marL="0" indent="0">
              <a:lnSpc>
                <a:spcPct val="80000"/>
              </a:lnSpc>
              <a:spcBef>
                <a:spcPts val="0"/>
              </a:spcBef>
              <a:spcAft>
                <a:spcPts val="600"/>
              </a:spcAft>
              <a:buSzTx/>
              <a:buFontTx/>
              <a:buNone/>
              <a:defRPr sz="2000">
                <a:solidFill>
                  <a:srgbClr val="FFFFFF"/>
                </a:solidFill>
              </a:defRPr>
            </a:lvl2pPr>
            <a:lvl3pPr marL="0" indent="0">
              <a:lnSpc>
                <a:spcPct val="80000"/>
              </a:lnSpc>
              <a:spcBef>
                <a:spcPts val="0"/>
              </a:spcBef>
              <a:spcAft>
                <a:spcPts val="600"/>
              </a:spcAft>
              <a:buSzTx/>
              <a:buFontTx/>
              <a:buNone/>
              <a:defRPr sz="2000">
                <a:solidFill>
                  <a:srgbClr val="FFFFFF"/>
                </a:solidFill>
              </a:defRPr>
            </a:lvl3pPr>
            <a:lvl4pPr marL="0" indent="0">
              <a:lnSpc>
                <a:spcPct val="80000"/>
              </a:lnSpc>
              <a:spcBef>
                <a:spcPts val="0"/>
              </a:spcBef>
              <a:spcAft>
                <a:spcPts val="600"/>
              </a:spcAft>
              <a:buSzTx/>
              <a:buFontTx/>
              <a:buNone/>
              <a:defRPr sz="2400">
                <a:solidFill>
                  <a:srgbClr val="FFFFFF"/>
                </a:solidFill>
              </a:defRPr>
            </a:lvl4pPr>
            <a:lvl5pPr marL="0" indent="0">
              <a:lnSpc>
                <a:spcPct val="80000"/>
              </a:lnSpc>
              <a:spcBef>
                <a:spcPts val="0"/>
              </a:spcBef>
              <a:spcAft>
                <a:spcPts val="600"/>
              </a:spcAft>
              <a:buSzTx/>
              <a:buFontTx/>
              <a:buNone/>
              <a:defRPr sz="2400">
                <a:solidFill>
                  <a:srgbClr val="FFFFFF"/>
                </a:solidFill>
              </a:defRPr>
            </a:lvl5pPr>
          </a:lstStyle>
          <a:p>
            <a:r>
              <a:rPr lang="en-US" dirty="0"/>
              <a:t>Speaker Name</a:t>
            </a:r>
            <a:endParaRPr dirty="0"/>
          </a:p>
          <a:p>
            <a:pPr lvl="1"/>
            <a:r>
              <a:rPr lang="en-US" dirty="0"/>
              <a:t>Title/Company</a:t>
            </a:r>
            <a:endParaRPr dirty="0"/>
          </a:p>
          <a:p>
            <a:pPr lvl="2"/>
            <a:r>
              <a:rPr lang="en-US" dirty="0"/>
              <a:t>Date</a:t>
            </a:r>
            <a:endParaRPr dirty="0"/>
          </a:p>
        </p:txBody>
      </p:sp>
      <p:grpSp>
        <p:nvGrpSpPr>
          <p:cNvPr id="10" name="Large Logo"/>
          <p:cNvGrpSpPr/>
          <p:nvPr/>
        </p:nvGrpSpPr>
        <p:grpSpPr>
          <a:xfrm>
            <a:off x="9098169" y="5228581"/>
            <a:ext cx="2805821" cy="680014"/>
            <a:chOff x="5753494" y="2024196"/>
            <a:chExt cx="846681" cy="205200"/>
          </a:xfrm>
        </p:grpSpPr>
        <p:sp>
          <p:nvSpPr>
            <p:cNvPr id="11"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2"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3"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4"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5"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6"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7"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8"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19"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20"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23"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24"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25"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grpSp>
      <p:sp>
        <p:nvSpPr>
          <p:cNvPr id="21" name="Blue bar"/>
          <p:cNvSpPr/>
          <p:nvPr userDrawn="1"/>
        </p:nvSpPr>
        <p:spPr>
          <a:xfrm>
            <a:off x="944563" y="0"/>
            <a:ext cx="1799696" cy="151844"/>
          </a:xfrm>
          <a:prstGeom prst="rect">
            <a:avLst/>
          </a:prstGeom>
          <a:solidFill>
            <a:schemeClr val="bg1"/>
          </a:solidFill>
          <a:ln w="12700">
            <a:miter lim="400000"/>
          </a:ln>
        </p:spPr>
        <p:txBody>
          <a:bodyPr lIns="45719" rIns="45719" anchor="ctr"/>
          <a:lstStyle/>
          <a:p>
            <a:pPr algn="ctr">
              <a:defRPr>
                <a:solidFill>
                  <a:srgbClr val="FFFFFF"/>
                </a:solidFill>
              </a:defRPr>
            </a:pPr>
            <a:endParaRPr>
              <a:solidFill>
                <a:srgbClr val="FFFFFF"/>
              </a:solidFill>
            </a:endParaRPr>
          </a:p>
        </p:txBody>
      </p:sp>
    </p:spTree>
    <p:extLst>
      <p:ext uri="{BB962C8B-B14F-4D97-AF65-F5344CB8AC3E}">
        <p14:creationId xmlns:p14="http://schemas.microsoft.com/office/powerpoint/2010/main" val="10286233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p:cNvSpPr>
            <a:spLocks noGrp="1"/>
          </p:cNvSpPr>
          <p:nvPr>
            <p:ph idx="1" hasCustomPrompt="1"/>
          </p:nvPr>
        </p:nvSpPr>
        <p:spPr/>
        <p:txBody>
          <a:bodyPr/>
          <a:lstStyle>
            <a:lvl1pPr>
              <a:buSzPct val="80000"/>
              <a:defRPr/>
            </a:lvl1pPr>
            <a:lvl2pPr>
              <a:defRPr/>
            </a:lvl2pPr>
            <a:lvl3pPr>
              <a:defRPr/>
            </a:lvl3pPr>
            <a:lvl4pPr>
              <a:defRPr/>
            </a:lvl4pPr>
            <a:lvl5pPr>
              <a:defRPr/>
            </a:lvl5pPr>
          </a:lstStyle>
          <a:p>
            <a:pPr lvl="0"/>
            <a:r>
              <a:rPr lang="en-US" dirty="0"/>
              <a:t>First level 28 </a:t>
            </a:r>
            <a:r>
              <a:rPr lang="en-US" dirty="0" err="1"/>
              <a:t>pt</a:t>
            </a:r>
            <a:endParaRPr lang="en-US" dirty="0"/>
          </a:p>
          <a:p>
            <a:pPr lvl="1"/>
            <a:r>
              <a:rPr lang="en-US" dirty="0"/>
              <a:t>Second level 20 </a:t>
            </a:r>
            <a:r>
              <a:rPr lang="en-US" dirty="0" err="1"/>
              <a:t>pt</a:t>
            </a:r>
            <a:endParaRPr lang="en-US" dirty="0"/>
          </a:p>
          <a:p>
            <a:pPr lvl="2"/>
            <a:r>
              <a:rPr lang="en-US" dirty="0"/>
              <a:t>Third level 18 </a:t>
            </a:r>
            <a:r>
              <a:rPr lang="en-US" dirty="0" err="1"/>
              <a:t>pt</a:t>
            </a:r>
            <a:endParaRPr lang="en-US" dirty="0"/>
          </a:p>
          <a:p>
            <a:pPr lvl="3"/>
            <a:r>
              <a:rPr lang="en-US" dirty="0"/>
              <a:t>Fourth level 16 </a:t>
            </a:r>
            <a:r>
              <a:rPr lang="en-US" dirty="0" err="1"/>
              <a:t>pt</a:t>
            </a:r>
            <a:endParaRPr lang="en-US" dirty="0"/>
          </a:p>
          <a:p>
            <a:pPr lvl="4"/>
            <a:r>
              <a:rPr lang="en-US" dirty="0"/>
              <a:t>Fifth level – avoid as too small</a:t>
            </a:r>
          </a:p>
        </p:txBody>
      </p:sp>
      <p:sp>
        <p:nvSpPr>
          <p:cNvPr id="5" name="Slide Number Placeholder"/>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tx1"/>
                </a:solidFill>
              </a:defRPr>
            </a:lvl1pPr>
          </a:lstStyle>
          <a:p>
            <a:fld id="{0FB999A9-77CE-4AD1-9911-24A29F08BC34}" type="slidenum">
              <a:rPr lang="en-US" smtClean="0">
                <a:solidFill>
                  <a:srgbClr val="000000"/>
                </a:solidFill>
              </a:rPr>
              <a:pPr/>
              <a:t>‹#›</a:t>
            </a:fld>
            <a:endParaRPr lang="en-US" dirty="0">
              <a:solidFill>
                <a:srgbClr val="000000"/>
              </a:solidFill>
            </a:endParaRPr>
          </a:p>
        </p:txBody>
      </p:sp>
      <p:sp>
        <p:nvSpPr>
          <p:cNvPr id="7"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baseline="0"/>
            </a:lvl1pPr>
          </a:lstStyle>
          <a:p>
            <a:r>
              <a:rPr lang="en-US" dirty="0"/>
              <a:t>Title and Content</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000000">
                  <a:tint val="75000"/>
                </a:srgbClr>
              </a:solidFill>
            </a:endParaRPr>
          </a:p>
        </p:txBody>
      </p:sp>
    </p:spTree>
    <p:extLst>
      <p:ext uri="{BB962C8B-B14F-4D97-AF65-F5344CB8AC3E}">
        <p14:creationId xmlns:p14="http://schemas.microsoft.com/office/powerpoint/2010/main" val="22853519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INFORM">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normAutofit/>
          </a:bodyPr>
          <a:lstStyle>
            <a:lvl1pPr>
              <a:buSzPct val="80000"/>
              <a:defRPr sz="2000"/>
            </a:lvl1pPr>
            <a:lvl2pPr>
              <a:defRPr sz="1800"/>
            </a:lvl2pPr>
            <a:lvl3pPr>
              <a:defRPr sz="1600"/>
            </a:lvl3pPr>
            <a:lvl4pPr>
              <a:defRPr sz="1400"/>
            </a:lvl4pPr>
            <a:lvl5pPr>
              <a:defRPr sz="11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Forth level – avoid as too small </a:t>
            </a:r>
          </a:p>
        </p:txBody>
      </p:sp>
      <p:sp>
        <p:nvSpPr>
          <p:cNvPr id="5"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tx1"/>
                </a:solidFill>
              </a:defRPr>
            </a:lvl1pPr>
          </a:lstStyle>
          <a:p>
            <a:fld id="{0FB999A9-77CE-4AD1-9911-24A29F08BC34}" type="slidenum">
              <a:rPr lang="en-US" smtClean="0">
                <a:solidFill>
                  <a:srgbClr val="000000"/>
                </a:solidFill>
              </a:rPr>
              <a:pPr/>
              <a:t>‹#›</a:t>
            </a:fld>
            <a:endParaRPr lang="en-US" dirty="0">
              <a:solidFill>
                <a:srgbClr val="000000"/>
              </a:solidFill>
            </a:endParaRPr>
          </a:p>
        </p:txBody>
      </p:sp>
      <p:sp>
        <p:nvSpPr>
          <p:cNvPr id="7" name="Title Placeholder 1"/>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baseline="0"/>
            </a:lvl1pPr>
          </a:lstStyle>
          <a:p>
            <a:r>
              <a:rPr lang="en-US" dirty="0"/>
              <a:t>Title and Content—INFORM</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000000">
                  <a:tint val="75000"/>
                </a:srgbClr>
              </a:solidFill>
            </a:endParaRPr>
          </a:p>
        </p:txBody>
      </p:sp>
    </p:spTree>
    <p:extLst>
      <p:ext uri="{BB962C8B-B14F-4D97-AF65-F5344CB8AC3E}">
        <p14:creationId xmlns:p14="http://schemas.microsoft.com/office/powerpoint/2010/main" val="38798548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46786" y="429275"/>
            <a:ext cx="10311765" cy="657844"/>
          </a:xfrm>
        </p:spPr>
        <p:txBody>
          <a:bodyPr>
            <a:normAutofit/>
          </a:bodyPr>
          <a:lstStyle>
            <a:lvl1pPr>
              <a:defRPr/>
            </a:lvl1pPr>
          </a:lstStyle>
          <a:p>
            <a:r>
              <a:rPr lang="en-US" dirty="0"/>
              <a:t>Content + Subtitle</a:t>
            </a:r>
          </a:p>
        </p:txBody>
      </p:sp>
      <p:sp>
        <p:nvSpPr>
          <p:cNvPr id="5" name="subtitle"/>
          <p:cNvSpPr>
            <a:spLocks noGrp="1"/>
          </p:cNvSpPr>
          <p:nvPr>
            <p:ph type="body" sz="quarter" idx="13" hasCustomPrompt="1"/>
          </p:nvPr>
        </p:nvSpPr>
        <p:spPr>
          <a:xfrm>
            <a:off x="950976" y="1087119"/>
            <a:ext cx="10311765"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dirty="0"/>
              <a:t>Subtitle text in Calibri (20pt)</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tx1"/>
                </a:solidFill>
              </a:defRPr>
            </a:lvl1pPr>
          </a:lstStyle>
          <a:p>
            <a:fld id="{0FB999A9-77CE-4AD1-9911-24A29F08BC34}" type="slidenum">
              <a:rPr lang="en-US" smtClean="0">
                <a:solidFill>
                  <a:srgbClr val="000000"/>
                </a:solidFill>
              </a:rPr>
              <a:pPr/>
              <a:t>‹#›</a:t>
            </a:fld>
            <a:endParaRPr lang="en-US" dirty="0">
              <a:solidFill>
                <a:srgbClr val="000000"/>
              </a:solidFill>
            </a:endParaRPr>
          </a:p>
        </p:txBody>
      </p:sp>
      <p:sp>
        <p:nvSpPr>
          <p:cNvPr id="8" name="Text Placeholder 2"/>
          <p:cNvSpPr>
            <a:spLocks noGrp="1"/>
          </p:cNvSpPr>
          <p:nvPr>
            <p:ph idx="1"/>
          </p:nvPr>
        </p:nvSpPr>
        <p:spPr>
          <a:xfrm>
            <a:off x="946786" y="1728000"/>
            <a:ext cx="10311765" cy="445213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000000">
                  <a:tint val="75000"/>
                </a:srgbClr>
              </a:solidFill>
            </a:endParaRPr>
          </a:p>
        </p:txBody>
      </p:sp>
    </p:spTree>
    <p:extLst>
      <p:ext uri="{BB962C8B-B14F-4D97-AF65-F5344CB8AC3E}">
        <p14:creationId xmlns:p14="http://schemas.microsoft.com/office/powerpoint/2010/main" val="9868591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 Subtitle—INFORM">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normAutofit/>
          </a:bodyPr>
          <a:lstStyle>
            <a:lvl1pPr>
              <a:buSzPct val="80000"/>
              <a:defRPr sz="2000"/>
            </a:lvl1pPr>
            <a:lvl2pPr>
              <a:defRPr sz="1800"/>
            </a:lvl2pPr>
            <a:lvl3pPr>
              <a:defRPr sz="1600"/>
            </a:lvl3pPr>
            <a:lvl4pPr>
              <a:defRPr sz="1400"/>
            </a:lvl4pPr>
            <a:lvl5pPr>
              <a:defRPr sz="11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Forth level – avoid as too small </a:t>
            </a:r>
          </a:p>
        </p:txBody>
      </p:sp>
      <p:sp>
        <p:nvSpPr>
          <p:cNvPr id="5"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tx1"/>
                </a:solidFill>
              </a:defRPr>
            </a:lvl1pPr>
          </a:lstStyle>
          <a:p>
            <a:fld id="{0FB999A9-77CE-4AD1-9911-24A29F08BC34}" type="slidenum">
              <a:rPr lang="en-US" smtClean="0">
                <a:solidFill>
                  <a:srgbClr val="000000"/>
                </a:solidFill>
              </a:rPr>
              <a:pPr/>
              <a:t>‹#›</a:t>
            </a:fld>
            <a:endParaRPr lang="en-US" dirty="0">
              <a:solidFill>
                <a:srgbClr val="000000"/>
              </a:solidFill>
            </a:endParaRPr>
          </a:p>
        </p:txBody>
      </p:sp>
      <p:sp>
        <p:nvSpPr>
          <p:cNvPr id="7" name="Title 1"/>
          <p:cNvSpPr>
            <a:spLocks noGrp="1"/>
          </p:cNvSpPr>
          <p:nvPr>
            <p:ph type="title" hasCustomPrompt="1"/>
          </p:nvPr>
        </p:nvSpPr>
        <p:spPr>
          <a:xfrm>
            <a:off x="946786" y="429275"/>
            <a:ext cx="10311765" cy="657844"/>
          </a:xfrm>
        </p:spPr>
        <p:txBody>
          <a:bodyPr>
            <a:normAutofit/>
          </a:bodyPr>
          <a:lstStyle>
            <a:lvl1pPr>
              <a:defRPr/>
            </a:lvl1pPr>
          </a:lstStyle>
          <a:p>
            <a:r>
              <a:rPr lang="en-US" dirty="0"/>
              <a:t>Content + Subtitle—INFORM</a:t>
            </a:r>
          </a:p>
        </p:txBody>
      </p:sp>
      <p:sp>
        <p:nvSpPr>
          <p:cNvPr id="8" name="Text Placeholder 8"/>
          <p:cNvSpPr>
            <a:spLocks noGrp="1"/>
          </p:cNvSpPr>
          <p:nvPr>
            <p:ph type="body" sz="quarter" idx="13" hasCustomPrompt="1"/>
          </p:nvPr>
        </p:nvSpPr>
        <p:spPr>
          <a:xfrm>
            <a:off x="950977" y="1087119"/>
            <a:ext cx="10307574"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dirty="0"/>
              <a:t>Subtitle text in Calibri (20pt)</a:t>
            </a:r>
          </a:p>
        </p:txBody>
      </p:sp>
      <p:sp>
        <p:nvSpPr>
          <p:cNvPr id="9"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000000">
                  <a:tint val="75000"/>
                </a:srgbClr>
              </a:solidFill>
            </a:endParaRPr>
          </a:p>
        </p:txBody>
      </p:sp>
    </p:spTree>
    <p:extLst>
      <p:ext uri="{BB962C8B-B14F-4D97-AF65-F5344CB8AC3E}">
        <p14:creationId xmlns:p14="http://schemas.microsoft.com/office/powerpoint/2010/main" val="3763470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INFORM">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normAutofit/>
          </a:bodyPr>
          <a:lstStyle>
            <a:lvl1pPr>
              <a:buSzPct val="80000"/>
              <a:defRPr sz="2000"/>
            </a:lvl1pPr>
            <a:lvl2pPr>
              <a:defRPr sz="1800"/>
            </a:lvl2pPr>
            <a:lvl3pPr>
              <a:defRPr sz="1600"/>
            </a:lvl3pPr>
            <a:lvl4pPr>
              <a:defRPr sz="1400"/>
            </a:lvl4pPr>
            <a:lvl5pPr>
              <a:defRPr sz="11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Forth level – avoid as too small </a:t>
            </a:r>
          </a:p>
        </p:txBody>
      </p:sp>
      <p:sp>
        <p:nvSpPr>
          <p:cNvPr id="5"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sp>
        <p:nvSpPr>
          <p:cNvPr id="7" name="Title Placeholder 1"/>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baseline="0"/>
            </a:lvl1pPr>
          </a:lstStyle>
          <a:p>
            <a:r>
              <a:rPr lang="en-US" dirty="0"/>
              <a:t>Title and Content—INFORM</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42404472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tx1"/>
                </a:solidFill>
              </a:defRPr>
            </a:lvl1pPr>
          </a:lstStyle>
          <a:p>
            <a:fld id="{0FB999A9-77CE-4AD1-9911-24A29F08BC34}" type="slidenum">
              <a:rPr lang="en-US" smtClean="0">
                <a:solidFill>
                  <a:srgbClr val="000000"/>
                </a:solidFill>
              </a:rPr>
              <a:pPr/>
              <a:t>‹#›</a:t>
            </a:fld>
            <a:endParaRPr lang="en-US" dirty="0">
              <a:solidFill>
                <a:srgbClr val="000000"/>
              </a:solidFill>
            </a:endParaRPr>
          </a:p>
        </p:txBody>
      </p:sp>
      <p:sp>
        <p:nvSpPr>
          <p:cNvPr id="6" name="Title Placeholder"/>
          <p:cNvSpPr>
            <a:spLocks noGrp="1"/>
          </p:cNvSpPr>
          <p:nvPr>
            <p:ph type="title" hasCustomPrompt="1"/>
          </p:nvPr>
        </p:nvSpPr>
        <p:spPr>
          <a:xfrm>
            <a:off x="946786" y="441973"/>
            <a:ext cx="10311765" cy="1080000"/>
          </a:xfrm>
          <a:prstGeom prst="rect">
            <a:avLst/>
          </a:prstGeom>
        </p:spPr>
        <p:txBody>
          <a:bodyPr vert="horz" lIns="0" tIns="45720" rIns="91440" bIns="45720" rtlCol="0" anchor="t">
            <a:noAutofit/>
          </a:bodyPr>
          <a:lstStyle/>
          <a:p>
            <a:r>
              <a:rPr lang="en-US" dirty="0"/>
              <a:t>Title Only</a:t>
            </a:r>
          </a:p>
        </p:txBody>
      </p:sp>
      <p:sp>
        <p:nvSpPr>
          <p:cNvPr id="7"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000000">
                  <a:tint val="75000"/>
                </a:srgbClr>
              </a:solidFill>
            </a:endParaRPr>
          </a:p>
        </p:txBody>
      </p:sp>
    </p:spTree>
    <p:extLst>
      <p:ext uri="{BB962C8B-B14F-4D97-AF65-F5344CB8AC3E}">
        <p14:creationId xmlns:p14="http://schemas.microsoft.com/office/powerpoint/2010/main" val="20234876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tx1"/>
                </a:solidFill>
              </a:defRPr>
            </a:lvl1pPr>
          </a:lstStyle>
          <a:p>
            <a:fld id="{0FB999A9-77CE-4AD1-9911-24A29F08BC34}" type="slidenum">
              <a:rPr lang="en-US" smtClean="0">
                <a:solidFill>
                  <a:srgbClr val="000000"/>
                </a:solidFill>
              </a:rPr>
              <a:pPr/>
              <a:t>‹#›</a:t>
            </a:fld>
            <a:endParaRPr lang="en-US" dirty="0">
              <a:solidFill>
                <a:srgbClr val="000000"/>
              </a:solidFill>
            </a:endParaRPr>
          </a:p>
        </p:txBody>
      </p:sp>
      <p:sp>
        <p:nvSpPr>
          <p:cNvPr id="6" name="Title 1"/>
          <p:cNvSpPr>
            <a:spLocks noGrp="1"/>
          </p:cNvSpPr>
          <p:nvPr>
            <p:ph type="title" hasCustomPrompt="1"/>
          </p:nvPr>
        </p:nvSpPr>
        <p:spPr>
          <a:xfrm>
            <a:off x="946786" y="429275"/>
            <a:ext cx="10311765" cy="657844"/>
          </a:xfrm>
        </p:spPr>
        <p:txBody>
          <a:bodyPr>
            <a:normAutofit/>
          </a:bodyPr>
          <a:lstStyle>
            <a:lvl1pPr>
              <a:defRPr/>
            </a:lvl1pPr>
          </a:lstStyle>
          <a:p>
            <a:r>
              <a:rPr lang="en-US" dirty="0"/>
              <a:t>Title + Subtitle Only </a:t>
            </a:r>
          </a:p>
        </p:txBody>
      </p:sp>
      <p:sp>
        <p:nvSpPr>
          <p:cNvPr id="7" name="subtitle"/>
          <p:cNvSpPr>
            <a:spLocks noGrp="1"/>
          </p:cNvSpPr>
          <p:nvPr>
            <p:ph type="body" sz="quarter" idx="13" hasCustomPrompt="1"/>
          </p:nvPr>
        </p:nvSpPr>
        <p:spPr>
          <a:xfrm>
            <a:off x="950977" y="1087119"/>
            <a:ext cx="10307574"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dirty="0"/>
              <a:t>Subtitle text in Calibri (20pt)</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000000">
                  <a:tint val="75000"/>
                </a:srgbClr>
              </a:solidFill>
            </a:endParaRPr>
          </a:p>
        </p:txBody>
      </p:sp>
    </p:spTree>
    <p:extLst>
      <p:ext uri="{BB962C8B-B14F-4D97-AF65-F5344CB8AC3E}">
        <p14:creationId xmlns:p14="http://schemas.microsoft.com/office/powerpoint/2010/main" val="20085502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tx1"/>
                </a:solidFill>
              </a:defRPr>
            </a:lvl1pPr>
          </a:lstStyle>
          <a:p>
            <a:fld id="{0FB999A9-77CE-4AD1-9911-24A29F08BC34}" type="slidenum">
              <a:rPr lang="en-US" smtClean="0">
                <a:solidFill>
                  <a:srgbClr val="000000"/>
                </a:solidFill>
              </a:rPr>
              <a:pPr/>
              <a:t>‹#›</a:t>
            </a:fld>
            <a:endParaRPr lang="en-US" dirty="0">
              <a:solidFill>
                <a:srgbClr val="000000"/>
              </a:solidFill>
            </a:endParaRPr>
          </a:p>
        </p:txBody>
      </p:sp>
      <p:sp>
        <p:nvSpPr>
          <p:cNvPr id="5"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000000">
                  <a:tint val="75000"/>
                </a:srgbClr>
              </a:solidFill>
            </a:endParaRPr>
          </a:p>
        </p:txBody>
      </p:sp>
    </p:spTree>
    <p:extLst>
      <p:ext uri="{BB962C8B-B14F-4D97-AF65-F5344CB8AC3E}">
        <p14:creationId xmlns:p14="http://schemas.microsoft.com/office/powerpoint/2010/main" val="26257355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s—INFORM">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50976" y="1736725"/>
            <a:ext cx="5029200" cy="4440239"/>
          </a:xfrm>
        </p:spPr>
        <p:txBody>
          <a:bodyPr/>
          <a:lstStyle>
            <a:lvl1pPr>
              <a:defRPr sz="2000"/>
            </a:lvl1pPr>
            <a:lvl2pPr>
              <a:defRPr sz="1800"/>
            </a:lvl2pPr>
            <a:lvl3pPr>
              <a:defRPr sz="1600"/>
            </a:lvl3pPr>
            <a:lvl4pPr>
              <a:defRPr sz="1400"/>
            </a:lvl4pPr>
            <a:lvl5pPr>
              <a:defRPr sz="12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a:t>
            </a:r>
          </a:p>
          <a:p>
            <a:pPr lvl="4"/>
            <a:r>
              <a:rPr lang="en-US" dirty="0"/>
              <a:t>Fifth level - avoid</a:t>
            </a:r>
          </a:p>
        </p:txBody>
      </p:sp>
      <p:sp>
        <p:nvSpPr>
          <p:cNvPr id="4" name="Content Placeholder 3"/>
          <p:cNvSpPr>
            <a:spLocks noGrp="1"/>
          </p:cNvSpPr>
          <p:nvPr>
            <p:ph sz="half" idx="2" hasCustomPrompt="1"/>
          </p:nvPr>
        </p:nvSpPr>
        <p:spPr>
          <a:xfrm>
            <a:off x="6229350" y="1736725"/>
            <a:ext cx="5029200" cy="4440239"/>
          </a:xfrm>
        </p:spPr>
        <p:txBody>
          <a:bodyPr/>
          <a:lstStyle>
            <a:lvl1pPr>
              <a:defRPr sz="2000"/>
            </a:lvl1pPr>
            <a:lvl2pPr>
              <a:defRPr sz="1800"/>
            </a:lvl2pPr>
            <a:lvl3pPr>
              <a:defRPr sz="1600"/>
            </a:lvl3pPr>
            <a:lvl4pPr>
              <a:defRPr sz="1400"/>
            </a:lvl4pPr>
            <a:lvl5pPr>
              <a:defRPr sz="12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a:t>
            </a:r>
          </a:p>
          <a:p>
            <a:pPr lvl="4"/>
            <a:r>
              <a:rPr lang="en-US" dirty="0"/>
              <a:t>Fifth level - avoid</a:t>
            </a: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tx1"/>
                </a:solidFill>
              </a:defRPr>
            </a:lvl1pPr>
          </a:lstStyle>
          <a:p>
            <a:fld id="{0FB999A9-77CE-4AD1-9911-24A29F08BC34}" type="slidenum">
              <a:rPr lang="en-US" smtClean="0">
                <a:solidFill>
                  <a:srgbClr val="000000"/>
                </a:solidFill>
              </a:rPr>
              <a:pPr/>
              <a:t>‹#›</a:t>
            </a:fld>
            <a:endParaRPr lang="en-US" dirty="0">
              <a:solidFill>
                <a:srgbClr val="000000"/>
              </a:solidFill>
            </a:endParaRPr>
          </a:p>
        </p:txBody>
      </p:sp>
      <p:sp>
        <p:nvSpPr>
          <p:cNvPr id="8" name="Title Placeholder"/>
          <p:cNvSpPr>
            <a:spLocks noGrp="1"/>
          </p:cNvSpPr>
          <p:nvPr>
            <p:ph type="title" hasCustomPrompt="1"/>
          </p:nvPr>
        </p:nvSpPr>
        <p:spPr>
          <a:xfrm>
            <a:off x="946786" y="441973"/>
            <a:ext cx="10311765" cy="1080000"/>
          </a:xfrm>
          <a:prstGeom prst="rect">
            <a:avLst/>
          </a:prstGeom>
        </p:spPr>
        <p:txBody>
          <a:bodyPr vert="horz" lIns="0" tIns="45720" rIns="91440" bIns="45720" rtlCol="0" anchor="t">
            <a:noAutofit/>
          </a:bodyPr>
          <a:lstStyle>
            <a:lvl1pPr>
              <a:defRPr baseline="0"/>
            </a:lvl1pPr>
          </a:lstStyle>
          <a:p>
            <a:r>
              <a:rPr lang="en-US" dirty="0"/>
              <a:t>Two Columns—INFORM</a:t>
            </a:r>
          </a:p>
        </p:txBody>
      </p:sp>
      <p:sp>
        <p:nvSpPr>
          <p:cNvPr id="9"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000000">
                  <a:tint val="75000"/>
                </a:srgbClr>
              </a:solidFill>
            </a:endParaRPr>
          </a:p>
        </p:txBody>
      </p:sp>
    </p:spTree>
    <p:extLst>
      <p:ext uri="{BB962C8B-B14F-4D97-AF65-F5344CB8AC3E}">
        <p14:creationId xmlns:p14="http://schemas.microsoft.com/office/powerpoint/2010/main" val="41770283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s w Subtitle—INFORM">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50976" y="1736725"/>
            <a:ext cx="5029200" cy="4440239"/>
          </a:xfrm>
        </p:spPr>
        <p:txBody>
          <a:bodyPr/>
          <a:lstStyle>
            <a:lvl1pPr>
              <a:defRPr sz="2000"/>
            </a:lvl1pPr>
            <a:lvl2pPr>
              <a:defRPr sz="1800"/>
            </a:lvl2pPr>
            <a:lvl3pPr>
              <a:defRPr sz="1600"/>
            </a:lvl3pPr>
            <a:lvl4pPr>
              <a:defRPr sz="1400"/>
            </a:lvl4pPr>
            <a:lvl5pPr>
              <a:defRPr sz="12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a:t>
            </a:r>
          </a:p>
          <a:p>
            <a:pPr lvl="4"/>
            <a:r>
              <a:rPr lang="en-US" dirty="0"/>
              <a:t>Fifth level - avoid</a:t>
            </a:r>
          </a:p>
        </p:txBody>
      </p:sp>
      <p:sp>
        <p:nvSpPr>
          <p:cNvPr id="4" name="Content Placeholder 3"/>
          <p:cNvSpPr>
            <a:spLocks noGrp="1"/>
          </p:cNvSpPr>
          <p:nvPr>
            <p:ph sz="half" idx="2" hasCustomPrompt="1"/>
          </p:nvPr>
        </p:nvSpPr>
        <p:spPr>
          <a:xfrm>
            <a:off x="6229350" y="1736725"/>
            <a:ext cx="5029200" cy="4440239"/>
          </a:xfrm>
        </p:spPr>
        <p:txBody>
          <a:bodyPr/>
          <a:lstStyle>
            <a:lvl1pPr>
              <a:defRPr sz="2000"/>
            </a:lvl1pPr>
            <a:lvl2pPr>
              <a:defRPr sz="1800"/>
            </a:lvl2pPr>
            <a:lvl3pPr>
              <a:defRPr sz="1600"/>
            </a:lvl3pPr>
            <a:lvl4pPr>
              <a:defRPr sz="1400"/>
            </a:lvl4pPr>
            <a:lvl5pPr>
              <a:defRPr sz="12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a:t>
            </a:r>
          </a:p>
          <a:p>
            <a:pPr lvl="4"/>
            <a:r>
              <a:rPr lang="en-US" dirty="0"/>
              <a:t>Fifth level - avoid</a:t>
            </a: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tx1"/>
                </a:solidFill>
              </a:defRPr>
            </a:lvl1pPr>
          </a:lstStyle>
          <a:p>
            <a:fld id="{0FB999A9-77CE-4AD1-9911-24A29F08BC34}" type="slidenum">
              <a:rPr lang="en-US" smtClean="0">
                <a:solidFill>
                  <a:srgbClr val="000000"/>
                </a:solidFill>
              </a:rPr>
              <a:pPr/>
              <a:t>‹#›</a:t>
            </a:fld>
            <a:endParaRPr lang="en-US" dirty="0">
              <a:solidFill>
                <a:srgbClr val="000000"/>
              </a:solidFill>
            </a:endParaRPr>
          </a:p>
        </p:txBody>
      </p:sp>
      <p:sp>
        <p:nvSpPr>
          <p:cNvPr id="8" name="Title 1"/>
          <p:cNvSpPr>
            <a:spLocks noGrp="1"/>
          </p:cNvSpPr>
          <p:nvPr>
            <p:ph type="title" hasCustomPrompt="1"/>
          </p:nvPr>
        </p:nvSpPr>
        <p:spPr>
          <a:xfrm>
            <a:off x="946786" y="429275"/>
            <a:ext cx="10311765" cy="657844"/>
          </a:xfrm>
        </p:spPr>
        <p:txBody>
          <a:bodyPr>
            <a:normAutofit/>
          </a:bodyPr>
          <a:lstStyle>
            <a:lvl1pPr>
              <a:defRPr baseline="0"/>
            </a:lvl1pPr>
          </a:lstStyle>
          <a:p>
            <a:r>
              <a:rPr lang="en-US" dirty="0"/>
              <a:t>Two Column with Subtitle—INFORM</a:t>
            </a:r>
          </a:p>
        </p:txBody>
      </p:sp>
      <p:sp>
        <p:nvSpPr>
          <p:cNvPr id="9" name="Text Placeholder 8"/>
          <p:cNvSpPr>
            <a:spLocks noGrp="1"/>
          </p:cNvSpPr>
          <p:nvPr>
            <p:ph type="body" sz="quarter" idx="13" hasCustomPrompt="1"/>
          </p:nvPr>
        </p:nvSpPr>
        <p:spPr>
          <a:xfrm>
            <a:off x="950977" y="1087119"/>
            <a:ext cx="10307574"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dirty="0"/>
              <a:t>Subtitle text in Calibri (20pt)</a:t>
            </a:r>
          </a:p>
        </p:txBody>
      </p:sp>
      <p:sp>
        <p:nvSpPr>
          <p:cNvPr id="7"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000000">
                  <a:tint val="75000"/>
                </a:srgbClr>
              </a:solidFill>
            </a:endParaRPr>
          </a:p>
        </p:txBody>
      </p:sp>
    </p:spTree>
    <p:extLst>
      <p:ext uri="{BB962C8B-B14F-4D97-AF65-F5344CB8AC3E}">
        <p14:creationId xmlns:p14="http://schemas.microsoft.com/office/powerpoint/2010/main" val="42598708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s w Headings—INFORM">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46785" y="1736725"/>
            <a:ext cx="5029200"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Column Title 20 </a:t>
            </a:r>
            <a:r>
              <a:rPr lang="en-US" dirty="0" err="1"/>
              <a:t>pt</a:t>
            </a:r>
            <a:r>
              <a:rPr lang="en-US" dirty="0"/>
              <a:t> bold</a:t>
            </a:r>
          </a:p>
        </p:txBody>
      </p:sp>
      <p:sp>
        <p:nvSpPr>
          <p:cNvPr id="4" name="Content Placeholder 3"/>
          <p:cNvSpPr>
            <a:spLocks noGrp="1"/>
          </p:cNvSpPr>
          <p:nvPr>
            <p:ph sz="half" idx="2" hasCustomPrompt="1"/>
          </p:nvPr>
        </p:nvSpPr>
        <p:spPr>
          <a:xfrm>
            <a:off x="950976" y="2224405"/>
            <a:ext cx="5029200" cy="3955331"/>
          </a:xfrm>
        </p:spPr>
        <p:txBody>
          <a:bodyPr/>
          <a:lstStyle>
            <a:lvl1pPr>
              <a:defRPr sz="2000"/>
            </a:lvl1pPr>
            <a:lvl2pPr>
              <a:defRPr sz="1800"/>
            </a:lvl2pPr>
            <a:lvl3pPr>
              <a:defRPr sz="1600"/>
            </a:lvl3pPr>
            <a:lvl4pPr>
              <a:defRPr sz="1600"/>
            </a:lvl4pPr>
            <a:lvl5pPr>
              <a:defRPr sz="16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a:t>
            </a:r>
          </a:p>
          <a:p>
            <a:pPr lvl="4"/>
            <a:r>
              <a:rPr lang="en-US" dirty="0"/>
              <a:t>Fifth level - avoid</a:t>
            </a:r>
          </a:p>
        </p:txBody>
      </p:sp>
      <p:sp>
        <p:nvSpPr>
          <p:cNvPr id="5" name="Text Placeholder 4"/>
          <p:cNvSpPr>
            <a:spLocks noGrp="1"/>
          </p:cNvSpPr>
          <p:nvPr>
            <p:ph type="body" sz="quarter" idx="3" hasCustomPrompt="1"/>
          </p:nvPr>
        </p:nvSpPr>
        <p:spPr>
          <a:xfrm>
            <a:off x="6222441" y="1736724"/>
            <a:ext cx="5029200"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Column Title 20 </a:t>
            </a:r>
            <a:r>
              <a:rPr lang="en-US" dirty="0" err="1"/>
              <a:t>pt</a:t>
            </a:r>
            <a:r>
              <a:rPr lang="en-US" dirty="0"/>
              <a:t> bold</a:t>
            </a:r>
          </a:p>
        </p:txBody>
      </p:sp>
      <p:sp>
        <p:nvSpPr>
          <p:cNvPr id="6" name="Content Placeholder 5"/>
          <p:cNvSpPr>
            <a:spLocks noGrp="1"/>
          </p:cNvSpPr>
          <p:nvPr>
            <p:ph sz="quarter" idx="4" hasCustomPrompt="1"/>
          </p:nvPr>
        </p:nvSpPr>
        <p:spPr>
          <a:xfrm>
            <a:off x="6222441" y="2224405"/>
            <a:ext cx="5029200" cy="3955331"/>
          </a:xfrm>
        </p:spPr>
        <p:txBody>
          <a:bodyPr/>
          <a:lstStyle>
            <a:lvl1pPr>
              <a:defRPr sz="2000"/>
            </a:lvl1pPr>
            <a:lvl2pPr>
              <a:defRPr sz="1800"/>
            </a:lvl2pPr>
            <a:lvl3pPr>
              <a:defRPr sz="1600"/>
            </a:lvl3pPr>
            <a:lvl4pPr>
              <a:defRPr sz="1600"/>
            </a:lvl4pPr>
            <a:lvl5pPr>
              <a:defRPr sz="16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a:t>
            </a:r>
          </a:p>
          <a:p>
            <a:pPr lvl="4"/>
            <a:r>
              <a:rPr lang="en-US" dirty="0"/>
              <a:t>Fifth level - avoid</a:t>
            </a:r>
          </a:p>
        </p:txBody>
      </p:sp>
      <p:sp>
        <p:nvSpPr>
          <p:cNvPr id="8" name="Slide Number Placeholder 5"/>
          <p:cNvSpPr>
            <a:spLocks noGrp="1"/>
          </p:cNvSpPr>
          <p:nvPr>
            <p:ph type="sldNum" sz="quarter" idx="10"/>
          </p:nvPr>
        </p:nvSpPr>
        <p:spPr>
          <a:xfrm>
            <a:off x="182880" y="6409944"/>
            <a:ext cx="365760" cy="274320"/>
          </a:xfrm>
          <a:prstGeom prst="rect">
            <a:avLst/>
          </a:prstGeom>
        </p:spPr>
        <p:txBody>
          <a:bodyPr wrap="none" anchor="ctr"/>
          <a:lstStyle>
            <a:lvl1pPr>
              <a:defRPr sz="1100">
                <a:solidFill>
                  <a:schemeClr val="tx1"/>
                </a:solidFill>
              </a:defRPr>
            </a:lvl1pPr>
          </a:lstStyle>
          <a:p>
            <a:fld id="{0FB999A9-77CE-4AD1-9911-24A29F08BC34}" type="slidenum">
              <a:rPr lang="en-US" smtClean="0">
                <a:solidFill>
                  <a:srgbClr val="000000"/>
                </a:solidFill>
              </a:rPr>
              <a:pPr/>
              <a:t>‹#›</a:t>
            </a:fld>
            <a:endParaRPr lang="en-US" dirty="0">
              <a:solidFill>
                <a:srgbClr val="000000"/>
              </a:solidFill>
            </a:endParaRPr>
          </a:p>
        </p:txBody>
      </p:sp>
      <p:sp>
        <p:nvSpPr>
          <p:cNvPr id="10"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baseline="0"/>
            </a:lvl1pPr>
          </a:lstStyle>
          <a:p>
            <a:r>
              <a:rPr lang="en-US" dirty="0"/>
              <a:t>Two Columns with Headings—INFORM</a:t>
            </a:r>
          </a:p>
        </p:txBody>
      </p:sp>
      <p:sp>
        <p:nvSpPr>
          <p:cNvPr id="11" name="Footer Placeholde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000000">
                  <a:tint val="75000"/>
                </a:srgbClr>
              </a:solidFill>
            </a:endParaRPr>
          </a:p>
        </p:txBody>
      </p:sp>
    </p:spTree>
    <p:extLst>
      <p:ext uri="{BB962C8B-B14F-4D97-AF65-F5344CB8AC3E}">
        <p14:creationId xmlns:p14="http://schemas.microsoft.com/office/powerpoint/2010/main" val="3749831989"/>
      </p:ext>
    </p:extLst>
  </p:cSld>
  <p:clrMapOvr>
    <a:masterClrMapping/>
  </p:clrMapOvr>
  <p:extLst mod="1">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s, Subtitle and Headings—INFORM">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46785" y="1736725"/>
            <a:ext cx="5029200"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Column Title 20 </a:t>
            </a:r>
            <a:r>
              <a:rPr lang="en-US" dirty="0" err="1"/>
              <a:t>pt</a:t>
            </a:r>
            <a:r>
              <a:rPr lang="en-US" dirty="0"/>
              <a:t> bold</a:t>
            </a:r>
          </a:p>
        </p:txBody>
      </p:sp>
      <p:sp>
        <p:nvSpPr>
          <p:cNvPr id="4" name="Content Placeholder 3"/>
          <p:cNvSpPr>
            <a:spLocks noGrp="1"/>
          </p:cNvSpPr>
          <p:nvPr>
            <p:ph sz="half" idx="2" hasCustomPrompt="1"/>
          </p:nvPr>
        </p:nvSpPr>
        <p:spPr>
          <a:xfrm>
            <a:off x="950976" y="2224405"/>
            <a:ext cx="5029200" cy="3955331"/>
          </a:xfrm>
        </p:spPr>
        <p:txBody>
          <a:bodyPr/>
          <a:lstStyle>
            <a:lvl1pPr>
              <a:defRPr sz="2000"/>
            </a:lvl1pPr>
            <a:lvl2pPr>
              <a:defRPr sz="1800"/>
            </a:lvl2pPr>
            <a:lvl3pPr>
              <a:defRPr sz="1600"/>
            </a:lvl3pPr>
            <a:lvl4pPr>
              <a:defRPr sz="1600"/>
            </a:lvl4pPr>
            <a:lvl5pPr>
              <a:defRPr sz="16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a:t>
            </a:r>
          </a:p>
          <a:p>
            <a:pPr lvl="4"/>
            <a:r>
              <a:rPr lang="en-US" dirty="0"/>
              <a:t>Fifth level - avoid</a:t>
            </a:r>
          </a:p>
        </p:txBody>
      </p:sp>
      <p:sp>
        <p:nvSpPr>
          <p:cNvPr id="5" name="Text Placeholder 4"/>
          <p:cNvSpPr>
            <a:spLocks noGrp="1"/>
          </p:cNvSpPr>
          <p:nvPr>
            <p:ph type="body" sz="quarter" idx="3" hasCustomPrompt="1"/>
          </p:nvPr>
        </p:nvSpPr>
        <p:spPr>
          <a:xfrm>
            <a:off x="6222441" y="1736724"/>
            <a:ext cx="5029200"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Column Title 20 </a:t>
            </a:r>
            <a:r>
              <a:rPr lang="en-US" dirty="0" err="1"/>
              <a:t>pt</a:t>
            </a:r>
            <a:r>
              <a:rPr lang="en-US" dirty="0"/>
              <a:t> bold</a:t>
            </a:r>
          </a:p>
        </p:txBody>
      </p:sp>
      <p:sp>
        <p:nvSpPr>
          <p:cNvPr id="6" name="Content Placeholder 5"/>
          <p:cNvSpPr>
            <a:spLocks noGrp="1"/>
          </p:cNvSpPr>
          <p:nvPr>
            <p:ph sz="quarter" idx="4" hasCustomPrompt="1"/>
          </p:nvPr>
        </p:nvSpPr>
        <p:spPr>
          <a:xfrm>
            <a:off x="6222441" y="2224405"/>
            <a:ext cx="5029200" cy="3955331"/>
          </a:xfrm>
        </p:spPr>
        <p:txBody>
          <a:bodyPr/>
          <a:lstStyle>
            <a:lvl1pPr>
              <a:defRPr sz="2000"/>
            </a:lvl1pPr>
            <a:lvl2pPr>
              <a:defRPr sz="1800"/>
            </a:lvl2pPr>
            <a:lvl3pPr>
              <a:defRPr sz="1600"/>
            </a:lvl3pPr>
            <a:lvl4pPr>
              <a:defRPr sz="1600"/>
            </a:lvl4pPr>
            <a:lvl5pPr>
              <a:defRPr sz="16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a:t>
            </a:r>
          </a:p>
          <a:p>
            <a:pPr lvl="4"/>
            <a:r>
              <a:rPr lang="en-US" dirty="0"/>
              <a:t>Fifth level - avoid</a:t>
            </a:r>
          </a:p>
        </p:txBody>
      </p:sp>
      <p:sp>
        <p:nvSpPr>
          <p:cNvPr id="8" name="Slide Number Placeholder 5"/>
          <p:cNvSpPr>
            <a:spLocks noGrp="1"/>
          </p:cNvSpPr>
          <p:nvPr>
            <p:ph type="sldNum" sz="quarter" idx="10"/>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dirty="0">
              <a:solidFill>
                <a:srgbClr val="FFFFFF">
                  <a:lumMod val="75000"/>
                </a:srgbClr>
              </a:solidFill>
            </a:endParaRPr>
          </a:p>
        </p:txBody>
      </p:sp>
      <p:sp>
        <p:nvSpPr>
          <p:cNvPr id="9" name="Title 1"/>
          <p:cNvSpPr>
            <a:spLocks noGrp="1"/>
          </p:cNvSpPr>
          <p:nvPr>
            <p:ph type="title" hasCustomPrompt="1"/>
          </p:nvPr>
        </p:nvSpPr>
        <p:spPr>
          <a:xfrm>
            <a:off x="946786" y="429275"/>
            <a:ext cx="10311765" cy="657844"/>
          </a:xfrm>
        </p:spPr>
        <p:txBody>
          <a:bodyPr>
            <a:normAutofit/>
          </a:bodyPr>
          <a:lstStyle>
            <a:lvl1pPr>
              <a:defRPr baseline="0"/>
            </a:lvl1pPr>
          </a:lstStyle>
          <a:p>
            <a:r>
              <a:rPr lang="en-US" dirty="0"/>
              <a:t>Two Column with Subtitle and Headings—INFORM</a:t>
            </a:r>
          </a:p>
        </p:txBody>
      </p:sp>
      <p:sp>
        <p:nvSpPr>
          <p:cNvPr id="11" name="Text Placeholder 8"/>
          <p:cNvSpPr>
            <a:spLocks noGrp="1"/>
          </p:cNvSpPr>
          <p:nvPr>
            <p:ph type="body" sz="quarter" idx="13" hasCustomPrompt="1"/>
          </p:nvPr>
        </p:nvSpPr>
        <p:spPr>
          <a:xfrm>
            <a:off x="950977" y="1087119"/>
            <a:ext cx="10307574"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dirty="0"/>
              <a:t>Subtitle text in Calibri (20pt)</a:t>
            </a:r>
          </a:p>
        </p:txBody>
      </p:sp>
      <p:sp>
        <p:nvSpPr>
          <p:cNvPr id="10" name="Footer Placeholder"/>
          <p:cNvSpPr>
            <a:spLocks noGrp="1"/>
          </p:cNvSpPr>
          <p:nvPr>
            <p:ph type="ftr" sz="quarter" idx="14"/>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000000">
                  <a:tint val="75000"/>
                </a:srgbClr>
              </a:solidFill>
            </a:endParaRPr>
          </a:p>
        </p:txBody>
      </p:sp>
    </p:spTree>
    <p:extLst>
      <p:ext uri="{BB962C8B-B14F-4D97-AF65-F5344CB8AC3E}">
        <p14:creationId xmlns:p14="http://schemas.microsoft.com/office/powerpoint/2010/main" val="3214986642"/>
      </p:ext>
    </p:extLst>
  </p:cSld>
  <p:clrMapOvr>
    <a:masterClrMapping/>
  </p:clrMapOvr>
  <p:extLst mod="1">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Columns—INFORM">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946785" y="1736725"/>
            <a:ext cx="3268376" cy="4440239"/>
          </a:xfrm>
        </p:spPr>
        <p:txBody>
          <a:bodyPr/>
          <a:lstStyle>
            <a:lvl1pPr marL="228594" indent="-228594">
              <a:spcAft>
                <a:spcPts val="600"/>
              </a:spcAft>
              <a:defRPr sz="1800"/>
            </a:lvl1pPr>
            <a:lvl2pPr>
              <a:spcAft>
                <a:spcPts val="600"/>
              </a:spcAft>
              <a:defRPr sz="1600"/>
            </a:lvl2pPr>
            <a:lvl3pPr>
              <a:spcAft>
                <a:spcPts val="600"/>
              </a:spcAft>
              <a:defRPr sz="1400"/>
            </a:lvl3pPr>
            <a:lvl4pPr>
              <a:spcAft>
                <a:spcPts val="600"/>
              </a:spcAft>
              <a:defRPr sz="1400" baseline="0"/>
            </a:lvl4pPr>
            <a:lvl5pPr>
              <a:spcAft>
                <a:spcPts val="600"/>
              </a:spcAft>
              <a:defRPr sz="1400" baseline="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8" name="Content Placeholder 3"/>
          <p:cNvSpPr>
            <a:spLocks noGrp="1"/>
          </p:cNvSpPr>
          <p:nvPr>
            <p:ph sz="half" idx="2" hasCustomPrompt="1"/>
          </p:nvPr>
        </p:nvSpPr>
        <p:spPr>
          <a:xfrm>
            <a:off x="4427035" y="1736725"/>
            <a:ext cx="3229804" cy="4440239"/>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9" name="Content Placeholder 3"/>
          <p:cNvSpPr>
            <a:spLocks noGrp="1"/>
          </p:cNvSpPr>
          <p:nvPr>
            <p:ph sz="half" idx="10" hasCustomPrompt="1"/>
          </p:nvPr>
        </p:nvSpPr>
        <p:spPr>
          <a:xfrm>
            <a:off x="7868712" y="1736725"/>
            <a:ext cx="3367536" cy="4440239"/>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dirty="0">
              <a:solidFill>
                <a:srgbClr val="FFFFFF">
                  <a:lumMod val="75000"/>
                </a:srgbClr>
              </a:solidFill>
            </a:endParaRPr>
          </a:p>
        </p:txBody>
      </p:sp>
      <p:sp>
        <p:nvSpPr>
          <p:cNvPr id="11"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a:lvl1pPr>
          </a:lstStyle>
          <a:p>
            <a:r>
              <a:rPr lang="en-US" dirty="0"/>
              <a:t>Three Column—INFORM</a:t>
            </a:r>
          </a:p>
        </p:txBody>
      </p:sp>
      <p:sp>
        <p:nvSpPr>
          <p:cNvPr id="10"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000000">
                  <a:tint val="75000"/>
                </a:srgbClr>
              </a:solidFill>
            </a:endParaRPr>
          </a:p>
        </p:txBody>
      </p:sp>
    </p:spTree>
    <p:extLst>
      <p:ext uri="{BB962C8B-B14F-4D97-AF65-F5344CB8AC3E}">
        <p14:creationId xmlns:p14="http://schemas.microsoft.com/office/powerpoint/2010/main" val="40239028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Columns, Subtitle—INFORM">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946785" y="1736725"/>
            <a:ext cx="3268376" cy="4440239"/>
          </a:xfrm>
        </p:spPr>
        <p:txBody>
          <a:bodyPr/>
          <a:lstStyle>
            <a:lvl1pPr marL="228594" indent="-228594">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8" name="Content Placeholder 3"/>
          <p:cNvSpPr>
            <a:spLocks noGrp="1"/>
          </p:cNvSpPr>
          <p:nvPr>
            <p:ph sz="half" idx="2" hasCustomPrompt="1"/>
          </p:nvPr>
        </p:nvSpPr>
        <p:spPr>
          <a:xfrm>
            <a:off x="4427035" y="1736725"/>
            <a:ext cx="3229804" cy="4440239"/>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9" name="Content Placeholder 3"/>
          <p:cNvSpPr>
            <a:spLocks noGrp="1"/>
          </p:cNvSpPr>
          <p:nvPr>
            <p:ph sz="half" idx="10" hasCustomPrompt="1"/>
          </p:nvPr>
        </p:nvSpPr>
        <p:spPr>
          <a:xfrm>
            <a:off x="7868712" y="1736725"/>
            <a:ext cx="3367536" cy="4440239"/>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dirty="0">
              <a:solidFill>
                <a:srgbClr val="FFFFFF">
                  <a:lumMod val="75000"/>
                </a:srgbClr>
              </a:solidFill>
            </a:endParaRPr>
          </a:p>
        </p:txBody>
      </p:sp>
      <p:sp>
        <p:nvSpPr>
          <p:cNvPr id="11" name="Title 1"/>
          <p:cNvSpPr>
            <a:spLocks noGrp="1"/>
          </p:cNvSpPr>
          <p:nvPr>
            <p:ph type="title" hasCustomPrompt="1"/>
          </p:nvPr>
        </p:nvSpPr>
        <p:spPr>
          <a:xfrm>
            <a:off x="946786" y="429275"/>
            <a:ext cx="10311765" cy="657844"/>
          </a:xfrm>
        </p:spPr>
        <p:txBody>
          <a:bodyPr>
            <a:normAutofit/>
          </a:bodyPr>
          <a:lstStyle>
            <a:lvl1pPr>
              <a:defRPr baseline="0"/>
            </a:lvl1pPr>
          </a:lstStyle>
          <a:p>
            <a:r>
              <a:rPr lang="en-US" dirty="0"/>
              <a:t>Three Column with Subtitle—INFORM</a:t>
            </a:r>
          </a:p>
        </p:txBody>
      </p:sp>
      <p:sp>
        <p:nvSpPr>
          <p:cNvPr id="12" name="Text Placeholder 8"/>
          <p:cNvSpPr>
            <a:spLocks noGrp="1"/>
          </p:cNvSpPr>
          <p:nvPr>
            <p:ph type="body" sz="quarter" idx="13" hasCustomPrompt="1"/>
          </p:nvPr>
        </p:nvSpPr>
        <p:spPr>
          <a:xfrm>
            <a:off x="950976" y="1087119"/>
            <a:ext cx="10307575"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dirty="0"/>
              <a:t>Subtitle text in Calibri (20pt)</a:t>
            </a:r>
          </a:p>
        </p:txBody>
      </p:sp>
      <p:sp>
        <p:nvSpPr>
          <p:cNvPr id="10"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000000">
                  <a:tint val="75000"/>
                </a:srgbClr>
              </a:solidFill>
            </a:endParaRPr>
          </a:p>
        </p:txBody>
      </p:sp>
    </p:spTree>
    <p:extLst>
      <p:ext uri="{BB962C8B-B14F-4D97-AF65-F5344CB8AC3E}">
        <p14:creationId xmlns:p14="http://schemas.microsoft.com/office/powerpoint/2010/main" val="16819076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Columns w Headings—INFORM">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946785" y="2205038"/>
            <a:ext cx="3268376" cy="3971926"/>
          </a:xfrm>
        </p:spPr>
        <p:txBody>
          <a:bodyPr/>
          <a:lstStyle>
            <a:lvl1pPr marL="228594" indent="-228594">
              <a:spcAft>
                <a:spcPts val="600"/>
              </a:spcAft>
              <a:defRPr sz="1800"/>
            </a:lvl1pPr>
            <a:lvl2pPr>
              <a:spcAft>
                <a:spcPts val="600"/>
              </a:spcAft>
              <a:defRPr sz="1600"/>
            </a:lvl2pPr>
            <a:lvl3pPr>
              <a:spcAft>
                <a:spcPts val="600"/>
              </a:spcAft>
              <a:defRPr sz="1400"/>
            </a:lvl3pPr>
            <a:lvl4pPr>
              <a:spcAft>
                <a:spcPts val="600"/>
              </a:spcAft>
              <a:defRPr sz="1400" baseline="0"/>
            </a:lvl4pPr>
            <a:lvl5pPr>
              <a:spcAft>
                <a:spcPts val="600"/>
              </a:spcAft>
              <a:defRPr sz="1400" baseline="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8" name="Content Placeholder 3"/>
          <p:cNvSpPr>
            <a:spLocks noGrp="1"/>
          </p:cNvSpPr>
          <p:nvPr>
            <p:ph sz="half" idx="2" hasCustomPrompt="1"/>
          </p:nvPr>
        </p:nvSpPr>
        <p:spPr>
          <a:xfrm>
            <a:off x="4427035" y="2205038"/>
            <a:ext cx="3229804" cy="3971926"/>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9" name="Content Placeholder 3"/>
          <p:cNvSpPr>
            <a:spLocks noGrp="1"/>
          </p:cNvSpPr>
          <p:nvPr>
            <p:ph sz="half" idx="10" hasCustomPrompt="1"/>
          </p:nvPr>
        </p:nvSpPr>
        <p:spPr>
          <a:xfrm>
            <a:off x="7868712" y="2205038"/>
            <a:ext cx="3367536" cy="3971926"/>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dirty="0">
              <a:solidFill>
                <a:srgbClr val="FFFFFF">
                  <a:lumMod val="75000"/>
                </a:srgbClr>
              </a:solidFill>
            </a:endParaRPr>
          </a:p>
        </p:txBody>
      </p:sp>
      <p:sp>
        <p:nvSpPr>
          <p:cNvPr id="11" name="Text Placeholder 2"/>
          <p:cNvSpPr>
            <a:spLocks noGrp="1"/>
          </p:cNvSpPr>
          <p:nvPr>
            <p:ph type="body" idx="11" hasCustomPrompt="1"/>
          </p:nvPr>
        </p:nvSpPr>
        <p:spPr>
          <a:xfrm>
            <a:off x="946785" y="1736725"/>
            <a:ext cx="3268376"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Column Title 20 </a:t>
            </a:r>
            <a:r>
              <a:rPr lang="en-US" dirty="0" err="1"/>
              <a:t>pt</a:t>
            </a:r>
            <a:r>
              <a:rPr lang="en-US" dirty="0"/>
              <a:t> bold</a:t>
            </a:r>
          </a:p>
        </p:txBody>
      </p:sp>
      <p:sp>
        <p:nvSpPr>
          <p:cNvPr id="12" name="Text Placeholder 2"/>
          <p:cNvSpPr>
            <a:spLocks noGrp="1"/>
          </p:cNvSpPr>
          <p:nvPr>
            <p:ph type="body" idx="12" hasCustomPrompt="1"/>
          </p:nvPr>
        </p:nvSpPr>
        <p:spPr>
          <a:xfrm>
            <a:off x="4427035" y="1736724"/>
            <a:ext cx="3229804"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Column Title 20 </a:t>
            </a:r>
            <a:r>
              <a:rPr lang="en-US" dirty="0" err="1"/>
              <a:t>pt</a:t>
            </a:r>
            <a:r>
              <a:rPr lang="en-US" dirty="0"/>
              <a:t> bold</a:t>
            </a:r>
          </a:p>
        </p:txBody>
      </p:sp>
      <p:sp>
        <p:nvSpPr>
          <p:cNvPr id="13" name="Text Placeholder 2"/>
          <p:cNvSpPr>
            <a:spLocks noGrp="1"/>
          </p:cNvSpPr>
          <p:nvPr>
            <p:ph type="body" idx="13" hasCustomPrompt="1"/>
          </p:nvPr>
        </p:nvSpPr>
        <p:spPr>
          <a:xfrm>
            <a:off x="7868712" y="1736725"/>
            <a:ext cx="3367536"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Column Title 20 </a:t>
            </a:r>
            <a:r>
              <a:rPr lang="en-US" dirty="0" err="1"/>
              <a:t>pt</a:t>
            </a:r>
            <a:r>
              <a:rPr lang="en-US" dirty="0"/>
              <a:t> bold</a:t>
            </a:r>
          </a:p>
        </p:txBody>
      </p:sp>
      <p:sp>
        <p:nvSpPr>
          <p:cNvPr id="14"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baseline="0"/>
            </a:lvl1pPr>
          </a:lstStyle>
          <a:p>
            <a:r>
              <a:rPr lang="en-US" dirty="0"/>
              <a:t>Three Column with Headings—INFORM</a:t>
            </a:r>
          </a:p>
        </p:txBody>
      </p:sp>
      <p:sp>
        <p:nvSpPr>
          <p:cNvPr id="10"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000000">
                  <a:tint val="75000"/>
                </a:srgbClr>
              </a:solidFill>
            </a:endParaRPr>
          </a:p>
        </p:txBody>
      </p:sp>
    </p:spTree>
    <p:extLst>
      <p:ext uri="{BB962C8B-B14F-4D97-AF65-F5344CB8AC3E}">
        <p14:creationId xmlns:p14="http://schemas.microsoft.com/office/powerpoint/2010/main" val="3644367603"/>
      </p:ext>
    </p:extLst>
  </p:cSld>
  <p:clrMapOvr>
    <a:masterClrMapping/>
  </p:clrMapOvr>
  <p:extLst mod="1">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46786" y="429275"/>
            <a:ext cx="10311765" cy="657844"/>
          </a:xfrm>
        </p:spPr>
        <p:txBody>
          <a:bodyPr>
            <a:normAutofit/>
          </a:bodyPr>
          <a:lstStyle>
            <a:lvl1pPr>
              <a:defRPr/>
            </a:lvl1pPr>
          </a:lstStyle>
          <a:p>
            <a:r>
              <a:rPr lang="en-US" dirty="0"/>
              <a:t>Content + Subtitle</a:t>
            </a:r>
          </a:p>
        </p:txBody>
      </p:sp>
      <p:sp>
        <p:nvSpPr>
          <p:cNvPr id="5" name="subtitle"/>
          <p:cNvSpPr>
            <a:spLocks noGrp="1"/>
          </p:cNvSpPr>
          <p:nvPr>
            <p:ph type="body" sz="quarter" idx="13" hasCustomPrompt="1"/>
          </p:nvPr>
        </p:nvSpPr>
        <p:spPr>
          <a:xfrm>
            <a:off x="950976" y="1087119"/>
            <a:ext cx="10311765"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dirty="0"/>
              <a:t>Subtitle text in Calibri (20pt)</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sp>
        <p:nvSpPr>
          <p:cNvPr id="8" name="Text Placeholder 2"/>
          <p:cNvSpPr>
            <a:spLocks noGrp="1"/>
          </p:cNvSpPr>
          <p:nvPr>
            <p:ph idx="1"/>
          </p:nvPr>
        </p:nvSpPr>
        <p:spPr>
          <a:xfrm>
            <a:off x="946786" y="1728000"/>
            <a:ext cx="10311765" cy="445213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20008162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Columns, Subtitle and Headings—INFORM">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946785" y="2205038"/>
            <a:ext cx="3268376" cy="3971926"/>
          </a:xfrm>
        </p:spPr>
        <p:txBody>
          <a:bodyPr/>
          <a:lstStyle>
            <a:lvl1pPr marL="228594" indent="-228594">
              <a:spcAft>
                <a:spcPts val="600"/>
              </a:spcAft>
              <a:defRPr sz="1800"/>
            </a:lvl1pPr>
            <a:lvl2pPr>
              <a:spcAft>
                <a:spcPts val="600"/>
              </a:spcAft>
              <a:defRPr sz="1600"/>
            </a:lvl2pPr>
            <a:lvl3pPr>
              <a:spcAft>
                <a:spcPts val="600"/>
              </a:spcAft>
              <a:defRPr sz="1400"/>
            </a:lvl3pPr>
            <a:lvl4pPr>
              <a:spcAft>
                <a:spcPts val="600"/>
              </a:spcAft>
              <a:defRPr sz="1400" baseline="0"/>
            </a:lvl4pPr>
            <a:lvl5pPr>
              <a:spcAft>
                <a:spcPts val="600"/>
              </a:spcAft>
              <a:defRPr sz="1400" baseline="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8" name="Content Placeholder 3"/>
          <p:cNvSpPr>
            <a:spLocks noGrp="1"/>
          </p:cNvSpPr>
          <p:nvPr>
            <p:ph sz="half" idx="2" hasCustomPrompt="1"/>
          </p:nvPr>
        </p:nvSpPr>
        <p:spPr>
          <a:xfrm>
            <a:off x="4427035" y="2205038"/>
            <a:ext cx="3229804" cy="3971926"/>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9" name="Content Placeholder 3"/>
          <p:cNvSpPr>
            <a:spLocks noGrp="1"/>
          </p:cNvSpPr>
          <p:nvPr>
            <p:ph sz="half" idx="10" hasCustomPrompt="1"/>
          </p:nvPr>
        </p:nvSpPr>
        <p:spPr>
          <a:xfrm>
            <a:off x="7868712" y="2205038"/>
            <a:ext cx="3367536" cy="3971926"/>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dirty="0"/>
              <a:t>First level 18 </a:t>
            </a:r>
            <a:r>
              <a:rPr lang="en-US" dirty="0" err="1"/>
              <a:t>pt</a:t>
            </a:r>
            <a:endParaRPr lang="en-US" dirty="0"/>
          </a:p>
          <a:p>
            <a:pPr lvl="1"/>
            <a:r>
              <a:rPr lang="en-US" dirty="0"/>
              <a:t>Second level 16 </a:t>
            </a:r>
            <a:r>
              <a:rPr lang="en-US" dirty="0" err="1"/>
              <a:t>pt</a:t>
            </a:r>
            <a:endParaRPr lang="en-US" dirty="0"/>
          </a:p>
          <a:p>
            <a:pPr lvl="2"/>
            <a:r>
              <a:rPr lang="en-US" dirty="0"/>
              <a:t>Third level – avoid as too small</a:t>
            </a:r>
          </a:p>
          <a:p>
            <a:pPr lvl="3"/>
            <a:r>
              <a:rPr lang="en-US" dirty="0"/>
              <a:t>Fourth – avoid as too small</a:t>
            </a:r>
          </a:p>
          <a:p>
            <a:pPr lvl="4"/>
            <a:r>
              <a:rPr lang="en-US" dirty="0"/>
              <a:t>Fifth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dirty="0">
              <a:solidFill>
                <a:srgbClr val="FFFFFF">
                  <a:lumMod val="75000"/>
                </a:srgbClr>
              </a:solidFill>
            </a:endParaRPr>
          </a:p>
        </p:txBody>
      </p:sp>
      <p:sp>
        <p:nvSpPr>
          <p:cNvPr id="11" name="Text Placeholder 2"/>
          <p:cNvSpPr>
            <a:spLocks noGrp="1"/>
          </p:cNvSpPr>
          <p:nvPr>
            <p:ph type="body" idx="11" hasCustomPrompt="1"/>
          </p:nvPr>
        </p:nvSpPr>
        <p:spPr>
          <a:xfrm>
            <a:off x="946785" y="1736725"/>
            <a:ext cx="3268376"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Column Title 20 </a:t>
            </a:r>
            <a:r>
              <a:rPr lang="en-US" dirty="0" err="1"/>
              <a:t>pt</a:t>
            </a:r>
            <a:r>
              <a:rPr lang="en-US" dirty="0"/>
              <a:t> bold</a:t>
            </a:r>
          </a:p>
        </p:txBody>
      </p:sp>
      <p:sp>
        <p:nvSpPr>
          <p:cNvPr id="12" name="Text Placeholder 2"/>
          <p:cNvSpPr>
            <a:spLocks noGrp="1"/>
          </p:cNvSpPr>
          <p:nvPr>
            <p:ph type="body" idx="12" hasCustomPrompt="1"/>
          </p:nvPr>
        </p:nvSpPr>
        <p:spPr>
          <a:xfrm>
            <a:off x="4427035" y="1736724"/>
            <a:ext cx="3229804"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Column Title 20 </a:t>
            </a:r>
            <a:r>
              <a:rPr lang="en-US" dirty="0" err="1"/>
              <a:t>pt</a:t>
            </a:r>
            <a:r>
              <a:rPr lang="en-US" dirty="0"/>
              <a:t> bold</a:t>
            </a:r>
          </a:p>
        </p:txBody>
      </p:sp>
      <p:sp>
        <p:nvSpPr>
          <p:cNvPr id="13" name="Text Placeholder 2"/>
          <p:cNvSpPr>
            <a:spLocks noGrp="1"/>
          </p:cNvSpPr>
          <p:nvPr>
            <p:ph type="body" idx="13" hasCustomPrompt="1"/>
          </p:nvPr>
        </p:nvSpPr>
        <p:spPr>
          <a:xfrm>
            <a:off x="7868712" y="1736725"/>
            <a:ext cx="3367536"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Column Title 20 </a:t>
            </a:r>
            <a:r>
              <a:rPr lang="en-US" dirty="0" err="1"/>
              <a:t>pt</a:t>
            </a:r>
            <a:r>
              <a:rPr lang="en-US" dirty="0"/>
              <a:t> bold</a:t>
            </a:r>
          </a:p>
        </p:txBody>
      </p:sp>
      <p:sp>
        <p:nvSpPr>
          <p:cNvPr id="10" name="Title 1"/>
          <p:cNvSpPr>
            <a:spLocks noGrp="1"/>
          </p:cNvSpPr>
          <p:nvPr>
            <p:ph type="title" hasCustomPrompt="1"/>
          </p:nvPr>
        </p:nvSpPr>
        <p:spPr>
          <a:xfrm>
            <a:off x="946786" y="429275"/>
            <a:ext cx="10311765" cy="657844"/>
          </a:xfrm>
        </p:spPr>
        <p:txBody>
          <a:bodyPr>
            <a:normAutofit/>
          </a:bodyPr>
          <a:lstStyle>
            <a:lvl1pPr>
              <a:defRPr baseline="0"/>
            </a:lvl1pPr>
          </a:lstStyle>
          <a:p>
            <a:r>
              <a:rPr lang="en-US" dirty="0"/>
              <a:t>Three Column with Subtitle and Headings—INFORM</a:t>
            </a:r>
          </a:p>
        </p:txBody>
      </p:sp>
      <p:sp>
        <p:nvSpPr>
          <p:cNvPr id="15" name="Text Placeholder 8"/>
          <p:cNvSpPr>
            <a:spLocks noGrp="1"/>
          </p:cNvSpPr>
          <p:nvPr>
            <p:ph type="body" sz="quarter" idx="14" hasCustomPrompt="1"/>
          </p:nvPr>
        </p:nvSpPr>
        <p:spPr>
          <a:xfrm>
            <a:off x="950976" y="1087119"/>
            <a:ext cx="10307575"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dirty="0"/>
              <a:t>Subtitle text in Calibri (20pt)</a:t>
            </a:r>
          </a:p>
        </p:txBody>
      </p:sp>
      <p:sp>
        <p:nvSpPr>
          <p:cNvPr id="14"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000000">
                  <a:tint val="75000"/>
                </a:srgbClr>
              </a:solidFill>
            </a:endParaRPr>
          </a:p>
        </p:txBody>
      </p:sp>
    </p:spTree>
    <p:extLst>
      <p:ext uri="{BB962C8B-B14F-4D97-AF65-F5344CB8AC3E}">
        <p14:creationId xmlns:p14="http://schemas.microsoft.com/office/powerpoint/2010/main" val="365760911"/>
      </p:ext>
    </p:extLst>
  </p:cSld>
  <p:clrMapOvr>
    <a:masterClrMapping/>
  </p:clrMapOvr>
  <p:extLst mod="1">
    <p:ext uri="{DCECCB84-F9BA-43D5-87BE-67443E8EF086}">
      <p15:sldGuideLst xmlns:p15="http://schemas.microsoft.com/office/powerpoint/2012/main">
        <p15:guide id="1" orient="horz"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4" name="Picture Placeholder 2"/>
          <p:cNvSpPr>
            <a:spLocks noGrp="1"/>
          </p:cNvSpPr>
          <p:nvPr>
            <p:ph type="pic" idx="11"/>
          </p:nvPr>
        </p:nvSpPr>
        <p:spPr bwMode="ltGray">
          <a:xfrm>
            <a:off x="946786" y="1736726"/>
            <a:ext cx="6286795" cy="4443412"/>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dirty="0"/>
          </a:p>
        </p:txBody>
      </p:sp>
      <p:sp>
        <p:nvSpPr>
          <p:cNvPr id="7" name="Content Placeholder 6"/>
          <p:cNvSpPr>
            <a:spLocks noGrp="1"/>
          </p:cNvSpPr>
          <p:nvPr>
            <p:ph sz="quarter" idx="12" hasCustomPrompt="1"/>
          </p:nvPr>
        </p:nvSpPr>
        <p:spPr>
          <a:xfrm>
            <a:off x="7404101" y="1736724"/>
            <a:ext cx="3854450" cy="4443413"/>
          </a:xfrm>
        </p:spPr>
        <p:txBody>
          <a:bodyPr/>
          <a:lstStyle>
            <a:lvl1pPr marL="0" indent="0">
              <a:spcAft>
                <a:spcPts val="600"/>
              </a:spcAft>
              <a:buFont typeface="Wingdings" panose="05000000000000000000" pitchFamily="2" charset="2"/>
              <a:buNone/>
              <a:defRPr sz="2400"/>
            </a:lvl1pPr>
            <a:lvl2pPr marL="346075" indent="0">
              <a:spcAft>
                <a:spcPts val="600"/>
              </a:spcAft>
              <a:buNone/>
              <a:defRPr sz="1800"/>
            </a:lvl2pPr>
            <a:lvl3pPr marL="574675" indent="0">
              <a:spcAft>
                <a:spcPts val="600"/>
              </a:spcAft>
              <a:buNone/>
              <a:defRPr sz="1600"/>
            </a:lvl3pPr>
            <a:lvl4pPr marL="744538" indent="0">
              <a:spcAft>
                <a:spcPts val="600"/>
              </a:spcAft>
              <a:buNone/>
              <a:defRPr sz="1600"/>
            </a:lvl4pPr>
            <a:lvl5pPr marL="922337" indent="0">
              <a:spcAft>
                <a:spcPts val="600"/>
              </a:spcAft>
              <a:buNone/>
              <a:defRPr sz="1600"/>
            </a:lvl5pPr>
          </a:lstStyle>
          <a:p>
            <a:pPr lvl="0"/>
            <a:r>
              <a:rPr lang="en-US" dirty="0"/>
              <a:t>First level 24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 as too small</a:t>
            </a:r>
          </a:p>
          <a:p>
            <a:pPr lvl="4"/>
            <a:r>
              <a:rPr lang="en-US" dirty="0"/>
              <a:t>Fifth level – avoid as too small</a:t>
            </a: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dirty="0">
              <a:solidFill>
                <a:srgbClr val="FFFFFF">
                  <a:lumMod val="75000"/>
                </a:srgbClr>
              </a:solidFill>
            </a:endParaRPr>
          </a:p>
        </p:txBody>
      </p:sp>
      <p:sp>
        <p:nvSpPr>
          <p:cNvPr id="9"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baseline="0"/>
            </a:lvl1pPr>
          </a:lstStyle>
          <a:p>
            <a:r>
              <a:rPr lang="en-US" dirty="0"/>
              <a:t>Image Left</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000000">
                  <a:tint val="75000"/>
                </a:srgbClr>
              </a:solidFill>
            </a:endParaRPr>
          </a:p>
        </p:txBody>
      </p:sp>
    </p:spTree>
    <p:extLst>
      <p:ext uri="{BB962C8B-B14F-4D97-AF65-F5344CB8AC3E}">
        <p14:creationId xmlns:p14="http://schemas.microsoft.com/office/powerpoint/2010/main" val="24191457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Left with bullets">
    <p:spTree>
      <p:nvGrpSpPr>
        <p:cNvPr id="1" name=""/>
        <p:cNvGrpSpPr/>
        <p:nvPr/>
      </p:nvGrpSpPr>
      <p:grpSpPr>
        <a:xfrm>
          <a:off x="0" y="0"/>
          <a:ext cx="0" cy="0"/>
          <a:chOff x="0" y="0"/>
          <a:chExt cx="0" cy="0"/>
        </a:xfrm>
      </p:grpSpPr>
      <p:sp>
        <p:nvSpPr>
          <p:cNvPr id="4" name="Picture Placeholder 2"/>
          <p:cNvSpPr>
            <a:spLocks noGrp="1"/>
          </p:cNvSpPr>
          <p:nvPr>
            <p:ph type="pic" idx="11"/>
          </p:nvPr>
        </p:nvSpPr>
        <p:spPr bwMode="ltGray">
          <a:xfrm>
            <a:off x="946786" y="1736726"/>
            <a:ext cx="6286795" cy="4443412"/>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dirty="0"/>
          </a:p>
        </p:txBody>
      </p:sp>
      <p:sp>
        <p:nvSpPr>
          <p:cNvPr id="7" name="Content Placeholder 6"/>
          <p:cNvSpPr>
            <a:spLocks noGrp="1"/>
          </p:cNvSpPr>
          <p:nvPr>
            <p:ph sz="quarter" idx="12" hasCustomPrompt="1"/>
          </p:nvPr>
        </p:nvSpPr>
        <p:spPr>
          <a:xfrm>
            <a:off x="7404101" y="1736724"/>
            <a:ext cx="3854450" cy="4443413"/>
          </a:xfrm>
        </p:spPr>
        <p:txBody>
          <a:bodyPr/>
          <a:lstStyle>
            <a:lvl1pPr marL="342900" indent="-342900">
              <a:spcAft>
                <a:spcPts val="600"/>
              </a:spcAft>
              <a:buFont typeface="Wingdings" panose="05000000000000000000" pitchFamily="2" charset="2"/>
              <a:buChar char="§"/>
              <a:defRPr sz="2400"/>
            </a:lvl1pPr>
            <a:lvl2pPr>
              <a:spcAft>
                <a:spcPts val="600"/>
              </a:spcAft>
              <a:defRPr sz="1800"/>
            </a:lvl2pPr>
            <a:lvl3pPr>
              <a:spcAft>
                <a:spcPts val="600"/>
              </a:spcAft>
              <a:defRPr sz="1600"/>
            </a:lvl3pPr>
            <a:lvl4pPr>
              <a:spcAft>
                <a:spcPts val="600"/>
              </a:spcAft>
              <a:defRPr sz="1600"/>
            </a:lvl4pPr>
            <a:lvl5pPr>
              <a:spcAft>
                <a:spcPts val="600"/>
              </a:spcAft>
              <a:defRPr sz="1600"/>
            </a:lvl5pPr>
          </a:lstStyle>
          <a:p>
            <a:pPr lvl="0"/>
            <a:r>
              <a:rPr lang="en-US" dirty="0"/>
              <a:t>First level 24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 as too small</a:t>
            </a:r>
          </a:p>
          <a:p>
            <a:pPr lvl="4"/>
            <a:r>
              <a:rPr lang="en-US" dirty="0"/>
              <a:t>Fifth level – avoid as too small</a:t>
            </a: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dirty="0">
              <a:solidFill>
                <a:srgbClr val="FFFFFF">
                  <a:lumMod val="75000"/>
                </a:srgbClr>
              </a:solidFill>
            </a:endParaRPr>
          </a:p>
        </p:txBody>
      </p:sp>
      <p:sp>
        <p:nvSpPr>
          <p:cNvPr id="9"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baseline="0"/>
            </a:lvl1pPr>
          </a:lstStyle>
          <a:p>
            <a:r>
              <a:rPr lang="en-US" dirty="0"/>
              <a:t>Image Left with Bullets</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000000">
                  <a:tint val="75000"/>
                </a:srgbClr>
              </a:solidFill>
            </a:endParaRPr>
          </a:p>
        </p:txBody>
      </p:sp>
    </p:spTree>
    <p:extLst>
      <p:ext uri="{BB962C8B-B14F-4D97-AF65-F5344CB8AC3E}">
        <p14:creationId xmlns:p14="http://schemas.microsoft.com/office/powerpoint/2010/main" val="6739485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Left with Bullets—INFORM">
    <p:spTree>
      <p:nvGrpSpPr>
        <p:cNvPr id="1" name=""/>
        <p:cNvGrpSpPr/>
        <p:nvPr/>
      </p:nvGrpSpPr>
      <p:grpSpPr>
        <a:xfrm>
          <a:off x="0" y="0"/>
          <a:ext cx="0" cy="0"/>
          <a:chOff x="0" y="0"/>
          <a:chExt cx="0" cy="0"/>
        </a:xfrm>
      </p:grpSpPr>
      <p:sp>
        <p:nvSpPr>
          <p:cNvPr id="4" name="Picture Placeholder 2"/>
          <p:cNvSpPr>
            <a:spLocks noGrp="1"/>
          </p:cNvSpPr>
          <p:nvPr>
            <p:ph type="pic" idx="11"/>
          </p:nvPr>
        </p:nvSpPr>
        <p:spPr bwMode="ltGray">
          <a:xfrm>
            <a:off x="946786" y="1736726"/>
            <a:ext cx="6286795" cy="4443412"/>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dirty="0"/>
          </a:p>
        </p:txBody>
      </p:sp>
      <p:sp>
        <p:nvSpPr>
          <p:cNvPr id="7" name="Content Placeholder 6"/>
          <p:cNvSpPr>
            <a:spLocks noGrp="1"/>
          </p:cNvSpPr>
          <p:nvPr>
            <p:ph sz="quarter" idx="12" hasCustomPrompt="1"/>
          </p:nvPr>
        </p:nvSpPr>
        <p:spPr>
          <a:xfrm>
            <a:off x="7404101" y="1736724"/>
            <a:ext cx="3854450" cy="4443413"/>
          </a:xfrm>
        </p:spPr>
        <p:txBody>
          <a:bodyPr>
            <a:normAutofit/>
          </a:bodyPr>
          <a:lstStyle>
            <a:lvl1pPr marL="342900" indent="-342900">
              <a:spcAft>
                <a:spcPts val="600"/>
              </a:spcAft>
              <a:buFont typeface="Wingdings" panose="05000000000000000000" pitchFamily="2" charset="2"/>
              <a:buChar char="§"/>
              <a:defRPr sz="2000"/>
            </a:lvl1pPr>
            <a:lvl2pPr>
              <a:spcAft>
                <a:spcPts val="600"/>
              </a:spcAft>
              <a:defRPr sz="1800"/>
            </a:lvl2pPr>
            <a:lvl3pPr>
              <a:spcAft>
                <a:spcPts val="600"/>
              </a:spcAft>
              <a:defRPr sz="1600"/>
            </a:lvl3pPr>
            <a:lvl4pPr>
              <a:spcAft>
                <a:spcPts val="600"/>
              </a:spcAft>
              <a:defRPr sz="1400"/>
            </a:lvl4pPr>
            <a:lvl5pPr>
              <a:spcAft>
                <a:spcPts val="600"/>
              </a:spcAft>
              <a:defRPr sz="14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 as too small</a:t>
            </a:r>
          </a:p>
          <a:p>
            <a:pPr lvl="4"/>
            <a:r>
              <a:rPr lang="en-US" dirty="0"/>
              <a:t>Fifth level – avoid as too small</a:t>
            </a: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dirty="0">
              <a:solidFill>
                <a:srgbClr val="FFFFFF">
                  <a:lumMod val="75000"/>
                </a:srgbClr>
              </a:solidFill>
            </a:endParaRPr>
          </a:p>
        </p:txBody>
      </p:sp>
      <p:sp>
        <p:nvSpPr>
          <p:cNvPr id="9"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p>
            <a:r>
              <a:rPr lang="en-US" dirty="0"/>
              <a:t>Image Left with Bullets—INFORM</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000000">
                  <a:tint val="75000"/>
                </a:srgbClr>
              </a:solidFill>
            </a:endParaRPr>
          </a:p>
        </p:txBody>
      </p:sp>
    </p:spTree>
    <p:extLst>
      <p:ext uri="{BB962C8B-B14F-4D97-AF65-F5344CB8AC3E}">
        <p14:creationId xmlns:p14="http://schemas.microsoft.com/office/powerpoint/2010/main" val="26660448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Image Right">
    <p:spTree>
      <p:nvGrpSpPr>
        <p:cNvPr id="1" name=""/>
        <p:cNvGrpSpPr/>
        <p:nvPr/>
      </p:nvGrpSpPr>
      <p:grpSpPr>
        <a:xfrm>
          <a:off x="0" y="0"/>
          <a:ext cx="0" cy="0"/>
          <a:chOff x="0" y="0"/>
          <a:chExt cx="0" cy="0"/>
        </a:xfrm>
      </p:grpSpPr>
      <p:sp>
        <p:nvSpPr>
          <p:cNvPr id="6" name="Picture Placeholder 2"/>
          <p:cNvSpPr>
            <a:spLocks noGrp="1"/>
          </p:cNvSpPr>
          <p:nvPr>
            <p:ph type="pic" idx="13"/>
          </p:nvPr>
        </p:nvSpPr>
        <p:spPr bwMode="ltGray">
          <a:xfrm>
            <a:off x="5113360" y="1736725"/>
            <a:ext cx="6145191" cy="4443413"/>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dirty="0"/>
          </a:p>
        </p:txBody>
      </p:sp>
      <p:sp>
        <p:nvSpPr>
          <p:cNvPr id="2" name="Title 1"/>
          <p:cNvSpPr>
            <a:spLocks noGrp="1"/>
          </p:cNvSpPr>
          <p:nvPr>
            <p:ph type="title" hasCustomPrompt="1"/>
          </p:nvPr>
        </p:nvSpPr>
        <p:spPr/>
        <p:txBody>
          <a:bodyPr/>
          <a:lstStyle>
            <a:lvl1pPr>
              <a:defRPr baseline="0"/>
            </a:lvl1pPr>
          </a:lstStyle>
          <a:p>
            <a:r>
              <a:rPr lang="en-US" dirty="0"/>
              <a:t>Image Right</a:t>
            </a:r>
          </a:p>
        </p:txBody>
      </p:sp>
      <p:sp>
        <p:nvSpPr>
          <p:cNvPr id="9" name="Content Placeholder 8"/>
          <p:cNvSpPr>
            <a:spLocks noGrp="1"/>
          </p:cNvSpPr>
          <p:nvPr>
            <p:ph sz="quarter" idx="14" hasCustomPrompt="1"/>
          </p:nvPr>
        </p:nvSpPr>
        <p:spPr>
          <a:xfrm>
            <a:off x="946786" y="1736725"/>
            <a:ext cx="3955414" cy="4443413"/>
          </a:xfrm>
        </p:spPr>
        <p:txBody>
          <a:bodyPr/>
          <a:lstStyle>
            <a:lvl1pPr marL="0" indent="0">
              <a:spcAft>
                <a:spcPts val="1200"/>
              </a:spcAft>
              <a:buNone/>
              <a:defRPr sz="2400"/>
            </a:lvl1pPr>
            <a:lvl2pPr marL="346075" indent="0">
              <a:spcAft>
                <a:spcPts val="1200"/>
              </a:spcAft>
              <a:buNone/>
              <a:defRPr sz="1800"/>
            </a:lvl2pPr>
            <a:lvl3pPr marL="574675" indent="0">
              <a:spcAft>
                <a:spcPts val="1200"/>
              </a:spcAft>
              <a:buNone/>
              <a:defRPr sz="1600"/>
            </a:lvl3pPr>
            <a:lvl4pPr marL="744538" indent="0">
              <a:spcAft>
                <a:spcPts val="1200"/>
              </a:spcAft>
              <a:buNone/>
              <a:defRPr sz="1600"/>
            </a:lvl4pPr>
            <a:lvl5pPr marL="922337" indent="0">
              <a:spcAft>
                <a:spcPts val="1200"/>
              </a:spcAft>
              <a:buNone/>
              <a:defRPr sz="1600"/>
            </a:lvl5pPr>
          </a:lstStyle>
          <a:p>
            <a:pPr lvl="0"/>
            <a:r>
              <a:rPr lang="en-US" dirty="0"/>
              <a:t>First level 24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 as too small</a:t>
            </a:r>
          </a:p>
          <a:p>
            <a:pPr lvl="4"/>
            <a:r>
              <a:rPr lang="en-US" dirty="0"/>
              <a:t>Fifth level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dirty="0">
              <a:solidFill>
                <a:srgbClr val="FFFFFF">
                  <a:lumMod val="75000"/>
                </a:srgbClr>
              </a:solidFill>
            </a:endParaRP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000000">
                  <a:tint val="75000"/>
                </a:srgbClr>
              </a:solidFill>
            </a:endParaRPr>
          </a:p>
        </p:txBody>
      </p:sp>
    </p:spTree>
    <p:extLst>
      <p:ext uri="{BB962C8B-B14F-4D97-AF65-F5344CB8AC3E}">
        <p14:creationId xmlns:p14="http://schemas.microsoft.com/office/powerpoint/2010/main" val="10624225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Image Right with Bullets">
    <p:spTree>
      <p:nvGrpSpPr>
        <p:cNvPr id="1" name=""/>
        <p:cNvGrpSpPr/>
        <p:nvPr/>
      </p:nvGrpSpPr>
      <p:grpSpPr>
        <a:xfrm>
          <a:off x="0" y="0"/>
          <a:ext cx="0" cy="0"/>
          <a:chOff x="0" y="0"/>
          <a:chExt cx="0" cy="0"/>
        </a:xfrm>
      </p:grpSpPr>
      <p:sp>
        <p:nvSpPr>
          <p:cNvPr id="6" name="Picture Placeholder 2"/>
          <p:cNvSpPr>
            <a:spLocks noGrp="1"/>
          </p:cNvSpPr>
          <p:nvPr>
            <p:ph type="pic" idx="13"/>
          </p:nvPr>
        </p:nvSpPr>
        <p:spPr bwMode="ltGray">
          <a:xfrm>
            <a:off x="5113360" y="1736725"/>
            <a:ext cx="6145191" cy="4443413"/>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dirty="0"/>
          </a:p>
        </p:txBody>
      </p:sp>
      <p:sp>
        <p:nvSpPr>
          <p:cNvPr id="2" name="Title 1"/>
          <p:cNvSpPr>
            <a:spLocks noGrp="1"/>
          </p:cNvSpPr>
          <p:nvPr>
            <p:ph type="title" hasCustomPrompt="1"/>
          </p:nvPr>
        </p:nvSpPr>
        <p:spPr/>
        <p:txBody>
          <a:bodyPr/>
          <a:lstStyle>
            <a:lvl1pPr>
              <a:defRPr/>
            </a:lvl1pPr>
          </a:lstStyle>
          <a:p>
            <a:r>
              <a:rPr lang="en-US" dirty="0"/>
              <a:t>Image Right with Bullets</a:t>
            </a:r>
          </a:p>
        </p:txBody>
      </p:sp>
      <p:sp>
        <p:nvSpPr>
          <p:cNvPr id="9" name="Content Placeholder 8"/>
          <p:cNvSpPr>
            <a:spLocks noGrp="1"/>
          </p:cNvSpPr>
          <p:nvPr>
            <p:ph sz="quarter" idx="14" hasCustomPrompt="1"/>
          </p:nvPr>
        </p:nvSpPr>
        <p:spPr>
          <a:xfrm>
            <a:off x="946786" y="1736725"/>
            <a:ext cx="3955414" cy="4443413"/>
          </a:xfrm>
        </p:spPr>
        <p:txBody>
          <a:bodyPr/>
          <a:lstStyle>
            <a:lvl1pPr>
              <a:spcAft>
                <a:spcPts val="1200"/>
              </a:spcAft>
              <a:defRPr sz="2400"/>
            </a:lvl1pPr>
            <a:lvl2pPr>
              <a:spcAft>
                <a:spcPts val="1200"/>
              </a:spcAft>
              <a:defRPr sz="1800"/>
            </a:lvl2pPr>
            <a:lvl3pPr>
              <a:spcAft>
                <a:spcPts val="1200"/>
              </a:spcAft>
              <a:defRPr sz="1600"/>
            </a:lvl3pPr>
            <a:lvl4pPr>
              <a:spcAft>
                <a:spcPts val="1200"/>
              </a:spcAft>
              <a:defRPr sz="1600"/>
            </a:lvl4pPr>
            <a:lvl5pPr>
              <a:spcAft>
                <a:spcPts val="1200"/>
              </a:spcAft>
              <a:defRPr sz="1600"/>
            </a:lvl5pPr>
          </a:lstStyle>
          <a:p>
            <a:pPr lvl="0"/>
            <a:r>
              <a:rPr lang="en-US" dirty="0"/>
              <a:t>First level 24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 as too small</a:t>
            </a:r>
          </a:p>
          <a:p>
            <a:pPr lvl="4"/>
            <a:r>
              <a:rPr lang="en-US" dirty="0"/>
              <a:t>Fifth level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0468438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Image Right with Bullets—INFORM ">
    <p:spTree>
      <p:nvGrpSpPr>
        <p:cNvPr id="1" name=""/>
        <p:cNvGrpSpPr/>
        <p:nvPr/>
      </p:nvGrpSpPr>
      <p:grpSpPr>
        <a:xfrm>
          <a:off x="0" y="0"/>
          <a:ext cx="0" cy="0"/>
          <a:chOff x="0" y="0"/>
          <a:chExt cx="0" cy="0"/>
        </a:xfrm>
      </p:grpSpPr>
      <p:sp>
        <p:nvSpPr>
          <p:cNvPr id="6" name="Picture Placeholder 2"/>
          <p:cNvSpPr>
            <a:spLocks noGrp="1"/>
          </p:cNvSpPr>
          <p:nvPr>
            <p:ph type="pic" idx="13"/>
          </p:nvPr>
        </p:nvSpPr>
        <p:spPr bwMode="ltGray">
          <a:xfrm>
            <a:off x="5113360" y="1736725"/>
            <a:ext cx="6145191" cy="4443413"/>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dirty="0"/>
          </a:p>
        </p:txBody>
      </p:sp>
      <p:sp>
        <p:nvSpPr>
          <p:cNvPr id="2" name="Title 1"/>
          <p:cNvSpPr>
            <a:spLocks noGrp="1"/>
          </p:cNvSpPr>
          <p:nvPr>
            <p:ph type="title" hasCustomPrompt="1"/>
          </p:nvPr>
        </p:nvSpPr>
        <p:spPr/>
        <p:txBody>
          <a:bodyPr/>
          <a:lstStyle>
            <a:lvl1pPr>
              <a:defRPr/>
            </a:lvl1pPr>
          </a:lstStyle>
          <a:p>
            <a:r>
              <a:rPr lang="en-US" dirty="0"/>
              <a:t>Image Right with Bullets—INFORM</a:t>
            </a:r>
          </a:p>
        </p:txBody>
      </p:sp>
      <p:sp>
        <p:nvSpPr>
          <p:cNvPr id="9" name="Content Placeholder 8"/>
          <p:cNvSpPr>
            <a:spLocks noGrp="1"/>
          </p:cNvSpPr>
          <p:nvPr>
            <p:ph sz="quarter" idx="14" hasCustomPrompt="1"/>
          </p:nvPr>
        </p:nvSpPr>
        <p:spPr>
          <a:xfrm>
            <a:off x="946786" y="1736725"/>
            <a:ext cx="3955414" cy="4443413"/>
          </a:xfrm>
        </p:spPr>
        <p:txBody>
          <a:bodyPr/>
          <a:lstStyle>
            <a:lvl1pPr>
              <a:spcAft>
                <a:spcPts val="1200"/>
              </a:spcAft>
              <a:defRPr sz="2000"/>
            </a:lvl1pPr>
            <a:lvl2pPr>
              <a:spcAft>
                <a:spcPts val="1200"/>
              </a:spcAft>
              <a:defRPr sz="1800"/>
            </a:lvl2pPr>
            <a:lvl3pPr>
              <a:spcAft>
                <a:spcPts val="1200"/>
              </a:spcAft>
              <a:defRPr sz="1600"/>
            </a:lvl3pPr>
            <a:lvl4pPr>
              <a:spcAft>
                <a:spcPts val="1200"/>
              </a:spcAft>
              <a:defRPr sz="1400"/>
            </a:lvl4pPr>
            <a:lvl5pPr>
              <a:spcAft>
                <a:spcPts val="1200"/>
              </a:spcAft>
              <a:defRPr sz="14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 as too small</a:t>
            </a:r>
          </a:p>
          <a:p>
            <a:pPr lvl="4"/>
            <a:r>
              <a:rPr lang="en-US" dirty="0"/>
              <a:t>Fifth level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dirty="0">
              <a:solidFill>
                <a:srgbClr val="FFFFFF">
                  <a:lumMod val="75000"/>
                </a:srgbClr>
              </a:solidFill>
            </a:endParaRP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000000">
                  <a:tint val="75000"/>
                </a:srgbClr>
              </a:solidFill>
            </a:endParaRPr>
          </a:p>
        </p:txBody>
      </p:sp>
    </p:spTree>
    <p:extLst>
      <p:ext uri="{BB962C8B-B14F-4D97-AF65-F5344CB8AC3E}">
        <p14:creationId xmlns:p14="http://schemas.microsoft.com/office/powerpoint/2010/main" val="3517719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Half-Screen Imag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7750" y="1987091"/>
            <a:ext cx="4383499" cy="3936380"/>
          </a:xfrm>
        </p:spPr>
        <p:txBody>
          <a:bodyPr/>
          <a:lstStyle>
            <a:lvl1pPr>
              <a:defRPr baseline="0"/>
            </a:lvl1pPr>
          </a:lstStyle>
          <a:p>
            <a:r>
              <a:rPr lang="en-US" dirty="0"/>
              <a:t>Half Screen Image Right 36 </a:t>
            </a:r>
            <a:r>
              <a:rPr lang="en-US" dirty="0" err="1"/>
              <a:t>pt</a:t>
            </a:r>
            <a:endParaRPr lang="en-US" dirty="0"/>
          </a:p>
        </p:txBody>
      </p:sp>
      <p:sp>
        <p:nvSpPr>
          <p:cNvPr id="4" name="Picture Placeholder 2"/>
          <p:cNvSpPr>
            <a:spLocks noGrp="1"/>
          </p:cNvSpPr>
          <p:nvPr>
            <p:ph type="pic" idx="11"/>
          </p:nvPr>
        </p:nvSpPr>
        <p:spPr bwMode="ltGray">
          <a:xfrm>
            <a:off x="6191251" y="1"/>
            <a:ext cx="6000750" cy="6857999"/>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dirty="0"/>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7248812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Half-Screen 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69250" y="1951465"/>
            <a:ext cx="4383499" cy="3936380"/>
          </a:xfrm>
        </p:spPr>
        <p:txBody>
          <a:bodyPr/>
          <a:lstStyle>
            <a:lvl1pPr>
              <a:defRPr/>
            </a:lvl1pPr>
          </a:lstStyle>
          <a:p>
            <a:r>
              <a:rPr lang="en-US" dirty="0"/>
              <a:t>Half Screen Image </a:t>
            </a:r>
            <a:br>
              <a:rPr lang="en-US" dirty="0"/>
            </a:br>
            <a:r>
              <a:rPr lang="en-US" dirty="0"/>
              <a:t>Left 36 </a:t>
            </a:r>
            <a:r>
              <a:rPr lang="en-US" dirty="0" err="1"/>
              <a:t>pt</a:t>
            </a:r>
            <a:endParaRPr lang="en-US" dirty="0"/>
          </a:p>
        </p:txBody>
      </p:sp>
      <p:sp>
        <p:nvSpPr>
          <p:cNvPr id="4" name="Picture Placeholder 2"/>
          <p:cNvSpPr>
            <a:spLocks noGrp="1"/>
          </p:cNvSpPr>
          <p:nvPr>
            <p:ph type="pic" idx="11"/>
          </p:nvPr>
        </p:nvSpPr>
        <p:spPr bwMode="ltGray">
          <a:xfrm>
            <a:off x="1" y="1"/>
            <a:ext cx="6000752" cy="6857999"/>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dirty="0"/>
          </a:p>
        </p:txBody>
      </p:sp>
    </p:spTree>
    <p:extLst>
      <p:ext uri="{BB962C8B-B14F-4D97-AF65-F5344CB8AC3E}">
        <p14:creationId xmlns:p14="http://schemas.microsoft.com/office/powerpoint/2010/main" val="11195746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a:solidFill>
            <a:schemeClr val="bg1">
              <a:lumMod val="95000"/>
            </a:schemeClr>
          </a:solidFill>
        </p:spPr>
        <p:txBody>
          <a:bodyPr/>
          <a:lstStyle>
            <a:lvl1pPr marL="0" indent="0" algn="ctr">
              <a:buNone/>
              <a:defRPr baseline="0"/>
            </a:lvl1pPr>
          </a:lstStyle>
          <a:p>
            <a:r>
              <a:rPr lang="en-US"/>
              <a:t>Click icon to add picture</a:t>
            </a:r>
            <a:endParaRPr lang="en-US" dirty="0"/>
          </a:p>
        </p:txBody>
      </p:sp>
      <p:sp>
        <p:nvSpPr>
          <p:cNvPr id="3" name="Rectangle 2"/>
          <p:cNvSpPr/>
          <p:nvPr userDrawn="1"/>
        </p:nvSpPr>
        <p:spPr>
          <a:xfrm>
            <a:off x="1041400" y="0"/>
            <a:ext cx="1803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768656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Subtitle—INFORM">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normAutofit/>
          </a:bodyPr>
          <a:lstStyle>
            <a:lvl1pPr>
              <a:buSzPct val="80000"/>
              <a:defRPr sz="2000"/>
            </a:lvl1pPr>
            <a:lvl2pPr>
              <a:defRPr sz="1800"/>
            </a:lvl2pPr>
            <a:lvl3pPr>
              <a:defRPr sz="1600"/>
            </a:lvl3pPr>
            <a:lvl4pPr>
              <a:defRPr sz="1400"/>
            </a:lvl4pPr>
            <a:lvl5pPr>
              <a:defRPr sz="11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Forth level – avoid as too small </a:t>
            </a:r>
          </a:p>
        </p:txBody>
      </p:sp>
      <p:sp>
        <p:nvSpPr>
          <p:cNvPr id="5"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sp>
        <p:nvSpPr>
          <p:cNvPr id="7" name="Title 1"/>
          <p:cNvSpPr>
            <a:spLocks noGrp="1"/>
          </p:cNvSpPr>
          <p:nvPr>
            <p:ph type="title" hasCustomPrompt="1"/>
          </p:nvPr>
        </p:nvSpPr>
        <p:spPr>
          <a:xfrm>
            <a:off x="946786" y="429275"/>
            <a:ext cx="10311765" cy="657844"/>
          </a:xfrm>
        </p:spPr>
        <p:txBody>
          <a:bodyPr>
            <a:normAutofit/>
          </a:bodyPr>
          <a:lstStyle>
            <a:lvl1pPr>
              <a:defRPr/>
            </a:lvl1pPr>
          </a:lstStyle>
          <a:p>
            <a:r>
              <a:rPr lang="en-US" dirty="0"/>
              <a:t>Content + Subtitle—INFORM</a:t>
            </a:r>
          </a:p>
        </p:txBody>
      </p:sp>
      <p:sp>
        <p:nvSpPr>
          <p:cNvPr id="8" name="Text Placeholder 8"/>
          <p:cNvSpPr>
            <a:spLocks noGrp="1"/>
          </p:cNvSpPr>
          <p:nvPr>
            <p:ph type="body" sz="quarter" idx="13" hasCustomPrompt="1"/>
          </p:nvPr>
        </p:nvSpPr>
        <p:spPr>
          <a:xfrm>
            <a:off x="950977" y="1087119"/>
            <a:ext cx="10307574"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dirty="0"/>
              <a:t>Subtitle text in Calibri (20pt)</a:t>
            </a:r>
          </a:p>
        </p:txBody>
      </p:sp>
      <p:sp>
        <p:nvSpPr>
          <p:cNvPr id="9"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30298142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1_Section Break w Mark">
    <p:bg>
      <p:bgPr>
        <a:gradFill>
          <a:gsLst>
            <a:gs pos="0">
              <a:srgbClr val="1DBDFF"/>
            </a:gs>
            <a:gs pos="47000">
              <a:srgbClr val="188DFF"/>
            </a:gs>
            <a:gs pos="100000">
              <a:srgbClr val="752FB7"/>
            </a:gs>
          </a:gsLst>
          <a:lin ang="2700000" scaled="0"/>
        </a:gradFill>
        <a:effectLst/>
      </p:bgPr>
    </p:bg>
    <p:spTree>
      <p:nvGrpSpPr>
        <p:cNvPr id="1" name=""/>
        <p:cNvGrpSpPr/>
        <p:nvPr/>
      </p:nvGrpSpPr>
      <p:grpSpPr>
        <a:xfrm>
          <a:off x="0" y="0"/>
          <a:ext cx="0" cy="0"/>
          <a:chOff x="0" y="0"/>
          <a:chExt cx="0" cy="0"/>
        </a:xfrm>
      </p:grpSpPr>
      <p:pic>
        <p:nvPicPr>
          <p:cNvPr id="9" name="PPT Backdrop-01.png"/>
          <p:cNvPicPr>
            <a:picLocks noChangeAspect="1"/>
          </p:cNvPicPr>
          <p:nvPr/>
        </p:nvPicPr>
        <p:blipFill>
          <a:blip r:embed="rId2">
            <a:alphaModFix amt="5000"/>
            <a:extLst/>
          </a:blip>
          <a:stretch>
            <a:fillRect/>
          </a:stretch>
        </p:blipFill>
        <p:spPr>
          <a:xfrm>
            <a:off x="-102410" y="0"/>
            <a:ext cx="12192000" cy="6858000"/>
          </a:xfrm>
          <a:prstGeom prst="rect">
            <a:avLst/>
          </a:prstGeom>
          <a:ln w="12700">
            <a:miter lim="400000"/>
          </a:ln>
        </p:spPr>
      </p:pic>
      <p:sp>
        <p:nvSpPr>
          <p:cNvPr id="2"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sp>
        <p:nvSpPr>
          <p:cNvPr id="17" name="white bar" descr="Rectangle 59"/>
          <p:cNvSpPr/>
          <p:nvPr/>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solidFill>
                <a:srgbClr val="FFFFFF"/>
              </a:solidFill>
            </a:endParaRPr>
          </a:p>
        </p:txBody>
      </p:sp>
      <p:grpSp>
        <p:nvGrpSpPr>
          <p:cNvPr id="18" name="Group 17"/>
          <p:cNvGrpSpPr/>
          <p:nvPr userDrawn="1"/>
        </p:nvGrpSpPr>
        <p:grpSpPr>
          <a:xfrm>
            <a:off x="941823" y="4240362"/>
            <a:ext cx="869950" cy="869950"/>
            <a:chOff x="3513138" y="642938"/>
            <a:chExt cx="869950" cy="869950"/>
          </a:xfrm>
          <a:solidFill>
            <a:schemeClr val="bg1"/>
          </a:solidFill>
        </p:grpSpPr>
        <p:sp>
          <p:nvSpPr>
            <p:cNvPr id="19" name="Freeform 18"/>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 name="Freeform 19"/>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Tree>
    <p:extLst>
      <p:ext uri="{BB962C8B-B14F-4D97-AF65-F5344CB8AC3E}">
        <p14:creationId xmlns:p14="http://schemas.microsoft.com/office/powerpoint/2010/main" val="6144069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2_Section Break w Mark">
    <p:bg>
      <p:bgPr>
        <a:gradFill>
          <a:gsLst>
            <a:gs pos="0">
              <a:srgbClr val="2694FF"/>
            </a:gs>
            <a:gs pos="42000">
              <a:srgbClr val="0A88FF"/>
            </a:gs>
            <a:gs pos="100000">
              <a:srgbClr val="0155EF"/>
            </a:gs>
          </a:gsLst>
          <a:lin ang="2700000" scaled="0"/>
        </a:gradFill>
        <a:effectLst/>
      </p:bgPr>
    </p:bg>
    <p:spTree>
      <p:nvGrpSpPr>
        <p:cNvPr id="1" name=""/>
        <p:cNvGrpSpPr/>
        <p:nvPr/>
      </p:nvGrpSpPr>
      <p:grpSpPr>
        <a:xfrm>
          <a:off x="0" y="0"/>
          <a:ext cx="0" cy="0"/>
          <a:chOff x="0" y="0"/>
          <a:chExt cx="0" cy="0"/>
        </a:xfrm>
      </p:grpSpPr>
      <p:pic>
        <p:nvPicPr>
          <p:cNvPr id="9" name="PPT Backdrop-01.png"/>
          <p:cNvPicPr>
            <a:picLocks noChangeAspect="1"/>
          </p:cNvPicPr>
          <p:nvPr/>
        </p:nvPicPr>
        <p:blipFill>
          <a:blip r:embed="rId2">
            <a:alphaModFix amt="5000"/>
            <a:extLst/>
          </a:blip>
          <a:stretch>
            <a:fillRect/>
          </a:stretch>
        </p:blipFill>
        <p:spPr>
          <a:xfrm>
            <a:off x="-102410" y="0"/>
            <a:ext cx="12192000" cy="6858000"/>
          </a:xfrm>
          <a:prstGeom prst="rect">
            <a:avLst/>
          </a:prstGeom>
          <a:ln w="12700">
            <a:miter lim="400000"/>
          </a:ln>
        </p:spPr>
      </p:pic>
      <p:grpSp>
        <p:nvGrpSpPr>
          <p:cNvPr id="13" name="Group 12"/>
          <p:cNvGrpSpPr/>
          <p:nvPr/>
        </p:nvGrpSpPr>
        <p:grpSpPr>
          <a:xfrm>
            <a:off x="943753" y="4240362"/>
            <a:ext cx="869950" cy="869950"/>
            <a:chOff x="3513138" y="642938"/>
            <a:chExt cx="869950" cy="869950"/>
          </a:xfrm>
          <a:solidFill>
            <a:schemeClr val="bg1"/>
          </a:solidFill>
        </p:grpSpPr>
        <p:sp>
          <p:nvSpPr>
            <p:cNvPr id="14" name="Freeform 13"/>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 name="Freeform 14"/>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2"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sp>
        <p:nvSpPr>
          <p:cNvPr id="10" name="Freeform 9"/>
          <p:cNvSpPr>
            <a:spLocks/>
          </p:cNvSpPr>
          <p:nvPr/>
        </p:nvSpPr>
        <p:spPr bwMode="auto">
          <a:xfrm>
            <a:off x="943753" y="4408637"/>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Freeform 10"/>
          <p:cNvSpPr>
            <a:spLocks/>
          </p:cNvSpPr>
          <p:nvPr userDrawn="1"/>
        </p:nvSpPr>
        <p:spPr bwMode="auto">
          <a:xfrm>
            <a:off x="943753" y="4408637"/>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solidFill>
                <a:srgbClr val="FFFFFF"/>
              </a:solidFill>
            </a:endParaRPr>
          </a:p>
        </p:txBody>
      </p:sp>
    </p:spTree>
    <p:extLst>
      <p:ext uri="{BB962C8B-B14F-4D97-AF65-F5344CB8AC3E}">
        <p14:creationId xmlns:p14="http://schemas.microsoft.com/office/powerpoint/2010/main" val="37932555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3_Section Break w Mark">
    <p:bg>
      <p:bgPr>
        <a:gradFill>
          <a:gsLst>
            <a:gs pos="0">
              <a:schemeClr val="accent2"/>
            </a:gs>
            <a:gs pos="100000">
              <a:schemeClr val="accent2">
                <a:lumMod val="75000"/>
              </a:schemeClr>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3000"/>
            <a:extLst/>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grpSp>
        <p:nvGrpSpPr>
          <p:cNvPr id="15" name="Group 14"/>
          <p:cNvGrpSpPr/>
          <p:nvPr userDrawn="1"/>
        </p:nvGrpSpPr>
        <p:grpSpPr>
          <a:xfrm>
            <a:off x="956453" y="4240362"/>
            <a:ext cx="869950" cy="869950"/>
            <a:chOff x="3513138" y="642938"/>
            <a:chExt cx="869950" cy="869950"/>
          </a:xfrm>
          <a:solidFill>
            <a:schemeClr val="bg1"/>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solidFill>
                <a:srgbClr val="FFFFFF"/>
              </a:solidFill>
            </a:endParaRPr>
          </a:p>
        </p:txBody>
      </p:sp>
    </p:spTree>
    <p:extLst>
      <p:ext uri="{BB962C8B-B14F-4D97-AF65-F5344CB8AC3E}">
        <p14:creationId xmlns:p14="http://schemas.microsoft.com/office/powerpoint/2010/main" val="35131586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4_Section Break w Mark">
    <p:bg>
      <p:bgPr>
        <a:gradFill>
          <a:gsLst>
            <a:gs pos="0">
              <a:srgbClr val="8230B7"/>
            </a:gs>
            <a:gs pos="100000">
              <a:srgbClr val="4C2484"/>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3000"/>
            <a:extLst/>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grpSp>
        <p:nvGrpSpPr>
          <p:cNvPr id="15" name="Group 14"/>
          <p:cNvGrpSpPr/>
          <p:nvPr userDrawn="1"/>
        </p:nvGrpSpPr>
        <p:grpSpPr>
          <a:xfrm>
            <a:off x="956453" y="4240362"/>
            <a:ext cx="869950" cy="869950"/>
            <a:chOff x="3513138" y="642938"/>
            <a:chExt cx="869950" cy="869950"/>
          </a:xfrm>
          <a:solidFill>
            <a:schemeClr val="bg1"/>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solidFill>
                <a:srgbClr val="FFFFFF"/>
              </a:solidFill>
            </a:endParaRPr>
          </a:p>
        </p:txBody>
      </p:sp>
    </p:spTree>
    <p:extLst>
      <p:ext uri="{BB962C8B-B14F-4D97-AF65-F5344CB8AC3E}">
        <p14:creationId xmlns:p14="http://schemas.microsoft.com/office/powerpoint/2010/main" val="23200576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5_Section Break w Mark">
    <p:bg>
      <p:bgPr>
        <a:gradFill>
          <a:gsLst>
            <a:gs pos="0">
              <a:schemeClr val="accent4">
                <a:alpha val="90000"/>
              </a:schemeClr>
            </a:gs>
            <a:gs pos="100000">
              <a:schemeClr val="accent4">
                <a:lumMod val="75000"/>
              </a:schemeClr>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5000"/>
            <a:extLst/>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grpSp>
        <p:nvGrpSpPr>
          <p:cNvPr id="19" name="Group 18"/>
          <p:cNvGrpSpPr/>
          <p:nvPr userDrawn="1"/>
        </p:nvGrpSpPr>
        <p:grpSpPr>
          <a:xfrm>
            <a:off x="956453" y="4240362"/>
            <a:ext cx="869950" cy="869950"/>
            <a:chOff x="3513138" y="642938"/>
            <a:chExt cx="869950" cy="869950"/>
          </a:xfrm>
          <a:solidFill>
            <a:schemeClr val="bg1"/>
          </a:solidFill>
        </p:grpSpPr>
        <p:sp>
          <p:nvSpPr>
            <p:cNvPr id="20" name="Freeform 19"/>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 name="Freeform 20"/>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22"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solidFill>
                <a:srgbClr val="FFFFFF"/>
              </a:solidFill>
            </a:endParaRPr>
          </a:p>
        </p:txBody>
      </p:sp>
    </p:spTree>
    <p:extLst>
      <p:ext uri="{BB962C8B-B14F-4D97-AF65-F5344CB8AC3E}">
        <p14:creationId xmlns:p14="http://schemas.microsoft.com/office/powerpoint/2010/main" val="7526141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6_Section Break w Mark">
    <p:bg>
      <p:bgPr>
        <a:gradFill>
          <a:gsLst>
            <a:gs pos="0">
              <a:schemeClr val="accent5"/>
            </a:gs>
            <a:gs pos="100000">
              <a:srgbClr val="00A4ED"/>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7000"/>
            <a:extLst/>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grpSp>
        <p:nvGrpSpPr>
          <p:cNvPr id="15" name="Group 14"/>
          <p:cNvGrpSpPr/>
          <p:nvPr userDrawn="1"/>
        </p:nvGrpSpPr>
        <p:grpSpPr>
          <a:xfrm>
            <a:off x="956453" y="4240362"/>
            <a:ext cx="869950" cy="869950"/>
            <a:chOff x="3513138" y="642938"/>
            <a:chExt cx="869950" cy="869950"/>
          </a:xfrm>
          <a:solidFill>
            <a:schemeClr val="bg1"/>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solidFill>
                <a:srgbClr val="FFFFFF"/>
              </a:solidFill>
            </a:endParaRPr>
          </a:p>
        </p:txBody>
      </p:sp>
    </p:spTree>
    <p:extLst>
      <p:ext uri="{BB962C8B-B14F-4D97-AF65-F5344CB8AC3E}">
        <p14:creationId xmlns:p14="http://schemas.microsoft.com/office/powerpoint/2010/main" val="36739627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7_Section Break w Mark">
    <p:bg>
      <p:bgPr>
        <a:gradFill>
          <a:gsLst>
            <a:gs pos="0">
              <a:schemeClr val="accent6"/>
            </a:gs>
            <a:gs pos="100000">
              <a:srgbClr val="11BAB6"/>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7000"/>
            <a:extLst/>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grpSp>
        <p:nvGrpSpPr>
          <p:cNvPr id="15" name="Group 14"/>
          <p:cNvGrpSpPr/>
          <p:nvPr userDrawn="1"/>
        </p:nvGrpSpPr>
        <p:grpSpPr>
          <a:xfrm>
            <a:off x="956453" y="4240362"/>
            <a:ext cx="869950" cy="869950"/>
            <a:chOff x="3513138" y="642938"/>
            <a:chExt cx="869950" cy="869950"/>
          </a:xfrm>
          <a:solidFill>
            <a:schemeClr val="bg1"/>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solidFill>
                <a:srgbClr val="FFFFFF"/>
              </a:solidFill>
            </a:endParaRPr>
          </a:p>
        </p:txBody>
      </p:sp>
    </p:spTree>
    <p:extLst>
      <p:ext uri="{BB962C8B-B14F-4D97-AF65-F5344CB8AC3E}">
        <p14:creationId xmlns:p14="http://schemas.microsoft.com/office/powerpoint/2010/main" val="6830310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Section Break w Numbers">
    <p:bg>
      <p:bgPr>
        <a:gradFill>
          <a:gsLst>
            <a:gs pos="0">
              <a:srgbClr val="1DBDFF"/>
            </a:gs>
            <a:gs pos="47000">
              <a:srgbClr val="188DFF"/>
            </a:gs>
            <a:gs pos="100000">
              <a:srgbClr val="752FB7"/>
            </a:gs>
          </a:gsLst>
          <a:lin ang="2700000" scaled="0"/>
        </a:gradFill>
        <a:effectLst/>
      </p:bgPr>
    </p:bg>
    <p:spTree>
      <p:nvGrpSpPr>
        <p:cNvPr id="1" name=""/>
        <p:cNvGrpSpPr/>
        <p:nvPr/>
      </p:nvGrpSpPr>
      <p:grpSpPr>
        <a:xfrm>
          <a:off x="0" y="0"/>
          <a:ext cx="0" cy="0"/>
          <a:chOff x="0" y="0"/>
          <a:chExt cx="0" cy="0"/>
        </a:xfrm>
      </p:grpSpPr>
      <p:pic>
        <p:nvPicPr>
          <p:cNvPr id="9" name="PPT Backdrop-01.png"/>
          <p:cNvPicPr>
            <a:picLocks noChangeAspect="1"/>
          </p:cNvPicPr>
          <p:nvPr/>
        </p:nvPicPr>
        <p:blipFill>
          <a:blip r:embed="rId2">
            <a:alphaModFix amt="5000"/>
            <a:extLst/>
          </a:blip>
          <a:stretch>
            <a:fillRect/>
          </a:stretch>
        </p:blipFill>
        <p:spPr>
          <a:xfrm>
            <a:off x="-102410" y="0"/>
            <a:ext cx="12192000" cy="6858000"/>
          </a:xfrm>
          <a:prstGeom prst="rect">
            <a:avLst/>
          </a:prstGeom>
          <a:ln w="12700">
            <a:miter lim="400000"/>
          </a:ln>
        </p:spPr>
      </p:pic>
      <p:sp>
        <p:nvSpPr>
          <p:cNvPr id="17" name="white bar" descr="Rectangle 59"/>
          <p:cNvSpPr/>
          <p:nvPr/>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solidFill>
                <a:srgbClr val="FFFFFF"/>
              </a:solidFill>
            </a:endParaRPr>
          </a:p>
        </p:txBody>
      </p:sp>
      <p:grpSp>
        <p:nvGrpSpPr>
          <p:cNvPr id="18" name="Group 17"/>
          <p:cNvGrpSpPr/>
          <p:nvPr userDrawn="1"/>
        </p:nvGrpSpPr>
        <p:grpSpPr>
          <a:xfrm>
            <a:off x="941823" y="4240362"/>
            <a:ext cx="869950" cy="869950"/>
            <a:chOff x="3513138" y="642938"/>
            <a:chExt cx="869950" cy="869950"/>
          </a:xfrm>
          <a:solidFill>
            <a:schemeClr val="bg1">
              <a:alpha val="5000"/>
            </a:schemeClr>
          </a:solidFill>
        </p:grpSpPr>
        <p:sp>
          <p:nvSpPr>
            <p:cNvPr id="19" name="Freeform 18"/>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 name="Freeform 19"/>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8"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sp>
        <p:nvSpPr>
          <p:cNvPr id="10"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dirty="0"/>
              <a:t>#</a:t>
            </a:r>
          </a:p>
        </p:txBody>
      </p:sp>
    </p:spTree>
    <p:extLst>
      <p:ext uri="{BB962C8B-B14F-4D97-AF65-F5344CB8AC3E}">
        <p14:creationId xmlns:p14="http://schemas.microsoft.com/office/powerpoint/2010/main" val="14125370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Section Break w Numbers">
    <p:bg>
      <p:bgPr>
        <a:gradFill>
          <a:gsLst>
            <a:gs pos="0">
              <a:srgbClr val="2694FF"/>
            </a:gs>
            <a:gs pos="42000">
              <a:srgbClr val="0A88FF"/>
            </a:gs>
            <a:gs pos="100000">
              <a:srgbClr val="0155EF"/>
            </a:gs>
          </a:gsLst>
          <a:lin ang="2700000" scaled="0"/>
        </a:gradFill>
        <a:effectLst/>
      </p:bgPr>
    </p:bg>
    <p:spTree>
      <p:nvGrpSpPr>
        <p:cNvPr id="1" name=""/>
        <p:cNvGrpSpPr/>
        <p:nvPr/>
      </p:nvGrpSpPr>
      <p:grpSpPr>
        <a:xfrm>
          <a:off x="0" y="0"/>
          <a:ext cx="0" cy="0"/>
          <a:chOff x="0" y="0"/>
          <a:chExt cx="0" cy="0"/>
        </a:xfrm>
      </p:grpSpPr>
      <p:pic>
        <p:nvPicPr>
          <p:cNvPr id="9" name="PPT Backdrop-01.png"/>
          <p:cNvPicPr>
            <a:picLocks noChangeAspect="1"/>
          </p:cNvPicPr>
          <p:nvPr/>
        </p:nvPicPr>
        <p:blipFill>
          <a:blip r:embed="rId2">
            <a:alphaModFix amt="5000"/>
            <a:extLst/>
          </a:blip>
          <a:stretch>
            <a:fillRect/>
          </a:stretch>
        </p:blipFill>
        <p:spPr>
          <a:xfrm>
            <a:off x="-102410" y="0"/>
            <a:ext cx="12192000" cy="6858000"/>
          </a:xfrm>
          <a:prstGeom prst="rect">
            <a:avLst/>
          </a:prstGeom>
          <a:ln w="12700">
            <a:miter lim="400000"/>
          </a:ln>
        </p:spPr>
      </p:pic>
      <p:grpSp>
        <p:nvGrpSpPr>
          <p:cNvPr id="13" name="Group 12"/>
          <p:cNvGrpSpPr/>
          <p:nvPr/>
        </p:nvGrpSpPr>
        <p:grpSpPr>
          <a:xfrm>
            <a:off x="943753" y="4240362"/>
            <a:ext cx="869950" cy="869950"/>
            <a:chOff x="3513138" y="642938"/>
            <a:chExt cx="869950" cy="869950"/>
          </a:xfrm>
          <a:solidFill>
            <a:schemeClr val="bg1">
              <a:alpha val="5000"/>
            </a:schemeClr>
          </a:solidFill>
        </p:grpSpPr>
        <p:sp>
          <p:nvSpPr>
            <p:cNvPr id="14" name="Freeform 13"/>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 name="Freeform 14"/>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2"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sp>
        <p:nvSpPr>
          <p:cNvPr id="20"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16"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dirty="0"/>
              <a:t>#</a:t>
            </a:r>
          </a:p>
        </p:txBody>
      </p:sp>
    </p:spTree>
    <p:extLst>
      <p:ext uri="{BB962C8B-B14F-4D97-AF65-F5344CB8AC3E}">
        <p14:creationId xmlns:p14="http://schemas.microsoft.com/office/powerpoint/2010/main" val="37198792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Section Break w Numbers">
    <p:bg>
      <p:bgPr>
        <a:gradFill>
          <a:gsLst>
            <a:gs pos="0">
              <a:schemeClr val="accent2"/>
            </a:gs>
            <a:gs pos="100000">
              <a:schemeClr val="accent2">
                <a:lumMod val="75000"/>
              </a:schemeClr>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3000"/>
            <a:extLst/>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grpSp>
        <p:nvGrpSpPr>
          <p:cNvPr id="15" name="Group 14"/>
          <p:cNvGrpSpPr/>
          <p:nvPr userDrawn="1"/>
        </p:nvGrpSpPr>
        <p:grpSpPr>
          <a:xfrm>
            <a:off x="956453" y="4240362"/>
            <a:ext cx="869950" cy="869950"/>
            <a:chOff x="3513138" y="642938"/>
            <a:chExt cx="869950" cy="869950"/>
          </a:xfrm>
          <a:solidFill>
            <a:schemeClr val="bg1">
              <a:alpha val="3000"/>
            </a:schemeClr>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8"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dirty="0"/>
              <a:t>#</a:t>
            </a:r>
          </a:p>
        </p:txBody>
      </p:sp>
    </p:spTree>
    <p:extLst>
      <p:ext uri="{BB962C8B-B14F-4D97-AF65-F5344CB8AC3E}">
        <p14:creationId xmlns:p14="http://schemas.microsoft.com/office/powerpoint/2010/main" val="372329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sp>
        <p:nvSpPr>
          <p:cNvPr id="6" name="Title Placeholder"/>
          <p:cNvSpPr>
            <a:spLocks noGrp="1"/>
          </p:cNvSpPr>
          <p:nvPr>
            <p:ph type="title" hasCustomPrompt="1"/>
          </p:nvPr>
        </p:nvSpPr>
        <p:spPr>
          <a:xfrm>
            <a:off x="946786" y="441973"/>
            <a:ext cx="10311765" cy="1080000"/>
          </a:xfrm>
          <a:prstGeom prst="rect">
            <a:avLst/>
          </a:prstGeom>
        </p:spPr>
        <p:txBody>
          <a:bodyPr vert="horz" lIns="0" tIns="45720" rIns="91440" bIns="45720" rtlCol="0" anchor="t">
            <a:noAutofit/>
          </a:bodyPr>
          <a:lstStyle/>
          <a:p>
            <a:r>
              <a:rPr lang="en-US" dirty="0"/>
              <a:t>Title Only</a:t>
            </a:r>
          </a:p>
        </p:txBody>
      </p:sp>
      <p:sp>
        <p:nvSpPr>
          <p:cNvPr id="7"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42510491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4_Section Break w Numbers">
    <p:bg>
      <p:bgPr>
        <a:gradFill>
          <a:gsLst>
            <a:gs pos="0">
              <a:srgbClr val="8230B7"/>
            </a:gs>
            <a:gs pos="100000">
              <a:srgbClr val="4C2484"/>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3000"/>
            <a:extLst/>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grpSp>
        <p:nvGrpSpPr>
          <p:cNvPr id="15" name="Group 14"/>
          <p:cNvGrpSpPr/>
          <p:nvPr userDrawn="1"/>
        </p:nvGrpSpPr>
        <p:grpSpPr>
          <a:xfrm>
            <a:off x="956453" y="4240362"/>
            <a:ext cx="869950" cy="869950"/>
            <a:chOff x="3513138" y="642938"/>
            <a:chExt cx="869950" cy="869950"/>
          </a:xfrm>
          <a:solidFill>
            <a:schemeClr val="bg1">
              <a:alpha val="3000"/>
            </a:schemeClr>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8"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dirty="0"/>
              <a:t>#</a:t>
            </a:r>
          </a:p>
        </p:txBody>
      </p:sp>
    </p:spTree>
    <p:extLst>
      <p:ext uri="{BB962C8B-B14F-4D97-AF65-F5344CB8AC3E}">
        <p14:creationId xmlns:p14="http://schemas.microsoft.com/office/powerpoint/2010/main" val="28317232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5_Section Break w Numbers">
    <p:bg>
      <p:bgPr>
        <a:gradFill>
          <a:gsLst>
            <a:gs pos="0">
              <a:schemeClr val="accent4">
                <a:alpha val="90000"/>
              </a:schemeClr>
            </a:gs>
            <a:gs pos="100000">
              <a:schemeClr val="accent4">
                <a:lumMod val="75000"/>
              </a:schemeClr>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5000"/>
            <a:extLst/>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grpSp>
        <p:nvGrpSpPr>
          <p:cNvPr id="19" name="Group 18"/>
          <p:cNvGrpSpPr/>
          <p:nvPr userDrawn="1"/>
        </p:nvGrpSpPr>
        <p:grpSpPr>
          <a:xfrm>
            <a:off x="956453" y="4240362"/>
            <a:ext cx="869950" cy="869950"/>
            <a:chOff x="3513138" y="642938"/>
            <a:chExt cx="869950" cy="869950"/>
          </a:xfrm>
          <a:solidFill>
            <a:schemeClr val="bg1">
              <a:alpha val="5000"/>
            </a:schemeClr>
          </a:solidFill>
        </p:grpSpPr>
        <p:sp>
          <p:nvSpPr>
            <p:cNvPr id="20" name="Freeform 19"/>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 name="Freeform 20"/>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22"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8"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dirty="0"/>
              <a:t>#</a:t>
            </a:r>
          </a:p>
        </p:txBody>
      </p:sp>
    </p:spTree>
    <p:extLst>
      <p:ext uri="{BB962C8B-B14F-4D97-AF65-F5344CB8AC3E}">
        <p14:creationId xmlns:p14="http://schemas.microsoft.com/office/powerpoint/2010/main" val="2002338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6_Section Break w Numbers">
    <p:bg>
      <p:bgPr>
        <a:gradFill>
          <a:gsLst>
            <a:gs pos="0">
              <a:schemeClr val="accent5"/>
            </a:gs>
            <a:gs pos="100000">
              <a:srgbClr val="00A4ED"/>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7000"/>
            <a:extLst/>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grpSp>
        <p:nvGrpSpPr>
          <p:cNvPr id="15" name="Group 14"/>
          <p:cNvGrpSpPr/>
          <p:nvPr userDrawn="1"/>
        </p:nvGrpSpPr>
        <p:grpSpPr>
          <a:xfrm>
            <a:off x="956453" y="4240362"/>
            <a:ext cx="869950" cy="869950"/>
            <a:chOff x="3513138" y="642938"/>
            <a:chExt cx="869950" cy="869950"/>
          </a:xfrm>
          <a:solidFill>
            <a:schemeClr val="bg1">
              <a:alpha val="5000"/>
            </a:schemeClr>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8"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dirty="0"/>
              <a:t>#</a:t>
            </a:r>
          </a:p>
        </p:txBody>
      </p:sp>
    </p:spTree>
    <p:extLst>
      <p:ext uri="{BB962C8B-B14F-4D97-AF65-F5344CB8AC3E}">
        <p14:creationId xmlns:p14="http://schemas.microsoft.com/office/powerpoint/2010/main" val="36936685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7_Section Break w Numbers">
    <p:bg>
      <p:bgPr>
        <a:gradFill>
          <a:gsLst>
            <a:gs pos="0">
              <a:schemeClr val="accent6"/>
            </a:gs>
            <a:gs pos="100000">
              <a:srgbClr val="11BAB6"/>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7000"/>
            <a:extLst/>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dirty="0"/>
              <a:t>Title Text</a:t>
            </a:r>
          </a:p>
        </p:txBody>
      </p:sp>
      <p:grpSp>
        <p:nvGrpSpPr>
          <p:cNvPr id="15" name="Group 14"/>
          <p:cNvGrpSpPr/>
          <p:nvPr userDrawn="1"/>
        </p:nvGrpSpPr>
        <p:grpSpPr>
          <a:xfrm>
            <a:off x="956453" y="4240362"/>
            <a:ext cx="869950" cy="869950"/>
            <a:chOff x="3513138" y="642938"/>
            <a:chExt cx="869950" cy="869950"/>
          </a:xfrm>
          <a:solidFill>
            <a:schemeClr val="bg1">
              <a:alpha val="5000"/>
            </a:schemeClr>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8"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dirty="0"/>
              <a:t>#</a:t>
            </a:r>
          </a:p>
        </p:txBody>
      </p:sp>
    </p:spTree>
    <p:extLst>
      <p:ext uri="{BB962C8B-B14F-4D97-AF65-F5344CB8AC3E}">
        <p14:creationId xmlns:p14="http://schemas.microsoft.com/office/powerpoint/2010/main" val="2355058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Blank Color">
    <p:bg>
      <p:bgPr>
        <a:gradFill>
          <a:gsLst>
            <a:gs pos="0">
              <a:srgbClr val="1DBDFF"/>
            </a:gs>
            <a:gs pos="47000">
              <a:srgbClr val="188DFF"/>
            </a:gs>
            <a:gs pos="100000">
              <a:srgbClr val="752FB7"/>
            </a:gs>
          </a:gsLst>
          <a:lin ang="2700000" scaled="0"/>
        </a:gradFill>
        <a:effectLst/>
      </p:bgPr>
    </p:bg>
    <p:spTree>
      <p:nvGrpSpPr>
        <p:cNvPr id="1" name=""/>
        <p:cNvGrpSpPr/>
        <p:nvPr/>
      </p:nvGrpSpPr>
      <p:grpSpPr>
        <a:xfrm>
          <a:off x="0" y="0"/>
          <a:ext cx="0" cy="0"/>
          <a:chOff x="0" y="0"/>
          <a:chExt cx="0" cy="0"/>
        </a:xfrm>
      </p:grpSpPr>
      <p:sp>
        <p:nvSpPr>
          <p:cNvPr id="17" name="white bar" descr="Rectangle 59"/>
          <p:cNvSpPr/>
          <p:nvPr/>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solidFill>
                <a:srgbClr val="FFFFFF"/>
              </a:solidFill>
            </a:endParaRPr>
          </a:p>
        </p:txBody>
      </p:sp>
    </p:spTree>
    <p:extLst>
      <p:ext uri="{BB962C8B-B14F-4D97-AF65-F5344CB8AC3E}">
        <p14:creationId xmlns:p14="http://schemas.microsoft.com/office/powerpoint/2010/main" val="11810213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Blank Color">
    <p:bg>
      <p:bgPr>
        <a:gradFill>
          <a:gsLst>
            <a:gs pos="0">
              <a:srgbClr val="2694FF"/>
            </a:gs>
            <a:gs pos="42000">
              <a:srgbClr val="0A88FF"/>
            </a:gs>
            <a:gs pos="100000">
              <a:srgbClr val="0155EF"/>
            </a:gs>
          </a:gsLst>
          <a:lin ang="2700000" scaled="0"/>
        </a:gradFill>
        <a:effectLst/>
      </p:bgPr>
    </p:bg>
    <p:spTree>
      <p:nvGrpSpPr>
        <p:cNvPr id="1" name=""/>
        <p:cNvGrpSpPr/>
        <p:nvPr/>
      </p:nvGrpSpPr>
      <p:grpSpPr>
        <a:xfrm>
          <a:off x="0" y="0"/>
          <a:ext cx="0" cy="0"/>
          <a:chOff x="0" y="0"/>
          <a:chExt cx="0" cy="0"/>
        </a:xfrm>
      </p:grpSpPr>
      <p:sp>
        <p:nvSpPr>
          <p:cNvPr id="20"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solidFill>
                <a:srgbClr val="FFFFFF"/>
              </a:solidFill>
            </a:endParaRPr>
          </a:p>
        </p:txBody>
      </p:sp>
    </p:spTree>
    <p:extLst>
      <p:ext uri="{BB962C8B-B14F-4D97-AF65-F5344CB8AC3E}">
        <p14:creationId xmlns:p14="http://schemas.microsoft.com/office/powerpoint/2010/main" val="30333048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3_Blank Color">
    <p:bg>
      <p:bgPr>
        <a:gradFill>
          <a:gsLst>
            <a:gs pos="0">
              <a:schemeClr val="accent2"/>
            </a:gs>
            <a:gs pos="100000">
              <a:schemeClr val="accent2">
                <a:lumMod val="75000"/>
              </a:schemeClr>
            </a:gs>
          </a:gsLst>
          <a:lin ang="2700000" scaled="0"/>
        </a:gradFill>
        <a:effectLst/>
      </p:bgPr>
    </p:bg>
    <p:spTree>
      <p:nvGrpSpPr>
        <p:cNvPr id="1" name=""/>
        <p:cNvGrpSpPr/>
        <p:nvPr/>
      </p:nvGrpSpPr>
      <p:grpSpPr>
        <a:xfrm>
          <a:off x="0" y="0"/>
          <a:ext cx="0" cy="0"/>
          <a:chOff x="0" y="0"/>
          <a:chExt cx="0" cy="0"/>
        </a:xfrm>
      </p:grpSpPr>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solidFill>
                <a:srgbClr val="FFFFFF"/>
              </a:solidFill>
            </a:endParaRPr>
          </a:p>
        </p:txBody>
      </p:sp>
    </p:spTree>
    <p:extLst>
      <p:ext uri="{BB962C8B-B14F-4D97-AF65-F5344CB8AC3E}">
        <p14:creationId xmlns:p14="http://schemas.microsoft.com/office/powerpoint/2010/main" val="18492108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Blank Color">
    <p:bg>
      <p:bgPr>
        <a:gradFill>
          <a:gsLst>
            <a:gs pos="0">
              <a:srgbClr val="8230B7"/>
            </a:gs>
            <a:gs pos="100000">
              <a:srgbClr val="4C2484"/>
            </a:gs>
          </a:gsLst>
          <a:lin ang="2700000" scaled="0"/>
        </a:gradFill>
        <a:effectLst/>
      </p:bgPr>
    </p:bg>
    <p:spTree>
      <p:nvGrpSpPr>
        <p:cNvPr id="1" name=""/>
        <p:cNvGrpSpPr/>
        <p:nvPr/>
      </p:nvGrpSpPr>
      <p:grpSpPr>
        <a:xfrm>
          <a:off x="0" y="0"/>
          <a:ext cx="0" cy="0"/>
          <a:chOff x="0" y="0"/>
          <a:chExt cx="0" cy="0"/>
        </a:xfrm>
      </p:grpSpPr>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solidFill>
                <a:srgbClr val="FFFFFF"/>
              </a:solidFill>
            </a:endParaRPr>
          </a:p>
        </p:txBody>
      </p:sp>
    </p:spTree>
    <p:extLst>
      <p:ext uri="{BB962C8B-B14F-4D97-AF65-F5344CB8AC3E}">
        <p14:creationId xmlns:p14="http://schemas.microsoft.com/office/powerpoint/2010/main" val="41193190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5_Blank Color">
    <p:bg>
      <p:bgPr>
        <a:gradFill>
          <a:gsLst>
            <a:gs pos="23000">
              <a:srgbClr val="B81592"/>
            </a:gs>
            <a:gs pos="0">
              <a:schemeClr val="accent4">
                <a:alpha val="90000"/>
              </a:schemeClr>
            </a:gs>
            <a:gs pos="100000">
              <a:schemeClr val="accent4">
                <a:lumMod val="75000"/>
              </a:schemeClr>
            </a:gs>
          </a:gsLst>
          <a:lin ang="2700000" scaled="0"/>
        </a:gradFill>
        <a:effectLst/>
      </p:bgPr>
    </p:bg>
    <p:spTree>
      <p:nvGrpSpPr>
        <p:cNvPr id="1" name=""/>
        <p:cNvGrpSpPr/>
        <p:nvPr/>
      </p:nvGrpSpPr>
      <p:grpSpPr>
        <a:xfrm>
          <a:off x="0" y="0"/>
          <a:ext cx="0" cy="0"/>
          <a:chOff x="0" y="0"/>
          <a:chExt cx="0" cy="0"/>
        </a:xfrm>
      </p:grpSpPr>
      <p:sp>
        <p:nvSpPr>
          <p:cNvPr id="22"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solidFill>
                <a:srgbClr val="FFFFFF"/>
              </a:solidFill>
            </a:endParaRPr>
          </a:p>
        </p:txBody>
      </p:sp>
    </p:spTree>
    <p:extLst>
      <p:ext uri="{BB962C8B-B14F-4D97-AF65-F5344CB8AC3E}">
        <p14:creationId xmlns:p14="http://schemas.microsoft.com/office/powerpoint/2010/main" val="4557567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6_Blank Color">
    <p:bg>
      <p:bgPr>
        <a:gradFill>
          <a:gsLst>
            <a:gs pos="0">
              <a:schemeClr val="accent5"/>
            </a:gs>
            <a:gs pos="100000">
              <a:srgbClr val="00A4ED"/>
            </a:gs>
          </a:gsLst>
          <a:lin ang="2700000" scaled="0"/>
        </a:gradFill>
        <a:effectLst/>
      </p:bgPr>
    </p:bg>
    <p:spTree>
      <p:nvGrpSpPr>
        <p:cNvPr id="1" name=""/>
        <p:cNvGrpSpPr/>
        <p:nvPr/>
      </p:nvGrpSpPr>
      <p:grpSpPr>
        <a:xfrm>
          <a:off x="0" y="0"/>
          <a:ext cx="0" cy="0"/>
          <a:chOff x="0" y="0"/>
          <a:chExt cx="0" cy="0"/>
        </a:xfrm>
      </p:grpSpPr>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solidFill>
                <a:srgbClr val="FFFFFF"/>
              </a:solidFill>
            </a:endParaRPr>
          </a:p>
        </p:txBody>
      </p:sp>
    </p:spTree>
    <p:extLst>
      <p:ext uri="{BB962C8B-B14F-4D97-AF65-F5344CB8AC3E}">
        <p14:creationId xmlns:p14="http://schemas.microsoft.com/office/powerpoint/2010/main" val="249295932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50" Type="http://schemas.openxmlformats.org/officeDocument/2006/relationships/slideLayout" Target="../slideLayouts/slideLayout101.xml"/><Relationship Id="rId55" Type="http://schemas.openxmlformats.org/officeDocument/2006/relationships/slideLayout" Target="../slideLayouts/slideLayout106.xml"/><Relationship Id="rId63" Type="http://schemas.openxmlformats.org/officeDocument/2006/relationships/slideLayout" Target="../slideLayouts/slideLayout114.xml"/><Relationship Id="rId68" Type="http://schemas.openxmlformats.org/officeDocument/2006/relationships/slideLayout" Target="../slideLayouts/slideLayout119.xml"/><Relationship Id="rId7" Type="http://schemas.openxmlformats.org/officeDocument/2006/relationships/slideLayout" Target="../slideLayouts/slideLayout58.xml"/><Relationship Id="rId71" Type="http://schemas.openxmlformats.org/officeDocument/2006/relationships/theme" Target="../theme/theme2.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3" Type="http://schemas.openxmlformats.org/officeDocument/2006/relationships/slideLayout" Target="../slideLayouts/slideLayout104.xml"/><Relationship Id="rId58" Type="http://schemas.openxmlformats.org/officeDocument/2006/relationships/slideLayout" Target="../slideLayouts/slideLayout109.xml"/><Relationship Id="rId66" Type="http://schemas.openxmlformats.org/officeDocument/2006/relationships/slideLayout" Target="../slideLayouts/slideLayout117.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57" Type="http://schemas.openxmlformats.org/officeDocument/2006/relationships/slideLayout" Target="../slideLayouts/slideLayout108.xml"/><Relationship Id="rId61" Type="http://schemas.openxmlformats.org/officeDocument/2006/relationships/slideLayout" Target="../slideLayouts/slideLayout112.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slideLayout" Target="../slideLayouts/slideLayout103.xml"/><Relationship Id="rId60" Type="http://schemas.openxmlformats.org/officeDocument/2006/relationships/slideLayout" Target="../slideLayouts/slideLayout111.xml"/><Relationship Id="rId65" Type="http://schemas.openxmlformats.org/officeDocument/2006/relationships/slideLayout" Target="../slideLayouts/slideLayout116.xml"/><Relationship Id="rId73" Type="http://schemas.microsoft.com/office/2007/relationships/hdphoto" Target="../media/hdphoto1.wdp"/><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56" Type="http://schemas.openxmlformats.org/officeDocument/2006/relationships/slideLayout" Target="../slideLayouts/slideLayout107.xml"/><Relationship Id="rId64" Type="http://schemas.openxmlformats.org/officeDocument/2006/relationships/slideLayout" Target="../slideLayouts/slideLayout115.xml"/><Relationship Id="rId69" Type="http://schemas.openxmlformats.org/officeDocument/2006/relationships/slideLayout" Target="../slideLayouts/slideLayout120.xml"/><Relationship Id="rId8" Type="http://schemas.openxmlformats.org/officeDocument/2006/relationships/slideLayout" Target="../slideLayouts/slideLayout59.xml"/><Relationship Id="rId51" Type="http://schemas.openxmlformats.org/officeDocument/2006/relationships/slideLayout" Target="../slideLayouts/slideLayout102.xml"/><Relationship Id="rId72" Type="http://schemas.openxmlformats.org/officeDocument/2006/relationships/image" Target="../media/image5.png"/><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59" Type="http://schemas.openxmlformats.org/officeDocument/2006/relationships/slideLayout" Target="../slideLayouts/slideLayout110.xml"/><Relationship Id="rId67" Type="http://schemas.openxmlformats.org/officeDocument/2006/relationships/slideLayout" Target="../slideLayouts/slideLayout118.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54" Type="http://schemas.openxmlformats.org/officeDocument/2006/relationships/slideLayout" Target="../slideLayouts/slideLayout105.xml"/><Relationship Id="rId62" Type="http://schemas.openxmlformats.org/officeDocument/2006/relationships/slideLayout" Target="../slideLayouts/slideLayout113.xml"/><Relationship Id="rId70" Type="http://schemas.openxmlformats.org/officeDocument/2006/relationships/slideLayout" Target="../slideLayouts/slideLayout121.xml"/><Relationship Id="rId1" Type="http://schemas.openxmlformats.org/officeDocument/2006/relationships/slideLayout" Target="../slideLayouts/slideLayout52.xml"/><Relationship Id="rId6"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946786" y="429273"/>
            <a:ext cx="10311765" cy="1080000"/>
          </a:xfrm>
          <a:prstGeom prst="rect">
            <a:avLst/>
          </a:prstGeom>
        </p:spPr>
        <p:txBody>
          <a:bodyPr vert="horz" lIns="0" tIns="45720" rIns="91440" bIns="45720" rtlCol="0" anchor="t">
            <a:noAutofit/>
          </a:bodyPr>
          <a:lstStyle/>
          <a:p>
            <a:r>
              <a:rPr lang="en-US" dirty="0"/>
              <a:t>Title Text</a:t>
            </a:r>
            <a:br>
              <a:rPr lang="en-US" dirty="0"/>
            </a:br>
            <a:r>
              <a:rPr lang="en-US" dirty="0"/>
              <a:t>with up to two lines</a:t>
            </a:r>
          </a:p>
        </p:txBody>
      </p:sp>
      <p:sp>
        <p:nvSpPr>
          <p:cNvPr id="3" name="Text Placeholder"/>
          <p:cNvSpPr>
            <a:spLocks noGrp="1"/>
          </p:cNvSpPr>
          <p:nvPr>
            <p:ph type="body" idx="1"/>
          </p:nvPr>
        </p:nvSpPr>
        <p:spPr>
          <a:xfrm>
            <a:off x="946786" y="1728000"/>
            <a:ext cx="10311765" cy="4452138"/>
          </a:xfrm>
          <a:prstGeom prst="rect">
            <a:avLst/>
          </a:prstGeom>
        </p:spPr>
        <p:txBody>
          <a:bodyPr vert="horz" lIns="0" tIns="45720" rIns="91440" bIns="45720" rtlCol="0">
            <a:noAutofit/>
          </a:bodyPr>
          <a:lstStyle/>
          <a:p>
            <a:pPr lvl="0"/>
            <a:r>
              <a:rPr lang="en-US" dirty="0"/>
              <a:t>First level 28 </a:t>
            </a:r>
            <a:r>
              <a:rPr lang="en-US" dirty="0" err="1"/>
              <a:t>pt</a:t>
            </a:r>
            <a:endParaRPr lang="en-US" dirty="0"/>
          </a:p>
          <a:p>
            <a:pPr lvl="1"/>
            <a:r>
              <a:rPr lang="en-US" dirty="0"/>
              <a:t>Second level 20 </a:t>
            </a:r>
            <a:r>
              <a:rPr lang="en-US" dirty="0" err="1"/>
              <a:t>pt</a:t>
            </a:r>
            <a:endParaRPr lang="en-US" dirty="0"/>
          </a:p>
          <a:p>
            <a:pPr lvl="2"/>
            <a:r>
              <a:rPr lang="en-US" dirty="0"/>
              <a:t>Third level 18 </a:t>
            </a:r>
            <a:r>
              <a:rPr lang="en-US" dirty="0" err="1"/>
              <a:t>pt</a:t>
            </a:r>
            <a:endParaRPr lang="en-US" dirty="0"/>
          </a:p>
          <a:p>
            <a:pPr lvl="3"/>
            <a:r>
              <a:rPr lang="en-US" dirty="0"/>
              <a:t>Fourth level 16 </a:t>
            </a:r>
            <a:r>
              <a:rPr lang="en-US" dirty="0" err="1"/>
              <a:t>pt</a:t>
            </a:r>
            <a:endParaRPr lang="en-US" dirty="0"/>
          </a:p>
          <a:p>
            <a:pPr lvl="4"/>
            <a:r>
              <a:rPr lang="en-US" dirty="0"/>
              <a:t>Fifth level – avoid as too small</a:t>
            </a:r>
          </a:p>
        </p:txBody>
      </p:sp>
      <p:sp>
        <p:nvSpPr>
          <p:cNvPr id="24" name="Slide Number Placeholder"/>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dirty="0"/>
          </a:p>
        </p:txBody>
      </p:sp>
      <p:grpSp>
        <p:nvGrpSpPr>
          <p:cNvPr id="54" name="Logo"/>
          <p:cNvGrpSpPr>
            <a:grpSpLocks noChangeAspect="1"/>
          </p:cNvGrpSpPr>
          <p:nvPr userDrawn="1"/>
        </p:nvGrpSpPr>
        <p:grpSpPr>
          <a:xfrm>
            <a:off x="11051812" y="6398865"/>
            <a:ext cx="875755" cy="212246"/>
            <a:chOff x="941528" y="4056809"/>
            <a:chExt cx="1454151" cy="352425"/>
          </a:xfrm>
          <a:solidFill>
            <a:schemeClr val="bg1">
              <a:lumMod val="75000"/>
            </a:schemeClr>
          </a:solidFill>
        </p:grpSpPr>
        <p:sp>
          <p:nvSpPr>
            <p:cNvPr id="55" name="Freeform 5"/>
            <p:cNvSpPr>
              <a:spLocks/>
            </p:cNvSpPr>
            <p:nvPr/>
          </p:nvSpPr>
          <p:spPr bwMode="auto">
            <a:xfrm>
              <a:off x="1009791" y="4056809"/>
              <a:ext cx="282575" cy="282575"/>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56" name="Freeform 6"/>
            <p:cNvSpPr>
              <a:spLocks/>
            </p:cNvSpPr>
            <p:nvPr/>
          </p:nvSpPr>
          <p:spPr bwMode="auto">
            <a:xfrm>
              <a:off x="941528" y="4125071"/>
              <a:ext cx="282575" cy="284163"/>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57" name="Freeform 7"/>
            <p:cNvSpPr>
              <a:spLocks/>
            </p:cNvSpPr>
            <p:nvPr/>
          </p:nvSpPr>
          <p:spPr bwMode="auto">
            <a:xfrm>
              <a:off x="1374916" y="4056809"/>
              <a:ext cx="163513" cy="152400"/>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58" name="Rectangle 8"/>
            <p:cNvSpPr>
              <a:spLocks noChangeArrowheads="1"/>
            </p:cNvSpPr>
            <p:nvPr/>
          </p:nvSpPr>
          <p:spPr bwMode="auto">
            <a:xfrm>
              <a:off x="1614628" y="4056809"/>
              <a:ext cx="28575" cy="152400"/>
            </a:xfrm>
            <a:prstGeom prst="rect">
              <a:avLst/>
            </a:pr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59" name="Freeform 9"/>
            <p:cNvSpPr>
              <a:spLocks/>
            </p:cNvSpPr>
            <p:nvPr/>
          </p:nvSpPr>
          <p:spPr bwMode="auto">
            <a:xfrm>
              <a:off x="1720991" y="4056809"/>
              <a:ext cx="147638" cy="152400"/>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60" name="Freeform 10"/>
            <p:cNvSpPr>
              <a:spLocks noEditPoints="1"/>
            </p:cNvSpPr>
            <p:nvPr/>
          </p:nvSpPr>
          <p:spPr bwMode="auto">
            <a:xfrm>
              <a:off x="1944828" y="4056809"/>
              <a:ext cx="149225" cy="152400"/>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61" name="Freeform 11"/>
            <p:cNvSpPr>
              <a:spLocks noEditPoints="1"/>
            </p:cNvSpPr>
            <p:nvPr/>
          </p:nvSpPr>
          <p:spPr bwMode="auto">
            <a:xfrm>
              <a:off x="2170253" y="4056809"/>
              <a:ext cx="147638" cy="152400"/>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62" name="Freeform 12"/>
            <p:cNvSpPr>
              <a:spLocks/>
            </p:cNvSpPr>
            <p:nvPr/>
          </p:nvSpPr>
          <p:spPr bwMode="auto">
            <a:xfrm>
              <a:off x="1374916" y="4256834"/>
              <a:ext cx="149225" cy="150813"/>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63" name="Freeform 13"/>
            <p:cNvSpPr>
              <a:spLocks noEditPoints="1"/>
            </p:cNvSpPr>
            <p:nvPr/>
          </p:nvSpPr>
          <p:spPr bwMode="auto">
            <a:xfrm>
              <a:off x="1565416" y="4256834"/>
              <a:ext cx="147638" cy="150813"/>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64" name="Freeform 14"/>
            <p:cNvSpPr>
              <a:spLocks/>
            </p:cNvSpPr>
            <p:nvPr/>
          </p:nvSpPr>
          <p:spPr bwMode="auto">
            <a:xfrm>
              <a:off x="1767028" y="4256834"/>
              <a:ext cx="147638" cy="152400"/>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65" name="Freeform 15"/>
            <p:cNvSpPr>
              <a:spLocks/>
            </p:cNvSpPr>
            <p:nvPr/>
          </p:nvSpPr>
          <p:spPr bwMode="auto">
            <a:xfrm>
              <a:off x="1968641" y="4256834"/>
              <a:ext cx="147638" cy="150813"/>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66" name="Freeform 16"/>
            <p:cNvSpPr>
              <a:spLocks/>
            </p:cNvSpPr>
            <p:nvPr/>
          </p:nvSpPr>
          <p:spPr bwMode="auto">
            <a:xfrm>
              <a:off x="2168666" y="4256834"/>
              <a:ext cx="149225" cy="152400"/>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67" name="Freeform 17"/>
            <p:cNvSpPr>
              <a:spLocks noEditPoints="1"/>
            </p:cNvSpPr>
            <p:nvPr/>
          </p:nvSpPr>
          <p:spPr bwMode="auto">
            <a:xfrm>
              <a:off x="2340116" y="4058396"/>
              <a:ext cx="55563" cy="55563"/>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grpSp>
      <p:sp>
        <p:nvSpPr>
          <p:cNvPr id="21" name="Blue bar"/>
          <p:cNvSpPr/>
          <p:nvPr userDrawn="1"/>
        </p:nvSpPr>
        <p:spPr>
          <a:xfrm>
            <a:off x="944563" y="0"/>
            <a:ext cx="1799696" cy="151844"/>
          </a:xfrm>
          <a:prstGeom prst="rect">
            <a:avLst/>
          </a:prstGeom>
          <a:solidFill>
            <a:srgbClr val="0079EF"/>
          </a:solidFill>
          <a:ln w="12700">
            <a:miter lim="400000"/>
          </a:ln>
        </p:spPr>
        <p:txBody>
          <a:bodyPr lIns="45719" rIns="45719" anchor="ctr"/>
          <a:lstStyle/>
          <a:p>
            <a:pPr algn="ctr">
              <a:defRPr>
                <a:solidFill>
                  <a:srgbClr val="FFFFFF"/>
                </a:solidFill>
              </a:defRPr>
            </a:pPr>
            <a:endParaRPr/>
          </a:p>
        </p:txBody>
      </p:sp>
      <p:sp>
        <p:nvSpPr>
          <p:cNvPr id="4"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1838940517"/>
      </p:ext>
    </p:extLst>
  </p:cSld>
  <p:clrMap bg1="lt1" tx1="dk1" bg2="lt2" tx2="dk2" accent1="accent1" accent2="accent2" accent3="accent3" accent4="accent4" accent5="accent5" accent6="accent6" hlink="hlink" folHlink="folHlink"/>
  <p:sldLayoutIdLst>
    <p:sldLayoutId id="2147483894" r:id="rId1"/>
    <p:sldLayoutId id="2147483910" r:id="rId2"/>
    <p:sldLayoutId id="2147483896" r:id="rId3"/>
    <p:sldLayoutId id="2147483895" r:id="rId4"/>
    <p:sldLayoutId id="2147483860" r:id="rId5"/>
    <p:sldLayoutId id="2147483886" r:id="rId6"/>
    <p:sldLayoutId id="2147483861" r:id="rId7"/>
    <p:sldLayoutId id="2147483890" r:id="rId8"/>
    <p:sldLayoutId id="2147483863" r:id="rId9"/>
    <p:sldLayoutId id="2147483885" r:id="rId10"/>
    <p:sldLayoutId id="2147483864" r:id="rId11"/>
    <p:sldLayoutId id="2147483866" r:id="rId12"/>
    <p:sldLayoutId id="2147483884" r:id="rId13"/>
    <p:sldLayoutId id="2147483865" r:id="rId14"/>
    <p:sldLayoutId id="2147483897" r:id="rId15"/>
    <p:sldLayoutId id="2147483867" r:id="rId16"/>
    <p:sldLayoutId id="2147483883" r:id="rId17"/>
    <p:sldLayoutId id="2147483893" r:id="rId18"/>
    <p:sldLayoutId id="2147483898" r:id="rId19"/>
    <p:sldLayoutId id="2147483868" r:id="rId20"/>
    <p:sldLayoutId id="2147483888" r:id="rId21"/>
    <p:sldLayoutId id="2147483891" r:id="rId22"/>
    <p:sldLayoutId id="2147483869" r:id="rId23"/>
    <p:sldLayoutId id="2147483889" r:id="rId24"/>
    <p:sldLayoutId id="2147483892" r:id="rId25"/>
    <p:sldLayoutId id="2147483870" r:id="rId26"/>
    <p:sldLayoutId id="2147483871" r:id="rId27"/>
    <p:sldLayoutId id="2147483872" r:id="rId28"/>
    <p:sldLayoutId id="2147483873" r:id="rId29"/>
    <p:sldLayoutId id="2147483874" r:id="rId30"/>
    <p:sldLayoutId id="2147483908" r:id="rId31"/>
    <p:sldLayoutId id="2147483876" r:id="rId32"/>
    <p:sldLayoutId id="2147483875" r:id="rId33"/>
    <p:sldLayoutId id="2147483899" r:id="rId34"/>
    <p:sldLayoutId id="2147483900" r:id="rId35"/>
    <p:sldLayoutId id="2147483901" r:id="rId36"/>
    <p:sldLayoutId id="2147483902" r:id="rId37"/>
    <p:sldLayoutId id="2147483909" r:id="rId38"/>
    <p:sldLayoutId id="2147483906" r:id="rId39"/>
    <p:sldLayoutId id="2147483904" r:id="rId40"/>
    <p:sldLayoutId id="2147483905" r:id="rId41"/>
    <p:sldLayoutId id="2147483907" r:id="rId42"/>
    <p:sldLayoutId id="2147483916" r:id="rId43"/>
    <p:sldLayoutId id="2147483903" r:id="rId44"/>
    <p:sldLayoutId id="2147483915" r:id="rId45"/>
    <p:sldLayoutId id="2147483914" r:id="rId46"/>
    <p:sldLayoutId id="2147483913" r:id="rId47"/>
    <p:sldLayoutId id="2147483912" r:id="rId48"/>
    <p:sldLayoutId id="2147483911" r:id="rId49"/>
    <p:sldLayoutId id="2147483917" r:id="rId50"/>
    <p:sldLayoutId id="2147483881" r:id="rId51"/>
  </p:sldLayoutIdLst>
  <p:hf hdr="0" ftr="0" dt="0"/>
  <p:txStyles>
    <p:titleStyle>
      <a:lvl1pPr algn="l" defTabSz="914377" rtl="0" eaLnBrk="1" latinLnBrk="0" hangingPunct="1">
        <a:lnSpc>
          <a:spcPct val="90000"/>
        </a:lnSpc>
        <a:spcBef>
          <a:spcPct val="0"/>
        </a:spcBef>
        <a:buNone/>
        <a:defRPr sz="3600" b="1" kern="1200" baseline="0">
          <a:solidFill>
            <a:schemeClr val="tx1"/>
          </a:solidFill>
          <a:latin typeface="+mj-lt"/>
          <a:ea typeface="+mj-ea"/>
          <a:cs typeface="+mj-cs"/>
        </a:defRPr>
      </a:lvl1pPr>
    </p:titleStyle>
    <p:bodyStyle>
      <a:lvl1pPr marL="287338" indent="-287338"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2800" kern="1200">
          <a:solidFill>
            <a:schemeClr val="tx1"/>
          </a:solidFill>
          <a:latin typeface="+mn-lt"/>
          <a:ea typeface="+mn-ea"/>
          <a:cs typeface="+mn-cs"/>
        </a:defRPr>
      </a:lvl1pPr>
      <a:lvl2pPr marL="574675" indent="-22860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2000" kern="1200">
          <a:solidFill>
            <a:schemeClr val="tx1"/>
          </a:solidFill>
          <a:latin typeface="+mn-lt"/>
          <a:ea typeface="+mn-ea"/>
          <a:cs typeface="+mn-cs"/>
        </a:defRPr>
      </a:lvl2pPr>
      <a:lvl3pPr marL="744538" indent="-169863"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800" kern="1200">
          <a:solidFill>
            <a:schemeClr val="tx1"/>
          </a:solidFill>
          <a:latin typeface="+mn-lt"/>
          <a:ea typeface="+mn-ea"/>
          <a:cs typeface="+mn-cs"/>
        </a:defRPr>
      </a:lvl3pPr>
      <a:lvl4pPr marL="922338" indent="-17780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600" kern="1200">
          <a:solidFill>
            <a:schemeClr val="tx1"/>
          </a:solidFill>
          <a:latin typeface="+mn-lt"/>
          <a:ea typeface="+mn-ea"/>
          <a:cs typeface="+mn-cs"/>
        </a:defRPr>
      </a:lvl4pPr>
      <a:lvl5pPr marL="1079500" indent="-15875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3" pos="7092">
          <p15:clr>
            <a:srgbClr val="F26B43"/>
          </p15:clr>
        </p15:guide>
        <p15:guide id="4" pos="595">
          <p15:clr>
            <a:srgbClr val="F26B43"/>
          </p15:clr>
        </p15:guide>
        <p15:guide id="5" orient="horz" pos="540">
          <p15:clr>
            <a:srgbClr val="F26B43"/>
          </p15:clr>
        </p15:guide>
        <p15:guide id="6" orient="horz" pos="96">
          <p15:clr>
            <a:srgbClr val="F26B43"/>
          </p15:clr>
        </p15:guide>
        <p15:guide id="7" orient="horz" pos="4224">
          <p15:clr>
            <a:srgbClr val="F26B43"/>
          </p15:clr>
        </p15:guide>
        <p15:guide id="8" orient="horz" pos="1094" userDrawn="1">
          <p15:clr>
            <a:srgbClr val="F26B43"/>
          </p15:clr>
        </p15:guide>
        <p15:guide id="0" pos="3840" userDrawn="1">
          <p15:clr>
            <a:srgbClr val="F26B43"/>
          </p15:clr>
        </p15:guide>
        <p15:guide id="9" orient="horz" pos="3893" userDrawn="1">
          <p15:clr>
            <a:srgbClr val="F26B43"/>
          </p15:clr>
        </p15:guide>
        <p15:guide id="10" orient="horz" pos="1389" userDrawn="1">
          <p15:clr>
            <a:srgbClr val="547EB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946786" y="429273"/>
            <a:ext cx="10311765" cy="1080000"/>
          </a:xfrm>
          <a:prstGeom prst="rect">
            <a:avLst/>
          </a:prstGeom>
        </p:spPr>
        <p:txBody>
          <a:bodyPr vert="horz" lIns="0" tIns="45720" rIns="91440" bIns="45720" rtlCol="0" anchor="t">
            <a:noAutofit/>
          </a:bodyPr>
          <a:lstStyle/>
          <a:p>
            <a:r>
              <a:rPr lang="en-US" dirty="0"/>
              <a:t>Title Text</a:t>
            </a:r>
            <a:br>
              <a:rPr lang="en-US" dirty="0"/>
            </a:br>
            <a:r>
              <a:rPr lang="en-US" dirty="0"/>
              <a:t>with up to two lines</a:t>
            </a:r>
          </a:p>
        </p:txBody>
      </p:sp>
      <p:sp>
        <p:nvSpPr>
          <p:cNvPr id="3" name="Text Placeholder"/>
          <p:cNvSpPr>
            <a:spLocks noGrp="1"/>
          </p:cNvSpPr>
          <p:nvPr>
            <p:ph type="body" idx="1"/>
          </p:nvPr>
        </p:nvSpPr>
        <p:spPr>
          <a:xfrm>
            <a:off x="946786" y="1728000"/>
            <a:ext cx="10311765" cy="4452138"/>
          </a:xfrm>
          <a:prstGeom prst="rect">
            <a:avLst/>
          </a:prstGeom>
        </p:spPr>
        <p:txBody>
          <a:bodyPr vert="horz" lIns="0" tIns="45720" rIns="91440" bIns="45720" rtlCol="0">
            <a:noAutofit/>
          </a:bodyPr>
          <a:lstStyle/>
          <a:p>
            <a:pPr lvl="0"/>
            <a:r>
              <a:rPr lang="en-US" dirty="0"/>
              <a:t>First level 28 </a:t>
            </a:r>
            <a:r>
              <a:rPr lang="en-US" dirty="0" err="1"/>
              <a:t>pt</a:t>
            </a:r>
            <a:endParaRPr lang="en-US" dirty="0"/>
          </a:p>
          <a:p>
            <a:pPr lvl="1"/>
            <a:r>
              <a:rPr lang="en-US" dirty="0"/>
              <a:t>Second level 20 </a:t>
            </a:r>
            <a:r>
              <a:rPr lang="en-US" dirty="0" err="1"/>
              <a:t>pt</a:t>
            </a:r>
            <a:endParaRPr lang="en-US" dirty="0"/>
          </a:p>
          <a:p>
            <a:pPr lvl="2"/>
            <a:r>
              <a:rPr lang="en-US" dirty="0"/>
              <a:t>Third level 18 </a:t>
            </a:r>
            <a:r>
              <a:rPr lang="en-US" dirty="0" err="1"/>
              <a:t>pt</a:t>
            </a:r>
            <a:endParaRPr lang="en-US" dirty="0"/>
          </a:p>
          <a:p>
            <a:pPr lvl="3"/>
            <a:r>
              <a:rPr lang="en-US" dirty="0"/>
              <a:t>Fourth level 16 </a:t>
            </a:r>
            <a:r>
              <a:rPr lang="en-US" dirty="0" err="1"/>
              <a:t>pt</a:t>
            </a:r>
            <a:endParaRPr lang="en-US" dirty="0"/>
          </a:p>
          <a:p>
            <a:pPr lvl="4"/>
            <a:r>
              <a:rPr lang="en-US" dirty="0"/>
              <a:t>Fifth level – avoid as too small</a:t>
            </a:r>
          </a:p>
        </p:txBody>
      </p:sp>
      <p:sp>
        <p:nvSpPr>
          <p:cNvPr id="24" name="Slide Number Placeholder"/>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tx1"/>
                </a:solidFill>
              </a:defRPr>
            </a:lvl1pPr>
          </a:lstStyle>
          <a:p>
            <a:fld id="{0FB999A9-77CE-4AD1-9911-24A29F08BC34}" type="slidenum">
              <a:rPr lang="en-US" smtClean="0">
                <a:solidFill>
                  <a:srgbClr val="000000"/>
                </a:solidFill>
              </a:rPr>
              <a:pPr/>
              <a:t>‹#›</a:t>
            </a:fld>
            <a:endParaRPr lang="en-US" dirty="0">
              <a:solidFill>
                <a:srgbClr val="000000"/>
              </a:solidFill>
            </a:endParaRPr>
          </a:p>
        </p:txBody>
      </p:sp>
      <p:grpSp>
        <p:nvGrpSpPr>
          <p:cNvPr id="54" name="Logo"/>
          <p:cNvGrpSpPr>
            <a:grpSpLocks noChangeAspect="1"/>
          </p:cNvGrpSpPr>
          <p:nvPr userDrawn="1"/>
        </p:nvGrpSpPr>
        <p:grpSpPr>
          <a:xfrm>
            <a:off x="11051812" y="6398865"/>
            <a:ext cx="875755" cy="212246"/>
            <a:chOff x="941528" y="4056809"/>
            <a:chExt cx="1454151" cy="352425"/>
          </a:xfrm>
          <a:solidFill>
            <a:schemeClr val="bg1">
              <a:lumMod val="75000"/>
            </a:schemeClr>
          </a:solidFill>
        </p:grpSpPr>
        <p:sp>
          <p:nvSpPr>
            <p:cNvPr id="55" name="Freeform 5"/>
            <p:cNvSpPr>
              <a:spLocks/>
            </p:cNvSpPr>
            <p:nvPr/>
          </p:nvSpPr>
          <p:spPr bwMode="auto">
            <a:xfrm>
              <a:off x="1009791" y="4056809"/>
              <a:ext cx="282575" cy="282575"/>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56" name="Freeform 6"/>
            <p:cNvSpPr>
              <a:spLocks/>
            </p:cNvSpPr>
            <p:nvPr/>
          </p:nvSpPr>
          <p:spPr bwMode="auto">
            <a:xfrm>
              <a:off x="941528" y="4125071"/>
              <a:ext cx="282575" cy="284163"/>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57" name="Freeform 7"/>
            <p:cNvSpPr>
              <a:spLocks/>
            </p:cNvSpPr>
            <p:nvPr/>
          </p:nvSpPr>
          <p:spPr bwMode="auto">
            <a:xfrm>
              <a:off x="1374916" y="4056809"/>
              <a:ext cx="163513" cy="152400"/>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58" name="Rectangle 8"/>
            <p:cNvSpPr>
              <a:spLocks noChangeArrowheads="1"/>
            </p:cNvSpPr>
            <p:nvPr/>
          </p:nvSpPr>
          <p:spPr bwMode="auto">
            <a:xfrm>
              <a:off x="1614628" y="4056809"/>
              <a:ext cx="28575" cy="152400"/>
            </a:xfrm>
            <a:prstGeom prst="rect">
              <a:avLst/>
            </a:prstGeom>
            <a:grp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59" name="Freeform 9"/>
            <p:cNvSpPr>
              <a:spLocks/>
            </p:cNvSpPr>
            <p:nvPr/>
          </p:nvSpPr>
          <p:spPr bwMode="auto">
            <a:xfrm>
              <a:off x="1720991" y="4056809"/>
              <a:ext cx="147638" cy="152400"/>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60" name="Freeform 10"/>
            <p:cNvSpPr>
              <a:spLocks noEditPoints="1"/>
            </p:cNvSpPr>
            <p:nvPr/>
          </p:nvSpPr>
          <p:spPr bwMode="auto">
            <a:xfrm>
              <a:off x="1944828" y="4056809"/>
              <a:ext cx="149225" cy="152400"/>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61" name="Freeform 11"/>
            <p:cNvSpPr>
              <a:spLocks noEditPoints="1"/>
            </p:cNvSpPr>
            <p:nvPr/>
          </p:nvSpPr>
          <p:spPr bwMode="auto">
            <a:xfrm>
              <a:off x="2170253" y="4056809"/>
              <a:ext cx="147638" cy="152400"/>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62" name="Freeform 12"/>
            <p:cNvSpPr>
              <a:spLocks/>
            </p:cNvSpPr>
            <p:nvPr/>
          </p:nvSpPr>
          <p:spPr bwMode="auto">
            <a:xfrm>
              <a:off x="1374916" y="4256834"/>
              <a:ext cx="149225" cy="150813"/>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63" name="Freeform 13"/>
            <p:cNvSpPr>
              <a:spLocks noEditPoints="1"/>
            </p:cNvSpPr>
            <p:nvPr/>
          </p:nvSpPr>
          <p:spPr bwMode="auto">
            <a:xfrm>
              <a:off x="1565416" y="4256834"/>
              <a:ext cx="147638" cy="150813"/>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64" name="Freeform 14"/>
            <p:cNvSpPr>
              <a:spLocks/>
            </p:cNvSpPr>
            <p:nvPr/>
          </p:nvSpPr>
          <p:spPr bwMode="auto">
            <a:xfrm>
              <a:off x="1767028" y="4256834"/>
              <a:ext cx="147638" cy="152400"/>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65" name="Freeform 15"/>
            <p:cNvSpPr>
              <a:spLocks/>
            </p:cNvSpPr>
            <p:nvPr/>
          </p:nvSpPr>
          <p:spPr bwMode="auto">
            <a:xfrm>
              <a:off x="1968641" y="4256834"/>
              <a:ext cx="147638" cy="150813"/>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66" name="Freeform 16"/>
            <p:cNvSpPr>
              <a:spLocks/>
            </p:cNvSpPr>
            <p:nvPr/>
          </p:nvSpPr>
          <p:spPr bwMode="auto">
            <a:xfrm>
              <a:off x="2168666" y="4256834"/>
              <a:ext cx="149225" cy="152400"/>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sp>
          <p:nvSpPr>
            <p:cNvPr id="67" name="Freeform 17"/>
            <p:cNvSpPr>
              <a:spLocks noEditPoints="1"/>
            </p:cNvSpPr>
            <p:nvPr/>
          </p:nvSpPr>
          <p:spPr bwMode="auto">
            <a:xfrm>
              <a:off x="2340116" y="4058396"/>
              <a:ext cx="55563" cy="55563"/>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solidFill>
                  <a:srgbClr val="000000"/>
                </a:solidFill>
              </a:endParaRPr>
            </a:p>
          </p:txBody>
        </p:sp>
      </p:grpSp>
      <p:sp>
        <p:nvSpPr>
          <p:cNvPr id="21" name="Blue bar"/>
          <p:cNvSpPr/>
          <p:nvPr userDrawn="1"/>
        </p:nvSpPr>
        <p:spPr>
          <a:xfrm>
            <a:off x="944563" y="0"/>
            <a:ext cx="1799696" cy="151844"/>
          </a:xfrm>
          <a:prstGeom prst="rect">
            <a:avLst/>
          </a:prstGeom>
          <a:solidFill>
            <a:srgbClr val="0079EF"/>
          </a:solidFill>
          <a:ln w="12700">
            <a:miter lim="400000"/>
          </a:ln>
        </p:spPr>
        <p:txBody>
          <a:bodyPr lIns="45719" rIns="45719" anchor="ctr"/>
          <a:lstStyle/>
          <a:p>
            <a:pPr algn="ctr">
              <a:defRPr>
                <a:solidFill>
                  <a:srgbClr val="FFFFFF"/>
                </a:solidFill>
              </a:defRPr>
            </a:pPr>
            <a:endParaRPr>
              <a:solidFill>
                <a:srgbClr val="FFFFFF"/>
              </a:solidFill>
            </a:endParaRPr>
          </a:p>
        </p:txBody>
      </p:sp>
      <p:sp>
        <p:nvSpPr>
          <p:cNvPr id="4"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srgbClr val="000000">
                  <a:tint val="75000"/>
                </a:srgbClr>
              </a:solidFill>
            </a:endParaRPr>
          </a:p>
        </p:txBody>
      </p:sp>
      <p:pic>
        <p:nvPicPr>
          <p:cNvPr id="22" name="Picture 21"/>
          <p:cNvPicPr>
            <a:picLocks noChangeAspect="1"/>
          </p:cNvPicPr>
          <p:nvPr userDrawn="1"/>
        </p:nvPicPr>
        <p:blipFill>
          <a:blip r:embed="rId72" cstate="print">
            <a:duotone>
              <a:schemeClr val="bg2">
                <a:shade val="45000"/>
                <a:satMod val="135000"/>
              </a:schemeClr>
              <a:prstClr val="white"/>
            </a:duotone>
            <a:extLst>
              <a:ext uri="{BEBA8EAE-BF5A-486C-A8C5-ECC9F3942E4B}">
                <a14:imgProps xmlns:a14="http://schemas.microsoft.com/office/drawing/2010/main">
                  <a14:imgLayer r:embed="rId73">
                    <a14:imgEffect>
                      <a14:colorTemperature colorTemp="1500"/>
                    </a14:imgEffect>
                    <a14:imgEffect>
                      <a14:saturation sat="50000"/>
                    </a14:imgEffect>
                  </a14:imgLayer>
                </a14:imgProps>
              </a:ext>
              <a:ext uri="{28A0092B-C50C-407E-A947-70E740481C1C}">
                <a14:useLocalDpi xmlns:a14="http://schemas.microsoft.com/office/drawing/2010/main"/>
              </a:ext>
            </a:extLst>
          </a:blip>
          <a:stretch>
            <a:fillRect/>
          </a:stretch>
        </p:blipFill>
        <p:spPr>
          <a:xfrm>
            <a:off x="639467" y="6482951"/>
            <a:ext cx="757319" cy="163581"/>
          </a:xfrm>
          <a:prstGeom prst="rect">
            <a:avLst/>
          </a:prstGeom>
          <a:noFill/>
        </p:spPr>
      </p:pic>
    </p:spTree>
    <p:extLst>
      <p:ext uri="{BB962C8B-B14F-4D97-AF65-F5344CB8AC3E}">
        <p14:creationId xmlns:p14="http://schemas.microsoft.com/office/powerpoint/2010/main" val="1728690855"/>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 id="2147483940" r:id="rId22"/>
    <p:sldLayoutId id="2147483941" r:id="rId23"/>
    <p:sldLayoutId id="2147483942" r:id="rId24"/>
    <p:sldLayoutId id="2147483943" r:id="rId25"/>
    <p:sldLayoutId id="2147483944" r:id="rId26"/>
    <p:sldLayoutId id="2147483945" r:id="rId27"/>
    <p:sldLayoutId id="2147483946" r:id="rId28"/>
    <p:sldLayoutId id="2147483947" r:id="rId29"/>
    <p:sldLayoutId id="2147483948" r:id="rId30"/>
    <p:sldLayoutId id="2147483949" r:id="rId31"/>
    <p:sldLayoutId id="2147483950" r:id="rId32"/>
    <p:sldLayoutId id="2147483951" r:id="rId33"/>
    <p:sldLayoutId id="2147483952" r:id="rId34"/>
    <p:sldLayoutId id="2147483953" r:id="rId35"/>
    <p:sldLayoutId id="2147483954" r:id="rId36"/>
    <p:sldLayoutId id="2147483955" r:id="rId37"/>
    <p:sldLayoutId id="2147483956" r:id="rId38"/>
    <p:sldLayoutId id="2147483957" r:id="rId39"/>
    <p:sldLayoutId id="2147483958" r:id="rId40"/>
    <p:sldLayoutId id="2147483959" r:id="rId41"/>
    <p:sldLayoutId id="2147483960" r:id="rId42"/>
    <p:sldLayoutId id="2147483961" r:id="rId43"/>
    <p:sldLayoutId id="2147483962" r:id="rId44"/>
    <p:sldLayoutId id="2147483963" r:id="rId45"/>
    <p:sldLayoutId id="2147483964" r:id="rId46"/>
    <p:sldLayoutId id="2147483965" r:id="rId47"/>
    <p:sldLayoutId id="2147483966" r:id="rId48"/>
    <p:sldLayoutId id="2147483967" r:id="rId49"/>
    <p:sldLayoutId id="2147483968" r:id="rId50"/>
    <p:sldLayoutId id="2147483969" r:id="rId51"/>
    <p:sldLayoutId id="2147483970" r:id="rId52"/>
    <p:sldLayoutId id="2147483971" r:id="rId53"/>
    <p:sldLayoutId id="2147483972" r:id="rId54"/>
    <p:sldLayoutId id="2147483973" r:id="rId55"/>
    <p:sldLayoutId id="2147483974" r:id="rId56"/>
    <p:sldLayoutId id="2147483975" r:id="rId57"/>
    <p:sldLayoutId id="2147483976" r:id="rId58"/>
    <p:sldLayoutId id="2147483977" r:id="rId59"/>
    <p:sldLayoutId id="2147483978" r:id="rId60"/>
    <p:sldLayoutId id="2147483979" r:id="rId61"/>
    <p:sldLayoutId id="2147483980" r:id="rId62"/>
    <p:sldLayoutId id="2147483981" r:id="rId63"/>
    <p:sldLayoutId id="2147483982" r:id="rId64"/>
    <p:sldLayoutId id="2147483983" r:id="rId65"/>
    <p:sldLayoutId id="2147483984" r:id="rId66"/>
    <p:sldLayoutId id="2147483985" r:id="rId67"/>
    <p:sldLayoutId id="2147483986" r:id="rId68"/>
    <p:sldLayoutId id="2147483987" r:id="rId69"/>
    <p:sldLayoutId id="2147483988" r:id="rId70"/>
  </p:sldLayoutIdLst>
  <p:hf hdr="0" ftr="0" dt="0"/>
  <p:txStyles>
    <p:titleStyle>
      <a:lvl1pPr algn="l" defTabSz="914377" rtl="0" eaLnBrk="1" latinLnBrk="0" hangingPunct="1">
        <a:lnSpc>
          <a:spcPct val="90000"/>
        </a:lnSpc>
        <a:spcBef>
          <a:spcPct val="0"/>
        </a:spcBef>
        <a:buNone/>
        <a:defRPr sz="3600" b="1" kern="1200" baseline="0">
          <a:solidFill>
            <a:schemeClr val="tx1"/>
          </a:solidFill>
          <a:latin typeface="+mj-lt"/>
          <a:ea typeface="+mj-ea"/>
          <a:cs typeface="+mj-cs"/>
        </a:defRPr>
      </a:lvl1pPr>
    </p:titleStyle>
    <p:bodyStyle>
      <a:lvl1pPr marL="287338" indent="-287338"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2800" kern="1200">
          <a:solidFill>
            <a:schemeClr val="tx1"/>
          </a:solidFill>
          <a:latin typeface="+mn-lt"/>
          <a:ea typeface="+mn-ea"/>
          <a:cs typeface="+mn-cs"/>
        </a:defRPr>
      </a:lvl1pPr>
      <a:lvl2pPr marL="574675" indent="-22860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2000" kern="1200">
          <a:solidFill>
            <a:schemeClr val="tx1"/>
          </a:solidFill>
          <a:latin typeface="+mn-lt"/>
          <a:ea typeface="+mn-ea"/>
          <a:cs typeface="+mn-cs"/>
        </a:defRPr>
      </a:lvl2pPr>
      <a:lvl3pPr marL="744538" indent="-169863"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800" kern="1200">
          <a:solidFill>
            <a:schemeClr val="tx1"/>
          </a:solidFill>
          <a:latin typeface="+mn-lt"/>
          <a:ea typeface="+mn-ea"/>
          <a:cs typeface="+mn-cs"/>
        </a:defRPr>
      </a:lvl3pPr>
      <a:lvl4pPr marL="922338" indent="-17780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600" kern="1200">
          <a:solidFill>
            <a:schemeClr val="tx1"/>
          </a:solidFill>
          <a:latin typeface="+mn-lt"/>
          <a:ea typeface="+mn-ea"/>
          <a:cs typeface="+mn-cs"/>
        </a:defRPr>
      </a:lvl4pPr>
      <a:lvl5pPr marL="1079500" indent="-15875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7092">
          <p15:clr>
            <a:srgbClr val="F26B43"/>
          </p15:clr>
        </p15:guide>
        <p15:guide id="3" pos="595">
          <p15:clr>
            <a:srgbClr val="F26B43"/>
          </p15:clr>
        </p15:guide>
        <p15:guide id="4" orient="horz" pos="540">
          <p15:clr>
            <a:srgbClr val="F26B43"/>
          </p15:clr>
        </p15:guide>
        <p15:guide id="5" orient="horz" pos="96">
          <p15:clr>
            <a:srgbClr val="F26B43"/>
          </p15:clr>
        </p15:guide>
        <p15:guide id="6" orient="horz" pos="4224">
          <p15:clr>
            <a:srgbClr val="F26B43"/>
          </p15:clr>
        </p15:guide>
        <p15:guide id="7" orient="horz" pos="1094">
          <p15:clr>
            <a:srgbClr val="F26B43"/>
          </p15:clr>
        </p15:guide>
        <p15:guide id="8" pos="3840">
          <p15:clr>
            <a:srgbClr val="F26B43"/>
          </p15:clr>
        </p15:guide>
        <p15:guide id="9" orient="horz" pos="3893">
          <p15:clr>
            <a:srgbClr val="F26B43"/>
          </p15:clr>
        </p15:guide>
        <p15:guide id="10" orient="horz" pos="1389">
          <p15:clr>
            <a:srgbClr val="547EB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0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30.png"/><Relationship Id="rId7" Type="http://schemas.openxmlformats.org/officeDocument/2006/relationships/image" Target="../media/image33.tiff"/><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08.xml"/><Relationship Id="rId6" Type="http://schemas.openxmlformats.org/officeDocument/2006/relationships/image" Target="../media/image32.tiff"/><Relationship Id="rId11" Type="http://schemas.openxmlformats.org/officeDocument/2006/relationships/image" Target="../media/image35.png"/><Relationship Id="rId5" Type="http://schemas.openxmlformats.org/officeDocument/2006/relationships/image" Target="../media/image31.emf"/><Relationship Id="rId10" Type="http://schemas.openxmlformats.org/officeDocument/2006/relationships/image" Target="../media/image26.png"/><Relationship Id="rId4" Type="http://schemas.microsoft.com/office/2007/relationships/hdphoto" Target="../media/hdphoto2.wdp"/><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6.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112.xml"/><Relationship Id="rId5" Type="http://schemas.openxmlformats.org/officeDocument/2006/relationships/image" Target="../media/image42.pn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113.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9.xml"/></Relationships>
</file>

<file path=ppt/slides/_rels/slide16.xml.rels><?xml version="1.0" encoding="UTF-8" standalone="yes"?>
<Relationships xmlns="http://schemas.openxmlformats.org/package/2006/relationships"><Relationship Id="rId3" Type="http://schemas.openxmlformats.org/officeDocument/2006/relationships/hyperlink" Target="https://www.gartner.com/document/3388326" TargetMode="External"/><Relationship Id="rId2" Type="http://schemas.openxmlformats.org/officeDocument/2006/relationships/notesSlide" Target="../notesSlides/notesSlide9.xml"/><Relationship Id="rId1" Type="http://schemas.openxmlformats.org/officeDocument/2006/relationships/slideLayout" Target="../slideLayouts/slideLayout110.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15.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9.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6.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3.png"/><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6.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4.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0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5.png"/><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images.google.com/imgres?imgurl=www.itbusiness.ca/images/COGNOS_PPLAY_20026712408.JPG&amp;imgrefurl=http://www.itbusiness.ca/CanadianSourceGuide/Reports/Report.asp?IDReport=8&amp;h=215&amp;w=250&amp;prev=/images?q=cognos+powerplay&amp;svnum=10&amp;hl=en&amp;lr=&amp;ie=UTF-8&amp;oe=UTF-8&amp;sa=N" TargetMode="External"/><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16.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jpeg"/><Relationship Id="rId9"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images.google.com/imgres?imgurl=www.itbusiness.ca/images/COGNOS_PPLAY_20026712408.JPG&amp;imgrefurl=http://www.itbusiness.ca/CanadianSourceGuide/Reports/Report.asp?IDReport=8&amp;h=215&amp;w=250&amp;prev=/images?q=cognos+powerplay&amp;svnum=10&amp;hl=en&amp;lr=&amp;ie=UTF-8&amp;oe=UTF-8&amp;sa=N" TargetMode="External"/><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16.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jpeg"/><Relationship Id="rId9"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images.google.com/imgres?imgurl=www.itbusiness.ca/images/COGNOS_PPLAY_20026712408.JPG&amp;imgrefurl=http://www.itbusiness.ca/CanadianSourceGuide/Reports/Report.asp?IDReport=8&amp;h=215&amp;w=250&amp;prev=/images?q=cognos+powerplay&amp;svnum=10&amp;hl=en&amp;lr=&amp;ie=UTF-8&amp;oe=UTF-8&amp;sa=N" TargetMode="External"/><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16.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jpeg"/><Relationship Id="rId9" Type="http://schemas.microsoft.com/office/2007/relationships/hdphoto" Target="../media/hdphoto4.wdp"/></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images.google.com/imgres?imgurl=www.itbusiness.ca/images/COGNOS_PPLAY_20026712408.JPG&amp;imgrefurl=http://www.itbusiness.ca/CanadianSourceGuide/Reports/Report.asp?IDReport=8&amp;h=215&amp;w=250&amp;prev=/images?q=cognos+powerplay&amp;svnum=10&amp;hl=en&amp;lr=&amp;ie=UTF-8&amp;oe=UTF-8&amp;sa=N" TargetMode="External"/><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16.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jpeg"/><Relationship Id="rId9"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16.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60.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png"/><Relationship Id="rId2" Type="http://schemas.openxmlformats.org/officeDocument/2006/relationships/image" Target="../media/image65.tiff"/><Relationship Id="rId1" Type="http://schemas.openxmlformats.org/officeDocument/2006/relationships/slideLayout" Target="../slideLayouts/slideLayout115.xml"/><Relationship Id="rId6" Type="http://schemas.openxmlformats.org/officeDocument/2006/relationships/image" Target="../media/image6.emf"/><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9.png"/><Relationship Id="rId7" Type="http://schemas.openxmlformats.org/officeDocument/2006/relationships/image" Target="../media/image71.jpg"/><Relationship Id="rId2" Type="http://schemas.openxmlformats.org/officeDocument/2006/relationships/notesSlide" Target="../notesSlides/notesSlide19.xml"/><Relationship Id="rId1" Type="http://schemas.openxmlformats.org/officeDocument/2006/relationships/slideLayout" Target="../slideLayouts/slideLayout108.xml"/><Relationship Id="rId6" Type="http://schemas.microsoft.com/office/2007/relationships/hdphoto" Target="../media/hdphoto6.wdp"/><Relationship Id="rId5" Type="http://schemas.openxmlformats.org/officeDocument/2006/relationships/image" Target="../media/image70.png"/><Relationship Id="rId4" Type="http://schemas.microsoft.com/office/2007/relationships/hdphoto" Target="../media/hdphoto5.wdp"/><Relationship Id="rId9" Type="http://schemas.openxmlformats.org/officeDocument/2006/relationships/image" Target="../media/image7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7.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08.xml"/><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8.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106.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slideLayout" Target="../slideLayouts/slideLayout110.xml"/><Relationship Id="rId7" Type="http://schemas.openxmlformats.org/officeDocument/2006/relationships/image" Target="../media/image81.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80.emf"/><Relationship Id="rId11" Type="http://schemas.openxmlformats.org/officeDocument/2006/relationships/image" Target="../media/image85.jpeg"/><Relationship Id="rId5" Type="http://schemas.openxmlformats.org/officeDocument/2006/relationships/oleObject" Target="../embeddings/oleObject1.bin"/><Relationship Id="rId10" Type="http://schemas.openxmlformats.org/officeDocument/2006/relationships/image" Target="../media/image84.png"/><Relationship Id="rId4" Type="http://schemas.openxmlformats.org/officeDocument/2006/relationships/notesSlide" Target="../notesSlides/notesSlide25.xml"/><Relationship Id="rId9" Type="http://schemas.openxmlformats.org/officeDocument/2006/relationships/image" Target="../media/image83.jpeg"/></Relationships>
</file>

<file path=ppt/slides/_rels/slide3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6.xml"/><Relationship Id="rId1" Type="http://schemas.openxmlformats.org/officeDocument/2006/relationships/slideLayout" Target="../slideLayouts/slideLayout118.xml"/><Relationship Id="rId4" Type="http://schemas.openxmlformats.org/officeDocument/2006/relationships/image" Target="../media/image87.jp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08.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24.png"/><Relationship Id="rId1" Type="http://schemas.openxmlformats.org/officeDocument/2006/relationships/slideLayout" Target="../slideLayouts/slideLayout109.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2" Type="http://schemas.openxmlformats.org/officeDocument/2006/relationships/hyperlink" Target="http://www.kdnuggets.com/2017/05/machine-learning-overtaking-big-data.html" TargetMode="External"/><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06.xml"/><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54.png"/><Relationship Id="rId7" Type="http://schemas.openxmlformats.org/officeDocument/2006/relationships/image" Target="../media/image95.jpeg"/><Relationship Id="rId2" Type="http://schemas.openxmlformats.org/officeDocument/2006/relationships/notesSlide" Target="../notesSlides/notesSlide31.xml"/><Relationship Id="rId1" Type="http://schemas.openxmlformats.org/officeDocument/2006/relationships/slideLayout" Target="../slideLayouts/slideLayout106.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56.png"/><Relationship Id="rId10" Type="http://schemas.openxmlformats.org/officeDocument/2006/relationships/image" Target="../media/image98.jpeg"/><Relationship Id="rId4" Type="http://schemas.openxmlformats.org/officeDocument/2006/relationships/image" Target="../media/image55.png"/><Relationship Id="rId9" Type="http://schemas.openxmlformats.org/officeDocument/2006/relationships/image" Target="../media/image97.jpe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108.xml"/></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108.xml"/><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09.xml"/></Relationships>
</file>

<file path=ppt/slides/_rels/slide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7.xml"/></Relationships>
</file>

<file path=ppt/slides/_rels/slide5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35.xml"/><Relationship Id="rId1" Type="http://schemas.openxmlformats.org/officeDocument/2006/relationships/slideLayout" Target="../slideLayouts/slideLayout12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04.emf"/><Relationship Id="rId5" Type="http://schemas.openxmlformats.org/officeDocument/2006/relationships/oleObject" Target="../embeddings/oleObject2.bin"/><Relationship Id="rId4" Type="http://schemas.openxmlformats.org/officeDocument/2006/relationships/notesSlide" Target="../notesSlides/notesSlide36.xml"/></Relationships>
</file>

<file path=ppt/slides/_rels/slide5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37.xml"/><Relationship Id="rId1" Type="http://schemas.openxmlformats.org/officeDocument/2006/relationships/slideLayout" Target="../slideLayouts/slideLayout113.xml"/><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8.xml"/><Relationship Id="rId1" Type="http://schemas.openxmlformats.org/officeDocument/2006/relationships/slideLayout" Target="../slideLayouts/slideLayout110.xml"/><Relationship Id="rId5" Type="http://schemas.openxmlformats.org/officeDocument/2006/relationships/image" Target="../media/image109.jpg"/><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9.xml"/><Relationship Id="rId1" Type="http://schemas.openxmlformats.org/officeDocument/2006/relationships/slideLayout" Target="../slideLayouts/slideLayout74.xml"/><Relationship Id="rId5" Type="http://schemas.openxmlformats.org/officeDocument/2006/relationships/image" Target="../media/image112.png"/><Relationship Id="rId4" Type="http://schemas.openxmlformats.org/officeDocument/2006/relationships/image" Target="../media/image111.jpg"/></Relationships>
</file>

<file path=ppt/slides/_rels/slide5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09.xml"/></Relationships>
</file>

<file path=ppt/slides/_rels/slide5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jpeg"/><Relationship Id="rId2" Type="http://schemas.openxmlformats.org/officeDocument/2006/relationships/notesSlide" Target="../notesSlides/notesSlide40.xml"/><Relationship Id="rId1" Type="http://schemas.openxmlformats.org/officeDocument/2006/relationships/slideLayout" Target="../slideLayouts/slideLayout56.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58.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tiff"/><Relationship Id="rId7" Type="http://schemas.openxmlformats.org/officeDocument/2006/relationships/image" Target="../media/image126.png"/><Relationship Id="rId2" Type="http://schemas.openxmlformats.org/officeDocument/2006/relationships/notesSlide" Target="../notesSlides/notesSlide41.xml"/><Relationship Id="rId1" Type="http://schemas.openxmlformats.org/officeDocument/2006/relationships/slideLayout" Target="../slideLayouts/slideLayout107.xml"/><Relationship Id="rId6" Type="http://schemas.openxmlformats.org/officeDocument/2006/relationships/image" Target="../media/image125.tiff"/><Relationship Id="rId5" Type="http://schemas.openxmlformats.org/officeDocument/2006/relationships/image" Target="../media/image124.tiff"/><Relationship Id="rId4" Type="http://schemas.openxmlformats.org/officeDocument/2006/relationships/image" Target="../media/image123.tiff"/></Relationships>
</file>

<file path=ppt/slides/_rels/slide59.xml.rels><?xml version="1.0" encoding="UTF-8" standalone="yes"?>
<Relationships xmlns="http://schemas.openxmlformats.org/package/2006/relationships"><Relationship Id="rId8" Type="http://schemas.openxmlformats.org/officeDocument/2006/relationships/image" Target="../media/image133.tiff"/><Relationship Id="rId13" Type="http://schemas.openxmlformats.org/officeDocument/2006/relationships/image" Target="../media/image138.tiff"/><Relationship Id="rId3" Type="http://schemas.openxmlformats.org/officeDocument/2006/relationships/image" Target="../media/image128.tiff"/><Relationship Id="rId7" Type="http://schemas.openxmlformats.org/officeDocument/2006/relationships/image" Target="../media/image132.tiff"/><Relationship Id="rId12" Type="http://schemas.openxmlformats.org/officeDocument/2006/relationships/image" Target="../media/image137.tiff"/><Relationship Id="rId2" Type="http://schemas.openxmlformats.org/officeDocument/2006/relationships/notesSlide" Target="../notesSlides/notesSlide42.xml"/><Relationship Id="rId1" Type="http://schemas.openxmlformats.org/officeDocument/2006/relationships/slideLayout" Target="../slideLayouts/slideLayout106.xml"/><Relationship Id="rId6" Type="http://schemas.openxmlformats.org/officeDocument/2006/relationships/image" Target="../media/image131.tiff"/><Relationship Id="rId11" Type="http://schemas.openxmlformats.org/officeDocument/2006/relationships/image" Target="../media/image136.tiff"/><Relationship Id="rId5" Type="http://schemas.openxmlformats.org/officeDocument/2006/relationships/image" Target="../media/image130.tiff"/><Relationship Id="rId10" Type="http://schemas.openxmlformats.org/officeDocument/2006/relationships/image" Target="../media/image135.tiff"/><Relationship Id="rId4" Type="http://schemas.openxmlformats.org/officeDocument/2006/relationships/image" Target="../media/image129.png"/><Relationship Id="rId9" Type="http://schemas.openxmlformats.org/officeDocument/2006/relationships/image" Target="../media/image134.tiff"/><Relationship Id="rId14" Type="http://schemas.openxmlformats.org/officeDocument/2006/relationships/image" Target="../media/image13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3.xml"/><Relationship Id="rId1" Type="http://schemas.openxmlformats.org/officeDocument/2006/relationships/slideLayout" Target="../slideLayouts/slideLayout10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1.xml"/></Relationships>
</file>

<file path=ppt/slides/_rels/slide6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5.xml"/><Relationship Id="rId1" Type="http://schemas.openxmlformats.org/officeDocument/2006/relationships/slideLayout" Target="../slideLayouts/slideLayout104.xml"/></Relationships>
</file>

<file path=ppt/slides/_rels/slide63.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46.xml"/><Relationship Id="rId1" Type="http://schemas.openxmlformats.org/officeDocument/2006/relationships/slideLayout" Target="../slideLayouts/slideLayout113.xml"/><Relationship Id="rId4" Type="http://schemas.openxmlformats.org/officeDocument/2006/relationships/image" Target="../media/image142.emf"/></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0.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17D6C0D9-FD43-412E-B1CF-C1426046995F}"/>
              </a:ext>
            </a:extLst>
          </p:cNvPr>
          <p:cNvSpPr>
            <a:spLocks noGrp="1"/>
          </p:cNvSpPr>
          <p:nvPr>
            <p:ph type="ctrTitle"/>
          </p:nvPr>
        </p:nvSpPr>
        <p:spPr>
          <a:xfrm>
            <a:off x="0" y="253945"/>
            <a:ext cx="12192000" cy="2000881"/>
          </a:xfrm>
        </p:spPr>
        <p:txBody>
          <a:bodyPr>
            <a:normAutofit/>
          </a:bodyPr>
          <a:lstStyle/>
          <a:p>
            <a:pPr algn="ctr"/>
            <a:r>
              <a:rPr lang="en-US" sz="7200" dirty="0" smtClean="0">
                <a:solidFill>
                  <a:srgbClr val="FCDB1F"/>
                </a:solidFill>
              </a:rPr>
              <a:t>Capitalizing on </a:t>
            </a:r>
            <a:br>
              <a:rPr lang="en-US" sz="7200" dirty="0" smtClean="0">
                <a:solidFill>
                  <a:srgbClr val="FCDB1F"/>
                </a:solidFill>
              </a:rPr>
            </a:br>
            <a:r>
              <a:rPr lang="en-US" sz="7200" dirty="0" smtClean="0">
                <a:solidFill>
                  <a:srgbClr val="FCDB1F"/>
                </a:solidFill>
              </a:rPr>
              <a:t>Big Data Disruption</a:t>
            </a:r>
            <a:endParaRPr lang="en-GB" sz="6200" dirty="0">
              <a:solidFill>
                <a:srgbClr val="FCDB1F"/>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241" y="4982542"/>
            <a:ext cx="3161369" cy="618948"/>
          </a:xfrm>
          <a:prstGeom prst="rect">
            <a:avLst/>
          </a:prstGeom>
        </p:spPr>
      </p:pic>
      <p:sp>
        <p:nvSpPr>
          <p:cNvPr id="9" name="Text Placeholder 6">
            <a:extLst>
              <a:ext uri="{FF2B5EF4-FFF2-40B4-BE49-F238E27FC236}">
                <a16:creationId xmlns="" xmlns:a16="http://schemas.microsoft.com/office/drawing/2014/main" id="{E79BBFC5-5C82-4882-B875-D4290AD3D906}"/>
              </a:ext>
            </a:extLst>
          </p:cNvPr>
          <p:cNvSpPr txBox="1">
            <a:spLocks/>
          </p:cNvSpPr>
          <p:nvPr/>
        </p:nvSpPr>
        <p:spPr>
          <a:xfrm>
            <a:off x="3113394" y="5965366"/>
            <a:ext cx="4674637" cy="721564"/>
          </a:xfrm>
          <a:prstGeom prst="rect">
            <a:avLst/>
          </a:prstGeom>
        </p:spPr>
        <p:txBody>
          <a:bodyPr vert="horz" lIns="0" tIns="45720" rIns="91440" bIns="45720" rtlCol="0">
            <a:noAutofit/>
          </a:bodyPr>
          <a:lstStyle>
            <a:lvl1pPr marL="0" indent="0" algn="l" defTabSz="914377" rtl="0" eaLnBrk="1" latinLnBrk="0" hangingPunct="1">
              <a:lnSpc>
                <a:spcPct val="80000"/>
              </a:lnSpc>
              <a:spcBef>
                <a:spcPts val="0"/>
              </a:spcBef>
              <a:spcAft>
                <a:spcPts val="600"/>
              </a:spcAft>
              <a:buClrTx/>
              <a:buSzTx/>
              <a:buFontTx/>
              <a:buNone/>
              <a:tabLst/>
              <a:defRPr sz="2000" kern="1200">
                <a:solidFill>
                  <a:srgbClr val="FFFFFF"/>
                </a:solidFill>
                <a:latin typeface="+mn-lt"/>
                <a:ea typeface="+mn-ea"/>
                <a:cs typeface="+mn-cs"/>
              </a:defRPr>
            </a:lvl1pPr>
            <a:lvl2pPr marL="0" indent="0" algn="l" defTabSz="914377" rtl="0" eaLnBrk="1" latinLnBrk="0" hangingPunct="1">
              <a:lnSpc>
                <a:spcPct val="80000"/>
              </a:lnSpc>
              <a:spcBef>
                <a:spcPts val="0"/>
              </a:spcBef>
              <a:spcAft>
                <a:spcPts val="600"/>
              </a:spcAft>
              <a:buClrTx/>
              <a:buSzTx/>
              <a:buFontTx/>
              <a:buNone/>
              <a:tabLst/>
              <a:defRPr sz="2000" kern="1200">
                <a:solidFill>
                  <a:srgbClr val="FFFFFF"/>
                </a:solidFill>
                <a:latin typeface="+mn-lt"/>
                <a:ea typeface="+mn-ea"/>
                <a:cs typeface="+mn-cs"/>
              </a:defRPr>
            </a:lvl2pPr>
            <a:lvl3pPr marL="0" indent="0" algn="l" defTabSz="914377" rtl="0" eaLnBrk="1" latinLnBrk="0" hangingPunct="1">
              <a:lnSpc>
                <a:spcPct val="80000"/>
              </a:lnSpc>
              <a:spcBef>
                <a:spcPts val="0"/>
              </a:spcBef>
              <a:spcAft>
                <a:spcPts val="600"/>
              </a:spcAft>
              <a:buClrTx/>
              <a:buSzTx/>
              <a:buFontTx/>
              <a:buNone/>
              <a:tabLst/>
              <a:defRPr sz="2000" kern="1200">
                <a:solidFill>
                  <a:srgbClr val="FFFFFF"/>
                </a:solidFill>
                <a:latin typeface="+mn-lt"/>
                <a:ea typeface="+mn-ea"/>
                <a:cs typeface="+mn-cs"/>
              </a:defRPr>
            </a:lvl3pPr>
            <a:lvl4pPr marL="0" indent="0" algn="l" defTabSz="914377" rtl="0" eaLnBrk="1" latinLnBrk="0" hangingPunct="1">
              <a:lnSpc>
                <a:spcPct val="80000"/>
              </a:lnSpc>
              <a:spcBef>
                <a:spcPts val="0"/>
              </a:spcBef>
              <a:spcAft>
                <a:spcPts val="600"/>
              </a:spcAft>
              <a:buClrTx/>
              <a:buSzTx/>
              <a:buFontTx/>
              <a:buNone/>
              <a:tabLst/>
              <a:defRPr sz="2400" kern="1200">
                <a:solidFill>
                  <a:srgbClr val="FFFFFF"/>
                </a:solidFill>
                <a:latin typeface="+mn-lt"/>
                <a:ea typeface="+mn-ea"/>
                <a:cs typeface="+mn-cs"/>
              </a:defRPr>
            </a:lvl4pPr>
            <a:lvl5pPr marL="0" indent="0" algn="l" defTabSz="914377" rtl="0" eaLnBrk="1" latinLnBrk="0" hangingPunct="1">
              <a:lnSpc>
                <a:spcPct val="80000"/>
              </a:lnSpc>
              <a:spcBef>
                <a:spcPts val="0"/>
              </a:spcBef>
              <a:spcAft>
                <a:spcPts val="600"/>
              </a:spcAft>
              <a:buClrTx/>
              <a:buSzTx/>
              <a:buFontTx/>
              <a:buNone/>
              <a:tabLst/>
              <a:defRPr sz="2400" kern="1200">
                <a:solidFill>
                  <a:srgbClr val="FFFFFF"/>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smtClean="0"/>
              <a:t>May 9, 2019</a:t>
            </a:r>
          </a:p>
          <a:p>
            <a:r>
              <a:rPr lang="en-US" sz="2400" b="1" dirty="0" smtClean="0"/>
              <a:t>AIM Lunch and Learn</a:t>
            </a:r>
            <a:endParaRPr lang="en-US" sz="2400" b="1" dirty="0"/>
          </a:p>
          <a:p>
            <a:endParaRPr lang="en-US" sz="2400" b="1" dirty="0"/>
          </a:p>
          <a:p>
            <a:endParaRPr lang="en-GB" sz="2400" dirty="0" smtClean="0"/>
          </a:p>
        </p:txBody>
      </p:sp>
    </p:spTree>
    <p:extLst>
      <p:ext uri="{BB962C8B-B14F-4D97-AF65-F5344CB8AC3E}">
        <p14:creationId xmlns:p14="http://schemas.microsoft.com/office/powerpoint/2010/main" val="7373427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785" y="429272"/>
            <a:ext cx="10474781" cy="728196"/>
          </a:xfrm>
        </p:spPr>
        <p:txBody>
          <a:bodyPr>
            <a:normAutofit/>
          </a:bodyPr>
          <a:lstStyle/>
          <a:p>
            <a:r>
              <a:rPr lang="en-US" dirty="0" smtClean="0"/>
              <a:t>Scalable – </a:t>
            </a:r>
            <a:r>
              <a:rPr lang="en-US" dirty="0"/>
              <a:t>H</a:t>
            </a:r>
            <a:r>
              <a:rPr lang="en-US" dirty="0" smtClean="0"/>
              <a:t>igh performance with high concurrency</a:t>
            </a:r>
            <a:endParaRPr lang="en-US" dirty="0"/>
          </a:p>
        </p:txBody>
      </p:sp>
      <p:sp>
        <p:nvSpPr>
          <p:cNvPr id="4" name="Slide Number Placeholder 3"/>
          <p:cNvSpPr>
            <a:spLocks noGrp="1"/>
          </p:cNvSpPr>
          <p:nvPr>
            <p:ph type="sldNum" sz="quarter" idx="4"/>
          </p:nvPr>
        </p:nvSpPr>
        <p:spPr/>
        <p:txBody>
          <a:bodyPr/>
          <a:lstStyle/>
          <a:p>
            <a:fld id="{0FB999A9-77CE-4AD1-9911-24A29F08BC34}" type="slidenum">
              <a:rPr lang="en-US" smtClean="0">
                <a:solidFill>
                  <a:prstClr val="white">
                    <a:lumMod val="75000"/>
                  </a:prstClr>
                </a:solidFill>
              </a:rPr>
              <a:pPr/>
              <a:t>10</a:t>
            </a:fld>
            <a:endParaRPr lang="en-US">
              <a:solidFill>
                <a:prstClr val="white">
                  <a:lumMod val="75000"/>
                </a:prstClr>
              </a:solidFill>
            </a:endParaRPr>
          </a:p>
        </p:txBody>
      </p:sp>
      <p:sp>
        <p:nvSpPr>
          <p:cNvPr id="36" name="TextBox 35"/>
          <p:cNvSpPr txBox="1"/>
          <p:nvPr/>
        </p:nvSpPr>
        <p:spPr>
          <a:xfrm>
            <a:off x="2129740" y="4487578"/>
            <a:ext cx="7559625" cy="584775"/>
          </a:xfrm>
          <a:prstGeom prst="rect">
            <a:avLst/>
          </a:prstGeom>
        </p:spPr>
        <p:txBody>
          <a:bodyPr vert="horz" wrap="square" lIns="91440" tIns="45720" rIns="91440" bIns="45720" rtlCol="0" anchor="t" anchorCtr="0">
            <a:spAutoFit/>
          </a:bodyPr>
          <a:lstStyle/>
          <a:p>
            <a:pPr marL="457200" lvl="1" algn="ctr" defTabSz="914400"/>
            <a:r>
              <a:rPr lang="en-US" sz="1600">
                <a:solidFill>
                  <a:prstClr val="white"/>
                </a:solidFill>
              </a:rPr>
              <a:t>Get data quickly enough to act upon it, explore your data interactively,</a:t>
            </a:r>
            <a:br>
              <a:rPr lang="en-US" sz="1600">
                <a:solidFill>
                  <a:prstClr val="white"/>
                </a:solidFill>
              </a:rPr>
            </a:br>
            <a:r>
              <a:rPr lang="en-US" sz="1600">
                <a:solidFill>
                  <a:prstClr val="white"/>
                </a:solidFill>
              </a:rPr>
              <a:t> and enable everyone to make their own data-driven decisions</a:t>
            </a:r>
          </a:p>
        </p:txBody>
      </p:sp>
      <p:sp>
        <p:nvSpPr>
          <p:cNvPr id="66" name="TextBox 65"/>
          <p:cNvSpPr txBox="1"/>
          <p:nvPr/>
        </p:nvSpPr>
        <p:spPr>
          <a:xfrm>
            <a:off x="971862" y="1113095"/>
            <a:ext cx="10440774" cy="400110"/>
          </a:xfrm>
          <a:prstGeom prst="rect">
            <a:avLst/>
          </a:prstGeom>
        </p:spPr>
        <p:txBody>
          <a:bodyPr vert="horz" wrap="square" lIns="91440" tIns="45720" rIns="91440" bIns="45720" rtlCol="0" anchor="t" anchorCtr="0">
            <a:spAutoFit/>
          </a:bodyPr>
          <a:lstStyle>
            <a:defPPr>
              <a:defRPr lang="en-US"/>
            </a:defPPr>
            <a:lvl1pPr>
              <a:defRPr sz="2000"/>
            </a:lvl1pPr>
          </a:lstStyle>
          <a:p>
            <a:pPr algn="ctr" defTabSz="914400"/>
            <a:r>
              <a:rPr lang="en-US" dirty="0">
                <a:solidFill>
                  <a:srgbClr val="212E35"/>
                </a:solidFill>
              </a:rPr>
              <a:t>Fear of more </a:t>
            </a:r>
            <a:r>
              <a:rPr lang="en-US" dirty="0" smtClean="0">
                <a:solidFill>
                  <a:srgbClr val="212E35"/>
                </a:solidFill>
              </a:rPr>
              <a:t>users </a:t>
            </a:r>
            <a:r>
              <a:rPr lang="en-US" dirty="0">
                <a:solidFill>
                  <a:srgbClr val="212E35"/>
                </a:solidFill>
              </a:rPr>
              <a:t>or growing data volumes is a thing of the past  </a:t>
            </a:r>
          </a:p>
        </p:txBody>
      </p:sp>
      <p:sp>
        <p:nvSpPr>
          <p:cNvPr id="67" name="Freeform 128"/>
          <p:cNvSpPr>
            <a:spLocks noChangeArrowheads="1"/>
          </p:cNvSpPr>
          <p:nvPr/>
        </p:nvSpPr>
        <p:spPr bwMode="auto">
          <a:xfrm>
            <a:off x="10609848" y="2701743"/>
            <a:ext cx="520282" cy="520282"/>
          </a:xfrm>
          <a:custGeom>
            <a:avLst/>
            <a:gdLst>
              <a:gd name="T0" fmla="*/ 145941 w 696"/>
              <a:gd name="T1" fmla="*/ 0 h 695"/>
              <a:gd name="T2" fmla="*/ 145941 w 696"/>
              <a:gd name="T3" fmla="*/ 0 h 695"/>
              <a:gd name="T4" fmla="*/ 0 w 696"/>
              <a:gd name="T5" fmla="*/ 145730 h 695"/>
              <a:gd name="T6" fmla="*/ 145941 w 696"/>
              <a:gd name="T7" fmla="*/ 292302 h 695"/>
              <a:gd name="T8" fmla="*/ 292302 w 696"/>
              <a:gd name="T9" fmla="*/ 145730 h 695"/>
              <a:gd name="T10" fmla="*/ 145941 w 696"/>
              <a:gd name="T11" fmla="*/ 0 h 695"/>
              <a:gd name="T12" fmla="*/ 145941 w 696"/>
              <a:gd name="T13" fmla="*/ 282193 h 695"/>
              <a:gd name="T14" fmla="*/ 145941 w 696"/>
              <a:gd name="T15" fmla="*/ 282193 h 695"/>
              <a:gd name="T16" fmla="*/ 67293 w 696"/>
              <a:gd name="T17" fmla="*/ 256922 h 695"/>
              <a:gd name="T18" fmla="*/ 112715 w 696"/>
              <a:gd name="T19" fmla="*/ 242181 h 695"/>
              <a:gd name="T20" fmla="*/ 117762 w 696"/>
              <a:gd name="T21" fmla="*/ 238811 h 695"/>
              <a:gd name="T22" fmla="*/ 128277 w 696"/>
              <a:gd name="T23" fmla="*/ 207644 h 695"/>
              <a:gd name="T24" fmla="*/ 145941 w 696"/>
              <a:gd name="T25" fmla="*/ 208907 h 695"/>
              <a:gd name="T26" fmla="*/ 164026 w 696"/>
              <a:gd name="T27" fmla="*/ 207644 h 695"/>
              <a:gd name="T28" fmla="*/ 174540 w 696"/>
              <a:gd name="T29" fmla="*/ 238811 h 695"/>
              <a:gd name="T30" fmla="*/ 179167 w 696"/>
              <a:gd name="T31" fmla="*/ 242181 h 695"/>
              <a:gd name="T32" fmla="*/ 225010 w 696"/>
              <a:gd name="T33" fmla="*/ 256922 h 695"/>
              <a:gd name="T34" fmla="*/ 145941 w 696"/>
              <a:gd name="T35" fmla="*/ 282193 h 695"/>
              <a:gd name="T36" fmla="*/ 63087 w 696"/>
              <a:gd name="T37" fmla="*/ 160050 h 695"/>
              <a:gd name="T38" fmla="*/ 63087 w 696"/>
              <a:gd name="T39" fmla="*/ 160050 h 695"/>
              <a:gd name="T40" fmla="*/ 84536 w 696"/>
              <a:gd name="T41" fmla="*/ 117089 h 695"/>
              <a:gd name="T42" fmla="*/ 145941 w 696"/>
              <a:gd name="T43" fmla="*/ 54333 h 695"/>
              <a:gd name="T44" fmla="*/ 207345 w 696"/>
              <a:gd name="T45" fmla="*/ 117089 h 695"/>
              <a:gd name="T46" fmla="*/ 228795 w 696"/>
              <a:gd name="T47" fmla="*/ 160050 h 695"/>
              <a:gd name="T48" fmla="*/ 145941 w 696"/>
              <a:gd name="T49" fmla="*/ 199220 h 695"/>
              <a:gd name="T50" fmla="*/ 63087 w 696"/>
              <a:gd name="T51" fmla="*/ 160050 h 695"/>
              <a:gd name="T52" fmla="*/ 233001 w 696"/>
              <a:gd name="T53" fmla="*/ 250183 h 695"/>
              <a:gd name="T54" fmla="*/ 233001 w 696"/>
              <a:gd name="T55" fmla="*/ 250183 h 695"/>
              <a:gd name="T56" fmla="*/ 182952 w 696"/>
              <a:gd name="T57" fmla="*/ 232072 h 695"/>
              <a:gd name="T58" fmla="*/ 174120 w 696"/>
              <a:gd name="T59" fmla="*/ 206380 h 695"/>
              <a:gd name="T60" fmla="*/ 238889 w 696"/>
              <a:gd name="T61" fmla="*/ 162156 h 695"/>
              <a:gd name="T62" fmla="*/ 238468 w 696"/>
              <a:gd name="T63" fmla="*/ 157102 h 695"/>
              <a:gd name="T64" fmla="*/ 217019 w 696"/>
              <a:gd name="T65" fmla="*/ 114562 h 695"/>
              <a:gd name="T66" fmla="*/ 145941 w 696"/>
              <a:gd name="T67" fmla="*/ 44646 h 695"/>
              <a:gd name="T68" fmla="*/ 75284 w 696"/>
              <a:gd name="T69" fmla="*/ 114562 h 695"/>
              <a:gd name="T70" fmla="*/ 53834 w 696"/>
              <a:gd name="T71" fmla="*/ 157102 h 695"/>
              <a:gd name="T72" fmla="*/ 53414 w 696"/>
              <a:gd name="T73" fmla="*/ 162156 h 695"/>
              <a:gd name="T74" fmla="*/ 118183 w 696"/>
              <a:gd name="T75" fmla="*/ 206380 h 695"/>
              <a:gd name="T76" fmla="*/ 109351 w 696"/>
              <a:gd name="T77" fmla="*/ 232072 h 695"/>
              <a:gd name="T78" fmla="*/ 58460 w 696"/>
              <a:gd name="T79" fmla="*/ 250183 h 695"/>
              <a:gd name="T80" fmla="*/ 9673 w 696"/>
              <a:gd name="T81" fmla="*/ 145730 h 695"/>
              <a:gd name="T82" fmla="*/ 145941 w 696"/>
              <a:gd name="T83" fmla="*/ 9687 h 695"/>
              <a:gd name="T84" fmla="*/ 282209 w 696"/>
              <a:gd name="T85" fmla="*/ 145730 h 695"/>
              <a:gd name="T86" fmla="*/ 233001 w 696"/>
              <a:gd name="T87" fmla="*/ 25018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96" h="695">
                <a:moveTo>
                  <a:pt x="347" y="0"/>
                </a:moveTo>
                <a:lnTo>
                  <a:pt x="347" y="0"/>
                </a:lnTo>
                <a:cubicBezTo>
                  <a:pt x="156" y="0"/>
                  <a:pt x="0" y="155"/>
                  <a:pt x="0" y="346"/>
                </a:cubicBezTo>
                <a:cubicBezTo>
                  <a:pt x="0" y="538"/>
                  <a:pt x="156" y="694"/>
                  <a:pt x="347" y="694"/>
                </a:cubicBezTo>
                <a:cubicBezTo>
                  <a:pt x="539" y="694"/>
                  <a:pt x="695" y="538"/>
                  <a:pt x="695" y="346"/>
                </a:cubicBezTo>
                <a:cubicBezTo>
                  <a:pt x="695" y="155"/>
                  <a:pt x="539" y="0"/>
                  <a:pt x="347" y="0"/>
                </a:cubicBezTo>
                <a:close/>
                <a:moveTo>
                  <a:pt x="347" y="670"/>
                </a:moveTo>
                <a:lnTo>
                  <a:pt x="347" y="670"/>
                </a:lnTo>
                <a:cubicBezTo>
                  <a:pt x="278" y="670"/>
                  <a:pt x="213" y="647"/>
                  <a:pt x="160" y="610"/>
                </a:cubicBezTo>
                <a:cubicBezTo>
                  <a:pt x="193" y="589"/>
                  <a:pt x="235" y="575"/>
                  <a:pt x="268" y="575"/>
                </a:cubicBezTo>
                <a:cubicBezTo>
                  <a:pt x="273" y="575"/>
                  <a:pt x="278" y="571"/>
                  <a:pt x="280" y="567"/>
                </a:cubicBezTo>
                <a:cubicBezTo>
                  <a:pt x="305" y="493"/>
                  <a:pt x="305" y="493"/>
                  <a:pt x="305" y="493"/>
                </a:cubicBezTo>
                <a:cubicBezTo>
                  <a:pt x="317" y="495"/>
                  <a:pt x="332" y="496"/>
                  <a:pt x="347" y="496"/>
                </a:cubicBezTo>
                <a:cubicBezTo>
                  <a:pt x="363" y="496"/>
                  <a:pt x="376" y="495"/>
                  <a:pt x="390" y="493"/>
                </a:cubicBezTo>
                <a:cubicBezTo>
                  <a:pt x="415" y="567"/>
                  <a:pt x="415" y="567"/>
                  <a:pt x="415" y="567"/>
                </a:cubicBezTo>
                <a:cubicBezTo>
                  <a:pt x="416" y="571"/>
                  <a:pt x="421" y="575"/>
                  <a:pt x="426" y="575"/>
                </a:cubicBezTo>
                <a:cubicBezTo>
                  <a:pt x="460" y="575"/>
                  <a:pt x="501" y="589"/>
                  <a:pt x="535" y="610"/>
                </a:cubicBezTo>
                <a:cubicBezTo>
                  <a:pt x="482" y="647"/>
                  <a:pt x="417" y="670"/>
                  <a:pt x="347" y="670"/>
                </a:cubicBezTo>
                <a:close/>
                <a:moveTo>
                  <a:pt x="150" y="380"/>
                </a:moveTo>
                <a:lnTo>
                  <a:pt x="150" y="380"/>
                </a:lnTo>
                <a:cubicBezTo>
                  <a:pt x="162" y="361"/>
                  <a:pt x="195" y="304"/>
                  <a:pt x="201" y="278"/>
                </a:cubicBezTo>
                <a:cubicBezTo>
                  <a:pt x="212" y="233"/>
                  <a:pt x="247" y="129"/>
                  <a:pt x="347" y="129"/>
                </a:cubicBezTo>
                <a:cubicBezTo>
                  <a:pt x="447" y="129"/>
                  <a:pt x="483" y="233"/>
                  <a:pt x="493" y="278"/>
                </a:cubicBezTo>
                <a:cubicBezTo>
                  <a:pt x="499" y="304"/>
                  <a:pt x="533" y="361"/>
                  <a:pt x="544" y="380"/>
                </a:cubicBezTo>
                <a:cubicBezTo>
                  <a:pt x="528" y="408"/>
                  <a:pt x="477" y="473"/>
                  <a:pt x="347" y="473"/>
                </a:cubicBezTo>
                <a:cubicBezTo>
                  <a:pt x="217" y="473"/>
                  <a:pt x="166" y="408"/>
                  <a:pt x="150" y="380"/>
                </a:cubicBezTo>
                <a:close/>
                <a:moveTo>
                  <a:pt x="554" y="594"/>
                </a:moveTo>
                <a:lnTo>
                  <a:pt x="554" y="594"/>
                </a:lnTo>
                <a:cubicBezTo>
                  <a:pt x="519" y="570"/>
                  <a:pt x="473" y="553"/>
                  <a:pt x="435" y="551"/>
                </a:cubicBezTo>
                <a:cubicBezTo>
                  <a:pt x="414" y="490"/>
                  <a:pt x="414" y="490"/>
                  <a:pt x="414" y="490"/>
                </a:cubicBezTo>
                <a:cubicBezTo>
                  <a:pt x="516" y="470"/>
                  <a:pt x="556" y="407"/>
                  <a:pt x="568" y="385"/>
                </a:cubicBezTo>
                <a:cubicBezTo>
                  <a:pt x="569" y="382"/>
                  <a:pt x="569" y="377"/>
                  <a:pt x="567" y="373"/>
                </a:cubicBezTo>
                <a:cubicBezTo>
                  <a:pt x="554" y="353"/>
                  <a:pt x="521" y="294"/>
                  <a:pt x="516" y="272"/>
                </a:cubicBezTo>
                <a:cubicBezTo>
                  <a:pt x="491" y="166"/>
                  <a:pt x="429" y="106"/>
                  <a:pt x="347" y="106"/>
                </a:cubicBezTo>
                <a:cubicBezTo>
                  <a:pt x="265" y="106"/>
                  <a:pt x="204" y="166"/>
                  <a:pt x="179" y="272"/>
                </a:cubicBezTo>
                <a:cubicBezTo>
                  <a:pt x="173" y="294"/>
                  <a:pt x="140" y="353"/>
                  <a:pt x="128" y="373"/>
                </a:cubicBezTo>
                <a:cubicBezTo>
                  <a:pt x="125" y="377"/>
                  <a:pt x="125" y="382"/>
                  <a:pt x="127" y="385"/>
                </a:cubicBezTo>
                <a:cubicBezTo>
                  <a:pt x="138" y="407"/>
                  <a:pt x="179" y="470"/>
                  <a:pt x="281" y="490"/>
                </a:cubicBezTo>
                <a:cubicBezTo>
                  <a:pt x="260" y="551"/>
                  <a:pt x="260" y="551"/>
                  <a:pt x="260" y="551"/>
                </a:cubicBezTo>
                <a:cubicBezTo>
                  <a:pt x="221" y="553"/>
                  <a:pt x="175" y="570"/>
                  <a:pt x="139" y="594"/>
                </a:cubicBezTo>
                <a:cubicBezTo>
                  <a:pt x="68" y="535"/>
                  <a:pt x="23" y="446"/>
                  <a:pt x="23" y="346"/>
                </a:cubicBezTo>
                <a:cubicBezTo>
                  <a:pt x="23" y="167"/>
                  <a:pt x="168" y="23"/>
                  <a:pt x="347" y="23"/>
                </a:cubicBezTo>
                <a:cubicBezTo>
                  <a:pt x="526" y="23"/>
                  <a:pt x="671" y="167"/>
                  <a:pt x="671" y="346"/>
                </a:cubicBezTo>
                <a:cubicBezTo>
                  <a:pt x="671" y="446"/>
                  <a:pt x="626" y="535"/>
                  <a:pt x="554" y="594"/>
                </a:cubicBezTo>
                <a:close/>
              </a:path>
            </a:pathLst>
          </a:custGeom>
          <a:solidFill>
            <a:srgbClr val="0078E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sz="1688">
              <a:solidFill>
                <a:srgbClr val="212E35"/>
              </a:solidFill>
            </a:endParaRPr>
          </a:p>
        </p:txBody>
      </p:sp>
      <p:sp>
        <p:nvSpPr>
          <p:cNvPr id="68" name="Freeform 77"/>
          <p:cNvSpPr>
            <a:spLocks noChangeArrowheads="1"/>
          </p:cNvSpPr>
          <p:nvPr/>
        </p:nvSpPr>
        <p:spPr bwMode="auto">
          <a:xfrm>
            <a:off x="11269984" y="3379806"/>
            <a:ext cx="508763" cy="506014"/>
          </a:xfrm>
          <a:custGeom>
            <a:avLst/>
            <a:gdLst>
              <a:gd name="T0" fmla="*/ 146151 w 695"/>
              <a:gd name="T1" fmla="*/ 0 h 695"/>
              <a:gd name="T2" fmla="*/ 53490 w 695"/>
              <a:gd name="T3" fmla="*/ 259028 h 695"/>
              <a:gd name="T4" fmla="*/ 292302 w 695"/>
              <a:gd name="T5" fmla="*/ 145730 h 695"/>
              <a:gd name="T6" fmla="*/ 66547 w 695"/>
              <a:gd name="T7" fmla="*/ 256922 h 695"/>
              <a:gd name="T8" fmla="*/ 86343 w 695"/>
              <a:gd name="T9" fmla="*/ 253553 h 695"/>
              <a:gd name="T10" fmla="*/ 106138 w 695"/>
              <a:gd name="T11" fmla="*/ 251447 h 695"/>
              <a:gd name="T12" fmla="*/ 145309 w 695"/>
              <a:gd name="T13" fmla="*/ 232915 h 695"/>
              <a:gd name="T14" fmla="*/ 186163 w 695"/>
              <a:gd name="T15" fmla="*/ 251026 h 695"/>
              <a:gd name="T16" fmla="*/ 206801 w 695"/>
              <a:gd name="T17" fmla="*/ 253553 h 695"/>
              <a:gd name="T18" fmla="*/ 146151 w 695"/>
              <a:gd name="T19" fmla="*/ 282193 h 695"/>
              <a:gd name="T20" fmla="*/ 200484 w 695"/>
              <a:gd name="T21" fmla="*/ 123828 h 695"/>
              <a:gd name="T22" fmla="*/ 203853 w 695"/>
              <a:gd name="T23" fmla="*/ 124249 h 695"/>
              <a:gd name="T24" fmla="*/ 204274 w 695"/>
              <a:gd name="T25" fmla="*/ 151626 h 695"/>
              <a:gd name="T26" fmla="*/ 194166 w 695"/>
              <a:gd name="T27" fmla="*/ 162577 h 695"/>
              <a:gd name="T28" fmla="*/ 95188 w 695"/>
              <a:gd name="T29" fmla="*/ 162577 h 695"/>
              <a:gd name="T30" fmla="*/ 83394 w 695"/>
              <a:gd name="T31" fmla="*/ 151626 h 695"/>
              <a:gd name="T32" fmla="*/ 84237 w 695"/>
              <a:gd name="T33" fmla="*/ 124249 h 695"/>
              <a:gd name="T34" fmla="*/ 86343 w 695"/>
              <a:gd name="T35" fmla="*/ 123828 h 695"/>
              <a:gd name="T36" fmla="*/ 91818 w 695"/>
              <a:gd name="T37" fmla="*/ 119195 h 695"/>
              <a:gd name="T38" fmla="*/ 117510 w 695"/>
              <a:gd name="T39" fmla="*/ 69495 h 695"/>
              <a:gd name="T40" fmla="*/ 169316 w 695"/>
              <a:gd name="T41" fmla="*/ 57702 h 695"/>
              <a:gd name="T42" fmla="*/ 195429 w 695"/>
              <a:gd name="T43" fmla="*/ 119195 h 695"/>
              <a:gd name="T44" fmla="*/ 235021 w 695"/>
              <a:gd name="T45" fmla="*/ 249341 h 695"/>
              <a:gd name="T46" fmla="*/ 206801 w 695"/>
              <a:gd name="T47" fmla="*/ 243444 h 695"/>
              <a:gd name="T48" fmla="*/ 177740 w 695"/>
              <a:gd name="T49" fmla="*/ 219437 h 695"/>
              <a:gd name="T50" fmla="*/ 214383 w 695"/>
              <a:gd name="T51" fmla="*/ 151626 h 695"/>
              <a:gd name="T52" fmla="*/ 210592 w 695"/>
              <a:gd name="T53" fmla="*/ 117932 h 695"/>
              <a:gd name="T54" fmla="*/ 205538 w 695"/>
              <a:gd name="T55" fmla="*/ 97294 h 695"/>
              <a:gd name="T56" fmla="*/ 119195 w 695"/>
              <a:gd name="T57" fmla="*/ 59808 h 695"/>
              <a:gd name="T58" fmla="*/ 82131 w 695"/>
              <a:gd name="T59" fmla="*/ 97294 h 695"/>
              <a:gd name="T60" fmla="*/ 77919 w 695"/>
              <a:gd name="T61" fmla="*/ 117089 h 695"/>
              <a:gd name="T62" fmla="*/ 73286 w 695"/>
              <a:gd name="T63" fmla="*/ 151626 h 695"/>
              <a:gd name="T64" fmla="*/ 114983 w 695"/>
              <a:gd name="T65" fmla="*/ 221543 h 695"/>
              <a:gd name="T66" fmla="*/ 86343 w 695"/>
              <a:gd name="T67" fmla="*/ 243444 h 695"/>
              <a:gd name="T68" fmla="*/ 9266 w 695"/>
              <a:gd name="T69" fmla="*/ 145730 h 695"/>
              <a:gd name="T70" fmla="*/ 282615 w 695"/>
              <a:gd name="T71" fmla="*/ 145730 h 6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5" h="695">
                <a:moveTo>
                  <a:pt x="347" y="0"/>
                </a:moveTo>
                <a:lnTo>
                  <a:pt x="347" y="0"/>
                </a:lnTo>
                <a:cubicBezTo>
                  <a:pt x="156" y="0"/>
                  <a:pt x="0" y="155"/>
                  <a:pt x="0" y="346"/>
                </a:cubicBezTo>
                <a:cubicBezTo>
                  <a:pt x="0" y="450"/>
                  <a:pt x="45" y="548"/>
                  <a:pt x="127" y="615"/>
                </a:cubicBezTo>
                <a:cubicBezTo>
                  <a:pt x="188" y="666"/>
                  <a:pt x="266" y="694"/>
                  <a:pt x="347" y="694"/>
                </a:cubicBezTo>
                <a:cubicBezTo>
                  <a:pt x="538" y="694"/>
                  <a:pt x="694" y="538"/>
                  <a:pt x="694" y="346"/>
                </a:cubicBezTo>
                <a:cubicBezTo>
                  <a:pt x="694" y="155"/>
                  <a:pt x="538" y="0"/>
                  <a:pt x="347" y="0"/>
                </a:cubicBezTo>
                <a:close/>
                <a:moveTo>
                  <a:pt x="158" y="610"/>
                </a:moveTo>
                <a:lnTo>
                  <a:pt x="158" y="610"/>
                </a:lnTo>
                <a:cubicBezTo>
                  <a:pt x="171" y="606"/>
                  <a:pt x="187" y="602"/>
                  <a:pt x="205" y="602"/>
                </a:cubicBezTo>
                <a:cubicBezTo>
                  <a:pt x="243" y="602"/>
                  <a:pt x="243" y="602"/>
                  <a:pt x="243" y="602"/>
                </a:cubicBezTo>
                <a:cubicBezTo>
                  <a:pt x="246" y="602"/>
                  <a:pt x="250" y="600"/>
                  <a:pt x="252" y="597"/>
                </a:cubicBezTo>
                <a:cubicBezTo>
                  <a:pt x="293" y="539"/>
                  <a:pt x="293" y="539"/>
                  <a:pt x="293" y="539"/>
                </a:cubicBezTo>
                <a:cubicBezTo>
                  <a:pt x="309" y="548"/>
                  <a:pt x="326" y="553"/>
                  <a:pt x="345" y="553"/>
                </a:cubicBezTo>
                <a:cubicBezTo>
                  <a:pt x="366" y="553"/>
                  <a:pt x="386" y="546"/>
                  <a:pt x="403" y="535"/>
                </a:cubicBezTo>
                <a:cubicBezTo>
                  <a:pt x="442" y="596"/>
                  <a:pt x="442" y="596"/>
                  <a:pt x="442" y="596"/>
                </a:cubicBezTo>
                <a:cubicBezTo>
                  <a:pt x="444" y="600"/>
                  <a:pt x="448" y="602"/>
                  <a:pt x="452" y="602"/>
                </a:cubicBezTo>
                <a:cubicBezTo>
                  <a:pt x="491" y="602"/>
                  <a:pt x="491" y="602"/>
                  <a:pt x="491" y="602"/>
                </a:cubicBezTo>
                <a:cubicBezTo>
                  <a:pt x="509" y="602"/>
                  <a:pt x="523" y="604"/>
                  <a:pt x="537" y="609"/>
                </a:cubicBezTo>
                <a:cubicBezTo>
                  <a:pt x="483" y="647"/>
                  <a:pt x="418" y="670"/>
                  <a:pt x="347" y="670"/>
                </a:cubicBezTo>
                <a:cubicBezTo>
                  <a:pt x="279" y="670"/>
                  <a:pt x="213" y="648"/>
                  <a:pt x="158" y="610"/>
                </a:cubicBezTo>
                <a:close/>
                <a:moveTo>
                  <a:pt x="476" y="294"/>
                </a:moveTo>
                <a:lnTo>
                  <a:pt x="476" y="294"/>
                </a:lnTo>
                <a:cubicBezTo>
                  <a:pt x="483" y="294"/>
                  <a:pt x="484" y="295"/>
                  <a:pt x="484" y="295"/>
                </a:cubicBezTo>
                <a:cubicBezTo>
                  <a:pt x="485" y="297"/>
                  <a:pt x="485" y="303"/>
                  <a:pt x="485" y="309"/>
                </a:cubicBezTo>
                <a:cubicBezTo>
                  <a:pt x="485" y="360"/>
                  <a:pt x="485" y="360"/>
                  <a:pt x="485" y="360"/>
                </a:cubicBezTo>
                <a:cubicBezTo>
                  <a:pt x="485" y="367"/>
                  <a:pt x="482" y="374"/>
                  <a:pt x="472" y="374"/>
                </a:cubicBezTo>
                <a:cubicBezTo>
                  <a:pt x="466" y="374"/>
                  <a:pt x="461" y="380"/>
                  <a:pt x="461" y="386"/>
                </a:cubicBezTo>
                <a:cubicBezTo>
                  <a:pt x="461" y="451"/>
                  <a:pt x="410" y="530"/>
                  <a:pt x="345" y="530"/>
                </a:cubicBezTo>
                <a:cubicBezTo>
                  <a:pt x="281" y="530"/>
                  <a:pt x="226" y="450"/>
                  <a:pt x="226" y="386"/>
                </a:cubicBezTo>
                <a:cubicBezTo>
                  <a:pt x="226" y="380"/>
                  <a:pt x="221" y="374"/>
                  <a:pt x="215" y="374"/>
                </a:cubicBezTo>
                <a:cubicBezTo>
                  <a:pt x="206" y="374"/>
                  <a:pt x="198" y="367"/>
                  <a:pt x="198" y="360"/>
                </a:cubicBezTo>
                <a:cubicBezTo>
                  <a:pt x="198" y="308"/>
                  <a:pt x="198" y="308"/>
                  <a:pt x="198" y="308"/>
                </a:cubicBezTo>
                <a:cubicBezTo>
                  <a:pt x="197" y="298"/>
                  <a:pt x="199" y="296"/>
                  <a:pt x="200" y="295"/>
                </a:cubicBezTo>
                <a:cubicBezTo>
                  <a:pt x="201" y="294"/>
                  <a:pt x="203" y="294"/>
                  <a:pt x="204" y="294"/>
                </a:cubicBezTo>
                <a:cubicBezTo>
                  <a:pt x="205" y="294"/>
                  <a:pt x="205" y="294"/>
                  <a:pt x="205" y="294"/>
                </a:cubicBezTo>
                <a:cubicBezTo>
                  <a:pt x="208" y="295"/>
                  <a:pt x="212" y="294"/>
                  <a:pt x="214" y="292"/>
                </a:cubicBezTo>
                <a:cubicBezTo>
                  <a:pt x="217" y="289"/>
                  <a:pt x="218" y="286"/>
                  <a:pt x="218" y="283"/>
                </a:cubicBezTo>
                <a:cubicBezTo>
                  <a:pt x="218" y="231"/>
                  <a:pt x="218" y="231"/>
                  <a:pt x="218" y="231"/>
                </a:cubicBezTo>
                <a:cubicBezTo>
                  <a:pt x="218" y="193"/>
                  <a:pt x="244" y="165"/>
                  <a:pt x="279" y="165"/>
                </a:cubicBezTo>
                <a:cubicBezTo>
                  <a:pt x="284" y="166"/>
                  <a:pt x="293" y="165"/>
                  <a:pt x="299" y="157"/>
                </a:cubicBezTo>
                <a:cubicBezTo>
                  <a:pt x="313" y="137"/>
                  <a:pt x="362" y="124"/>
                  <a:pt x="402" y="137"/>
                </a:cubicBezTo>
                <a:cubicBezTo>
                  <a:pt x="431" y="145"/>
                  <a:pt x="463" y="169"/>
                  <a:pt x="464" y="231"/>
                </a:cubicBezTo>
                <a:cubicBezTo>
                  <a:pt x="464" y="283"/>
                  <a:pt x="464" y="283"/>
                  <a:pt x="464" y="283"/>
                </a:cubicBezTo>
                <a:cubicBezTo>
                  <a:pt x="464" y="289"/>
                  <a:pt x="469" y="294"/>
                  <a:pt x="476" y="294"/>
                </a:cubicBezTo>
                <a:close/>
                <a:moveTo>
                  <a:pt x="558" y="592"/>
                </a:moveTo>
                <a:lnTo>
                  <a:pt x="558" y="592"/>
                </a:lnTo>
                <a:cubicBezTo>
                  <a:pt x="538" y="583"/>
                  <a:pt x="518" y="578"/>
                  <a:pt x="491" y="578"/>
                </a:cubicBezTo>
                <a:cubicBezTo>
                  <a:pt x="459" y="578"/>
                  <a:pt x="459" y="578"/>
                  <a:pt x="459" y="578"/>
                </a:cubicBezTo>
                <a:cubicBezTo>
                  <a:pt x="422" y="521"/>
                  <a:pt x="422" y="521"/>
                  <a:pt x="422" y="521"/>
                </a:cubicBezTo>
                <a:cubicBezTo>
                  <a:pt x="458" y="491"/>
                  <a:pt x="481" y="442"/>
                  <a:pt x="484" y="396"/>
                </a:cubicBezTo>
                <a:cubicBezTo>
                  <a:pt x="498" y="391"/>
                  <a:pt x="509" y="378"/>
                  <a:pt x="509" y="360"/>
                </a:cubicBezTo>
                <a:cubicBezTo>
                  <a:pt x="509" y="307"/>
                  <a:pt x="509" y="307"/>
                  <a:pt x="509" y="307"/>
                </a:cubicBezTo>
                <a:cubicBezTo>
                  <a:pt x="509" y="297"/>
                  <a:pt x="509" y="287"/>
                  <a:pt x="500" y="280"/>
                </a:cubicBezTo>
                <a:cubicBezTo>
                  <a:pt x="497" y="276"/>
                  <a:pt x="493" y="273"/>
                  <a:pt x="488" y="272"/>
                </a:cubicBezTo>
                <a:cubicBezTo>
                  <a:pt x="488" y="231"/>
                  <a:pt x="488" y="231"/>
                  <a:pt x="488" y="231"/>
                </a:cubicBezTo>
                <a:cubicBezTo>
                  <a:pt x="487" y="151"/>
                  <a:pt x="438" y="124"/>
                  <a:pt x="410" y="114"/>
                </a:cubicBezTo>
                <a:cubicBezTo>
                  <a:pt x="363" y="100"/>
                  <a:pt x="301" y="113"/>
                  <a:pt x="283" y="142"/>
                </a:cubicBezTo>
                <a:cubicBezTo>
                  <a:pt x="282" y="142"/>
                  <a:pt x="281" y="142"/>
                  <a:pt x="280" y="142"/>
                </a:cubicBezTo>
                <a:cubicBezTo>
                  <a:pt x="232" y="142"/>
                  <a:pt x="195" y="180"/>
                  <a:pt x="195" y="231"/>
                </a:cubicBezTo>
                <a:cubicBezTo>
                  <a:pt x="195" y="272"/>
                  <a:pt x="195" y="272"/>
                  <a:pt x="195" y="272"/>
                </a:cubicBezTo>
                <a:cubicBezTo>
                  <a:pt x="192" y="273"/>
                  <a:pt x="188" y="274"/>
                  <a:pt x="185" y="278"/>
                </a:cubicBezTo>
                <a:cubicBezTo>
                  <a:pt x="176" y="285"/>
                  <a:pt x="173" y="295"/>
                  <a:pt x="174" y="309"/>
                </a:cubicBezTo>
                <a:cubicBezTo>
                  <a:pt x="174" y="360"/>
                  <a:pt x="174" y="360"/>
                  <a:pt x="174" y="360"/>
                </a:cubicBezTo>
                <a:cubicBezTo>
                  <a:pt x="174" y="377"/>
                  <a:pt x="187" y="391"/>
                  <a:pt x="204" y="396"/>
                </a:cubicBezTo>
                <a:cubicBezTo>
                  <a:pt x="207" y="444"/>
                  <a:pt x="234" y="495"/>
                  <a:pt x="273" y="526"/>
                </a:cubicBezTo>
                <a:cubicBezTo>
                  <a:pt x="237" y="578"/>
                  <a:pt x="237" y="578"/>
                  <a:pt x="237" y="578"/>
                </a:cubicBezTo>
                <a:cubicBezTo>
                  <a:pt x="205" y="578"/>
                  <a:pt x="205" y="578"/>
                  <a:pt x="205" y="578"/>
                </a:cubicBezTo>
                <a:cubicBezTo>
                  <a:pt x="179" y="578"/>
                  <a:pt x="156" y="584"/>
                  <a:pt x="136" y="592"/>
                </a:cubicBezTo>
                <a:cubicBezTo>
                  <a:pt x="64" y="531"/>
                  <a:pt x="22" y="441"/>
                  <a:pt x="22" y="346"/>
                </a:cubicBezTo>
                <a:cubicBezTo>
                  <a:pt x="22" y="167"/>
                  <a:pt x="168" y="23"/>
                  <a:pt x="347" y="23"/>
                </a:cubicBezTo>
                <a:cubicBezTo>
                  <a:pt x="525" y="23"/>
                  <a:pt x="671" y="167"/>
                  <a:pt x="671" y="346"/>
                </a:cubicBezTo>
                <a:cubicBezTo>
                  <a:pt x="671" y="444"/>
                  <a:pt x="626" y="532"/>
                  <a:pt x="558" y="592"/>
                </a:cubicBezTo>
                <a:close/>
              </a:path>
            </a:pathLst>
          </a:custGeom>
          <a:solidFill>
            <a:srgbClr val="0078EF">
              <a:alpha val="80000"/>
            </a:srgbClr>
          </a:solidFill>
          <a:ln>
            <a:noFill/>
          </a:ln>
          <a:extLst/>
        </p:spPr>
        <p:txBody>
          <a:bodyPr wrap="none" anchor="ctr"/>
          <a:lstStyle/>
          <a:p>
            <a:pPr defTabSz="914400"/>
            <a:endParaRPr lang="en-US" sz="1688">
              <a:solidFill>
                <a:srgbClr val="212E35"/>
              </a:solidFill>
            </a:endParaRPr>
          </a:p>
        </p:txBody>
      </p:sp>
      <p:sp>
        <p:nvSpPr>
          <p:cNvPr id="71" name="Freeform 77"/>
          <p:cNvSpPr>
            <a:spLocks noChangeArrowheads="1"/>
          </p:cNvSpPr>
          <p:nvPr/>
        </p:nvSpPr>
        <p:spPr bwMode="auto">
          <a:xfrm>
            <a:off x="9960101" y="3379806"/>
            <a:ext cx="508763" cy="506014"/>
          </a:xfrm>
          <a:custGeom>
            <a:avLst/>
            <a:gdLst>
              <a:gd name="T0" fmla="*/ 146151 w 695"/>
              <a:gd name="T1" fmla="*/ 0 h 695"/>
              <a:gd name="T2" fmla="*/ 53490 w 695"/>
              <a:gd name="T3" fmla="*/ 259028 h 695"/>
              <a:gd name="T4" fmla="*/ 292302 w 695"/>
              <a:gd name="T5" fmla="*/ 145730 h 695"/>
              <a:gd name="T6" fmla="*/ 66547 w 695"/>
              <a:gd name="T7" fmla="*/ 256922 h 695"/>
              <a:gd name="T8" fmla="*/ 86343 w 695"/>
              <a:gd name="T9" fmla="*/ 253553 h 695"/>
              <a:gd name="T10" fmla="*/ 106138 w 695"/>
              <a:gd name="T11" fmla="*/ 251447 h 695"/>
              <a:gd name="T12" fmla="*/ 145309 w 695"/>
              <a:gd name="T13" fmla="*/ 232915 h 695"/>
              <a:gd name="T14" fmla="*/ 186163 w 695"/>
              <a:gd name="T15" fmla="*/ 251026 h 695"/>
              <a:gd name="T16" fmla="*/ 206801 w 695"/>
              <a:gd name="T17" fmla="*/ 253553 h 695"/>
              <a:gd name="T18" fmla="*/ 146151 w 695"/>
              <a:gd name="T19" fmla="*/ 282193 h 695"/>
              <a:gd name="T20" fmla="*/ 200484 w 695"/>
              <a:gd name="T21" fmla="*/ 123828 h 695"/>
              <a:gd name="T22" fmla="*/ 203853 w 695"/>
              <a:gd name="T23" fmla="*/ 124249 h 695"/>
              <a:gd name="T24" fmla="*/ 204274 w 695"/>
              <a:gd name="T25" fmla="*/ 151626 h 695"/>
              <a:gd name="T26" fmla="*/ 194166 w 695"/>
              <a:gd name="T27" fmla="*/ 162577 h 695"/>
              <a:gd name="T28" fmla="*/ 95188 w 695"/>
              <a:gd name="T29" fmla="*/ 162577 h 695"/>
              <a:gd name="T30" fmla="*/ 83394 w 695"/>
              <a:gd name="T31" fmla="*/ 151626 h 695"/>
              <a:gd name="T32" fmla="*/ 84237 w 695"/>
              <a:gd name="T33" fmla="*/ 124249 h 695"/>
              <a:gd name="T34" fmla="*/ 86343 w 695"/>
              <a:gd name="T35" fmla="*/ 123828 h 695"/>
              <a:gd name="T36" fmla="*/ 91818 w 695"/>
              <a:gd name="T37" fmla="*/ 119195 h 695"/>
              <a:gd name="T38" fmla="*/ 117510 w 695"/>
              <a:gd name="T39" fmla="*/ 69495 h 695"/>
              <a:gd name="T40" fmla="*/ 169316 w 695"/>
              <a:gd name="T41" fmla="*/ 57702 h 695"/>
              <a:gd name="T42" fmla="*/ 195429 w 695"/>
              <a:gd name="T43" fmla="*/ 119195 h 695"/>
              <a:gd name="T44" fmla="*/ 235021 w 695"/>
              <a:gd name="T45" fmla="*/ 249341 h 695"/>
              <a:gd name="T46" fmla="*/ 206801 w 695"/>
              <a:gd name="T47" fmla="*/ 243444 h 695"/>
              <a:gd name="T48" fmla="*/ 177740 w 695"/>
              <a:gd name="T49" fmla="*/ 219437 h 695"/>
              <a:gd name="T50" fmla="*/ 214383 w 695"/>
              <a:gd name="T51" fmla="*/ 151626 h 695"/>
              <a:gd name="T52" fmla="*/ 210592 w 695"/>
              <a:gd name="T53" fmla="*/ 117932 h 695"/>
              <a:gd name="T54" fmla="*/ 205538 w 695"/>
              <a:gd name="T55" fmla="*/ 97294 h 695"/>
              <a:gd name="T56" fmla="*/ 119195 w 695"/>
              <a:gd name="T57" fmla="*/ 59808 h 695"/>
              <a:gd name="T58" fmla="*/ 82131 w 695"/>
              <a:gd name="T59" fmla="*/ 97294 h 695"/>
              <a:gd name="T60" fmla="*/ 77919 w 695"/>
              <a:gd name="T61" fmla="*/ 117089 h 695"/>
              <a:gd name="T62" fmla="*/ 73286 w 695"/>
              <a:gd name="T63" fmla="*/ 151626 h 695"/>
              <a:gd name="T64" fmla="*/ 114983 w 695"/>
              <a:gd name="T65" fmla="*/ 221543 h 695"/>
              <a:gd name="T66" fmla="*/ 86343 w 695"/>
              <a:gd name="T67" fmla="*/ 243444 h 695"/>
              <a:gd name="T68" fmla="*/ 9266 w 695"/>
              <a:gd name="T69" fmla="*/ 145730 h 695"/>
              <a:gd name="T70" fmla="*/ 282615 w 695"/>
              <a:gd name="T71" fmla="*/ 145730 h 6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5" h="695">
                <a:moveTo>
                  <a:pt x="347" y="0"/>
                </a:moveTo>
                <a:lnTo>
                  <a:pt x="347" y="0"/>
                </a:lnTo>
                <a:cubicBezTo>
                  <a:pt x="156" y="0"/>
                  <a:pt x="0" y="155"/>
                  <a:pt x="0" y="346"/>
                </a:cubicBezTo>
                <a:cubicBezTo>
                  <a:pt x="0" y="450"/>
                  <a:pt x="45" y="548"/>
                  <a:pt x="127" y="615"/>
                </a:cubicBezTo>
                <a:cubicBezTo>
                  <a:pt x="188" y="666"/>
                  <a:pt x="266" y="694"/>
                  <a:pt x="347" y="694"/>
                </a:cubicBezTo>
                <a:cubicBezTo>
                  <a:pt x="538" y="694"/>
                  <a:pt x="694" y="538"/>
                  <a:pt x="694" y="346"/>
                </a:cubicBezTo>
                <a:cubicBezTo>
                  <a:pt x="694" y="155"/>
                  <a:pt x="538" y="0"/>
                  <a:pt x="347" y="0"/>
                </a:cubicBezTo>
                <a:close/>
                <a:moveTo>
                  <a:pt x="158" y="610"/>
                </a:moveTo>
                <a:lnTo>
                  <a:pt x="158" y="610"/>
                </a:lnTo>
                <a:cubicBezTo>
                  <a:pt x="171" y="606"/>
                  <a:pt x="187" y="602"/>
                  <a:pt x="205" y="602"/>
                </a:cubicBezTo>
                <a:cubicBezTo>
                  <a:pt x="243" y="602"/>
                  <a:pt x="243" y="602"/>
                  <a:pt x="243" y="602"/>
                </a:cubicBezTo>
                <a:cubicBezTo>
                  <a:pt x="246" y="602"/>
                  <a:pt x="250" y="600"/>
                  <a:pt x="252" y="597"/>
                </a:cubicBezTo>
                <a:cubicBezTo>
                  <a:pt x="293" y="539"/>
                  <a:pt x="293" y="539"/>
                  <a:pt x="293" y="539"/>
                </a:cubicBezTo>
                <a:cubicBezTo>
                  <a:pt x="309" y="548"/>
                  <a:pt x="326" y="553"/>
                  <a:pt x="345" y="553"/>
                </a:cubicBezTo>
                <a:cubicBezTo>
                  <a:pt x="366" y="553"/>
                  <a:pt x="386" y="546"/>
                  <a:pt x="403" y="535"/>
                </a:cubicBezTo>
                <a:cubicBezTo>
                  <a:pt x="442" y="596"/>
                  <a:pt x="442" y="596"/>
                  <a:pt x="442" y="596"/>
                </a:cubicBezTo>
                <a:cubicBezTo>
                  <a:pt x="444" y="600"/>
                  <a:pt x="448" y="602"/>
                  <a:pt x="452" y="602"/>
                </a:cubicBezTo>
                <a:cubicBezTo>
                  <a:pt x="491" y="602"/>
                  <a:pt x="491" y="602"/>
                  <a:pt x="491" y="602"/>
                </a:cubicBezTo>
                <a:cubicBezTo>
                  <a:pt x="509" y="602"/>
                  <a:pt x="523" y="604"/>
                  <a:pt x="537" y="609"/>
                </a:cubicBezTo>
                <a:cubicBezTo>
                  <a:pt x="483" y="647"/>
                  <a:pt x="418" y="670"/>
                  <a:pt x="347" y="670"/>
                </a:cubicBezTo>
                <a:cubicBezTo>
                  <a:pt x="279" y="670"/>
                  <a:pt x="213" y="648"/>
                  <a:pt x="158" y="610"/>
                </a:cubicBezTo>
                <a:close/>
                <a:moveTo>
                  <a:pt x="476" y="294"/>
                </a:moveTo>
                <a:lnTo>
                  <a:pt x="476" y="294"/>
                </a:lnTo>
                <a:cubicBezTo>
                  <a:pt x="483" y="294"/>
                  <a:pt x="484" y="295"/>
                  <a:pt x="484" y="295"/>
                </a:cubicBezTo>
                <a:cubicBezTo>
                  <a:pt x="485" y="297"/>
                  <a:pt x="485" y="303"/>
                  <a:pt x="485" y="309"/>
                </a:cubicBezTo>
                <a:cubicBezTo>
                  <a:pt x="485" y="360"/>
                  <a:pt x="485" y="360"/>
                  <a:pt x="485" y="360"/>
                </a:cubicBezTo>
                <a:cubicBezTo>
                  <a:pt x="485" y="367"/>
                  <a:pt x="482" y="374"/>
                  <a:pt x="472" y="374"/>
                </a:cubicBezTo>
                <a:cubicBezTo>
                  <a:pt x="466" y="374"/>
                  <a:pt x="461" y="380"/>
                  <a:pt x="461" y="386"/>
                </a:cubicBezTo>
                <a:cubicBezTo>
                  <a:pt x="461" y="451"/>
                  <a:pt x="410" y="530"/>
                  <a:pt x="345" y="530"/>
                </a:cubicBezTo>
                <a:cubicBezTo>
                  <a:pt x="281" y="530"/>
                  <a:pt x="226" y="450"/>
                  <a:pt x="226" y="386"/>
                </a:cubicBezTo>
                <a:cubicBezTo>
                  <a:pt x="226" y="380"/>
                  <a:pt x="221" y="374"/>
                  <a:pt x="215" y="374"/>
                </a:cubicBezTo>
                <a:cubicBezTo>
                  <a:pt x="206" y="374"/>
                  <a:pt x="198" y="367"/>
                  <a:pt x="198" y="360"/>
                </a:cubicBezTo>
                <a:cubicBezTo>
                  <a:pt x="198" y="308"/>
                  <a:pt x="198" y="308"/>
                  <a:pt x="198" y="308"/>
                </a:cubicBezTo>
                <a:cubicBezTo>
                  <a:pt x="197" y="298"/>
                  <a:pt x="199" y="296"/>
                  <a:pt x="200" y="295"/>
                </a:cubicBezTo>
                <a:cubicBezTo>
                  <a:pt x="201" y="294"/>
                  <a:pt x="203" y="294"/>
                  <a:pt x="204" y="294"/>
                </a:cubicBezTo>
                <a:cubicBezTo>
                  <a:pt x="205" y="294"/>
                  <a:pt x="205" y="294"/>
                  <a:pt x="205" y="294"/>
                </a:cubicBezTo>
                <a:cubicBezTo>
                  <a:pt x="208" y="295"/>
                  <a:pt x="212" y="294"/>
                  <a:pt x="214" y="292"/>
                </a:cubicBezTo>
                <a:cubicBezTo>
                  <a:pt x="217" y="289"/>
                  <a:pt x="218" y="286"/>
                  <a:pt x="218" y="283"/>
                </a:cubicBezTo>
                <a:cubicBezTo>
                  <a:pt x="218" y="231"/>
                  <a:pt x="218" y="231"/>
                  <a:pt x="218" y="231"/>
                </a:cubicBezTo>
                <a:cubicBezTo>
                  <a:pt x="218" y="193"/>
                  <a:pt x="244" y="165"/>
                  <a:pt x="279" y="165"/>
                </a:cubicBezTo>
                <a:cubicBezTo>
                  <a:pt x="284" y="166"/>
                  <a:pt x="293" y="165"/>
                  <a:pt x="299" y="157"/>
                </a:cubicBezTo>
                <a:cubicBezTo>
                  <a:pt x="313" y="137"/>
                  <a:pt x="362" y="124"/>
                  <a:pt x="402" y="137"/>
                </a:cubicBezTo>
                <a:cubicBezTo>
                  <a:pt x="431" y="145"/>
                  <a:pt x="463" y="169"/>
                  <a:pt x="464" y="231"/>
                </a:cubicBezTo>
                <a:cubicBezTo>
                  <a:pt x="464" y="283"/>
                  <a:pt x="464" y="283"/>
                  <a:pt x="464" y="283"/>
                </a:cubicBezTo>
                <a:cubicBezTo>
                  <a:pt x="464" y="289"/>
                  <a:pt x="469" y="294"/>
                  <a:pt x="476" y="294"/>
                </a:cubicBezTo>
                <a:close/>
                <a:moveTo>
                  <a:pt x="558" y="592"/>
                </a:moveTo>
                <a:lnTo>
                  <a:pt x="558" y="592"/>
                </a:lnTo>
                <a:cubicBezTo>
                  <a:pt x="538" y="583"/>
                  <a:pt x="518" y="578"/>
                  <a:pt x="491" y="578"/>
                </a:cubicBezTo>
                <a:cubicBezTo>
                  <a:pt x="459" y="578"/>
                  <a:pt x="459" y="578"/>
                  <a:pt x="459" y="578"/>
                </a:cubicBezTo>
                <a:cubicBezTo>
                  <a:pt x="422" y="521"/>
                  <a:pt x="422" y="521"/>
                  <a:pt x="422" y="521"/>
                </a:cubicBezTo>
                <a:cubicBezTo>
                  <a:pt x="458" y="491"/>
                  <a:pt x="481" y="442"/>
                  <a:pt x="484" y="396"/>
                </a:cubicBezTo>
                <a:cubicBezTo>
                  <a:pt x="498" y="391"/>
                  <a:pt x="509" y="378"/>
                  <a:pt x="509" y="360"/>
                </a:cubicBezTo>
                <a:cubicBezTo>
                  <a:pt x="509" y="307"/>
                  <a:pt x="509" y="307"/>
                  <a:pt x="509" y="307"/>
                </a:cubicBezTo>
                <a:cubicBezTo>
                  <a:pt x="509" y="297"/>
                  <a:pt x="509" y="287"/>
                  <a:pt x="500" y="280"/>
                </a:cubicBezTo>
                <a:cubicBezTo>
                  <a:pt x="497" y="276"/>
                  <a:pt x="493" y="273"/>
                  <a:pt x="488" y="272"/>
                </a:cubicBezTo>
                <a:cubicBezTo>
                  <a:pt x="488" y="231"/>
                  <a:pt x="488" y="231"/>
                  <a:pt x="488" y="231"/>
                </a:cubicBezTo>
                <a:cubicBezTo>
                  <a:pt x="487" y="151"/>
                  <a:pt x="438" y="124"/>
                  <a:pt x="410" y="114"/>
                </a:cubicBezTo>
                <a:cubicBezTo>
                  <a:pt x="363" y="100"/>
                  <a:pt x="301" y="113"/>
                  <a:pt x="283" y="142"/>
                </a:cubicBezTo>
                <a:cubicBezTo>
                  <a:pt x="282" y="142"/>
                  <a:pt x="281" y="142"/>
                  <a:pt x="280" y="142"/>
                </a:cubicBezTo>
                <a:cubicBezTo>
                  <a:pt x="232" y="142"/>
                  <a:pt x="195" y="180"/>
                  <a:pt x="195" y="231"/>
                </a:cubicBezTo>
                <a:cubicBezTo>
                  <a:pt x="195" y="272"/>
                  <a:pt x="195" y="272"/>
                  <a:pt x="195" y="272"/>
                </a:cubicBezTo>
                <a:cubicBezTo>
                  <a:pt x="192" y="273"/>
                  <a:pt x="188" y="274"/>
                  <a:pt x="185" y="278"/>
                </a:cubicBezTo>
                <a:cubicBezTo>
                  <a:pt x="176" y="285"/>
                  <a:pt x="173" y="295"/>
                  <a:pt x="174" y="309"/>
                </a:cubicBezTo>
                <a:cubicBezTo>
                  <a:pt x="174" y="360"/>
                  <a:pt x="174" y="360"/>
                  <a:pt x="174" y="360"/>
                </a:cubicBezTo>
                <a:cubicBezTo>
                  <a:pt x="174" y="377"/>
                  <a:pt x="187" y="391"/>
                  <a:pt x="204" y="396"/>
                </a:cubicBezTo>
                <a:cubicBezTo>
                  <a:pt x="207" y="444"/>
                  <a:pt x="234" y="495"/>
                  <a:pt x="273" y="526"/>
                </a:cubicBezTo>
                <a:cubicBezTo>
                  <a:pt x="237" y="578"/>
                  <a:pt x="237" y="578"/>
                  <a:pt x="237" y="578"/>
                </a:cubicBezTo>
                <a:cubicBezTo>
                  <a:pt x="205" y="578"/>
                  <a:pt x="205" y="578"/>
                  <a:pt x="205" y="578"/>
                </a:cubicBezTo>
                <a:cubicBezTo>
                  <a:pt x="179" y="578"/>
                  <a:pt x="156" y="584"/>
                  <a:pt x="136" y="592"/>
                </a:cubicBezTo>
                <a:cubicBezTo>
                  <a:pt x="64" y="531"/>
                  <a:pt x="22" y="441"/>
                  <a:pt x="22" y="346"/>
                </a:cubicBezTo>
                <a:cubicBezTo>
                  <a:pt x="22" y="167"/>
                  <a:pt x="168" y="23"/>
                  <a:pt x="347" y="23"/>
                </a:cubicBezTo>
                <a:cubicBezTo>
                  <a:pt x="525" y="23"/>
                  <a:pt x="671" y="167"/>
                  <a:pt x="671" y="346"/>
                </a:cubicBezTo>
                <a:cubicBezTo>
                  <a:pt x="671" y="444"/>
                  <a:pt x="626" y="532"/>
                  <a:pt x="558" y="592"/>
                </a:cubicBezTo>
                <a:close/>
              </a:path>
            </a:pathLst>
          </a:custGeom>
          <a:solidFill>
            <a:srgbClr val="0078EF">
              <a:alpha val="80000"/>
            </a:srgbClr>
          </a:solidFill>
          <a:ln>
            <a:noFill/>
          </a:ln>
          <a:extLst/>
        </p:spPr>
        <p:txBody>
          <a:bodyPr wrap="none" anchor="ctr"/>
          <a:lstStyle/>
          <a:p>
            <a:pPr defTabSz="914400"/>
            <a:endParaRPr lang="en-US" sz="1688">
              <a:solidFill>
                <a:srgbClr val="212E35"/>
              </a:solidFill>
            </a:endParaRPr>
          </a:p>
        </p:txBody>
      </p:sp>
      <p:sp>
        <p:nvSpPr>
          <p:cNvPr id="72" name="Freeform 128"/>
          <p:cNvSpPr>
            <a:spLocks noChangeArrowheads="1"/>
          </p:cNvSpPr>
          <p:nvPr/>
        </p:nvSpPr>
        <p:spPr bwMode="auto">
          <a:xfrm>
            <a:off x="11264224" y="2701743"/>
            <a:ext cx="520282" cy="520282"/>
          </a:xfrm>
          <a:custGeom>
            <a:avLst/>
            <a:gdLst>
              <a:gd name="T0" fmla="*/ 145941 w 696"/>
              <a:gd name="T1" fmla="*/ 0 h 695"/>
              <a:gd name="T2" fmla="*/ 145941 w 696"/>
              <a:gd name="T3" fmla="*/ 0 h 695"/>
              <a:gd name="T4" fmla="*/ 0 w 696"/>
              <a:gd name="T5" fmla="*/ 145730 h 695"/>
              <a:gd name="T6" fmla="*/ 145941 w 696"/>
              <a:gd name="T7" fmla="*/ 292302 h 695"/>
              <a:gd name="T8" fmla="*/ 292302 w 696"/>
              <a:gd name="T9" fmla="*/ 145730 h 695"/>
              <a:gd name="T10" fmla="*/ 145941 w 696"/>
              <a:gd name="T11" fmla="*/ 0 h 695"/>
              <a:gd name="T12" fmla="*/ 145941 w 696"/>
              <a:gd name="T13" fmla="*/ 282193 h 695"/>
              <a:gd name="T14" fmla="*/ 145941 w 696"/>
              <a:gd name="T15" fmla="*/ 282193 h 695"/>
              <a:gd name="T16" fmla="*/ 67293 w 696"/>
              <a:gd name="T17" fmla="*/ 256922 h 695"/>
              <a:gd name="T18" fmla="*/ 112715 w 696"/>
              <a:gd name="T19" fmla="*/ 242181 h 695"/>
              <a:gd name="T20" fmla="*/ 117762 w 696"/>
              <a:gd name="T21" fmla="*/ 238811 h 695"/>
              <a:gd name="T22" fmla="*/ 128277 w 696"/>
              <a:gd name="T23" fmla="*/ 207644 h 695"/>
              <a:gd name="T24" fmla="*/ 145941 w 696"/>
              <a:gd name="T25" fmla="*/ 208907 h 695"/>
              <a:gd name="T26" fmla="*/ 164026 w 696"/>
              <a:gd name="T27" fmla="*/ 207644 h 695"/>
              <a:gd name="T28" fmla="*/ 174540 w 696"/>
              <a:gd name="T29" fmla="*/ 238811 h 695"/>
              <a:gd name="T30" fmla="*/ 179167 w 696"/>
              <a:gd name="T31" fmla="*/ 242181 h 695"/>
              <a:gd name="T32" fmla="*/ 225010 w 696"/>
              <a:gd name="T33" fmla="*/ 256922 h 695"/>
              <a:gd name="T34" fmla="*/ 145941 w 696"/>
              <a:gd name="T35" fmla="*/ 282193 h 695"/>
              <a:gd name="T36" fmla="*/ 63087 w 696"/>
              <a:gd name="T37" fmla="*/ 160050 h 695"/>
              <a:gd name="T38" fmla="*/ 63087 w 696"/>
              <a:gd name="T39" fmla="*/ 160050 h 695"/>
              <a:gd name="T40" fmla="*/ 84536 w 696"/>
              <a:gd name="T41" fmla="*/ 117089 h 695"/>
              <a:gd name="T42" fmla="*/ 145941 w 696"/>
              <a:gd name="T43" fmla="*/ 54333 h 695"/>
              <a:gd name="T44" fmla="*/ 207345 w 696"/>
              <a:gd name="T45" fmla="*/ 117089 h 695"/>
              <a:gd name="T46" fmla="*/ 228795 w 696"/>
              <a:gd name="T47" fmla="*/ 160050 h 695"/>
              <a:gd name="T48" fmla="*/ 145941 w 696"/>
              <a:gd name="T49" fmla="*/ 199220 h 695"/>
              <a:gd name="T50" fmla="*/ 63087 w 696"/>
              <a:gd name="T51" fmla="*/ 160050 h 695"/>
              <a:gd name="T52" fmla="*/ 233001 w 696"/>
              <a:gd name="T53" fmla="*/ 250183 h 695"/>
              <a:gd name="T54" fmla="*/ 233001 w 696"/>
              <a:gd name="T55" fmla="*/ 250183 h 695"/>
              <a:gd name="T56" fmla="*/ 182952 w 696"/>
              <a:gd name="T57" fmla="*/ 232072 h 695"/>
              <a:gd name="T58" fmla="*/ 174120 w 696"/>
              <a:gd name="T59" fmla="*/ 206380 h 695"/>
              <a:gd name="T60" fmla="*/ 238889 w 696"/>
              <a:gd name="T61" fmla="*/ 162156 h 695"/>
              <a:gd name="T62" fmla="*/ 238468 w 696"/>
              <a:gd name="T63" fmla="*/ 157102 h 695"/>
              <a:gd name="T64" fmla="*/ 217019 w 696"/>
              <a:gd name="T65" fmla="*/ 114562 h 695"/>
              <a:gd name="T66" fmla="*/ 145941 w 696"/>
              <a:gd name="T67" fmla="*/ 44646 h 695"/>
              <a:gd name="T68" fmla="*/ 75284 w 696"/>
              <a:gd name="T69" fmla="*/ 114562 h 695"/>
              <a:gd name="T70" fmla="*/ 53834 w 696"/>
              <a:gd name="T71" fmla="*/ 157102 h 695"/>
              <a:gd name="T72" fmla="*/ 53414 w 696"/>
              <a:gd name="T73" fmla="*/ 162156 h 695"/>
              <a:gd name="T74" fmla="*/ 118183 w 696"/>
              <a:gd name="T75" fmla="*/ 206380 h 695"/>
              <a:gd name="T76" fmla="*/ 109351 w 696"/>
              <a:gd name="T77" fmla="*/ 232072 h 695"/>
              <a:gd name="T78" fmla="*/ 58460 w 696"/>
              <a:gd name="T79" fmla="*/ 250183 h 695"/>
              <a:gd name="T80" fmla="*/ 9673 w 696"/>
              <a:gd name="T81" fmla="*/ 145730 h 695"/>
              <a:gd name="T82" fmla="*/ 145941 w 696"/>
              <a:gd name="T83" fmla="*/ 9687 h 695"/>
              <a:gd name="T84" fmla="*/ 282209 w 696"/>
              <a:gd name="T85" fmla="*/ 145730 h 695"/>
              <a:gd name="T86" fmla="*/ 233001 w 696"/>
              <a:gd name="T87" fmla="*/ 25018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96" h="695">
                <a:moveTo>
                  <a:pt x="347" y="0"/>
                </a:moveTo>
                <a:lnTo>
                  <a:pt x="347" y="0"/>
                </a:lnTo>
                <a:cubicBezTo>
                  <a:pt x="156" y="0"/>
                  <a:pt x="0" y="155"/>
                  <a:pt x="0" y="346"/>
                </a:cubicBezTo>
                <a:cubicBezTo>
                  <a:pt x="0" y="538"/>
                  <a:pt x="156" y="694"/>
                  <a:pt x="347" y="694"/>
                </a:cubicBezTo>
                <a:cubicBezTo>
                  <a:pt x="539" y="694"/>
                  <a:pt x="695" y="538"/>
                  <a:pt x="695" y="346"/>
                </a:cubicBezTo>
                <a:cubicBezTo>
                  <a:pt x="695" y="155"/>
                  <a:pt x="539" y="0"/>
                  <a:pt x="347" y="0"/>
                </a:cubicBezTo>
                <a:close/>
                <a:moveTo>
                  <a:pt x="347" y="670"/>
                </a:moveTo>
                <a:lnTo>
                  <a:pt x="347" y="670"/>
                </a:lnTo>
                <a:cubicBezTo>
                  <a:pt x="278" y="670"/>
                  <a:pt x="213" y="647"/>
                  <a:pt x="160" y="610"/>
                </a:cubicBezTo>
                <a:cubicBezTo>
                  <a:pt x="193" y="589"/>
                  <a:pt x="235" y="575"/>
                  <a:pt x="268" y="575"/>
                </a:cubicBezTo>
                <a:cubicBezTo>
                  <a:pt x="273" y="575"/>
                  <a:pt x="278" y="571"/>
                  <a:pt x="280" y="567"/>
                </a:cubicBezTo>
                <a:cubicBezTo>
                  <a:pt x="305" y="493"/>
                  <a:pt x="305" y="493"/>
                  <a:pt x="305" y="493"/>
                </a:cubicBezTo>
                <a:cubicBezTo>
                  <a:pt x="317" y="495"/>
                  <a:pt x="332" y="496"/>
                  <a:pt x="347" y="496"/>
                </a:cubicBezTo>
                <a:cubicBezTo>
                  <a:pt x="363" y="496"/>
                  <a:pt x="376" y="495"/>
                  <a:pt x="390" y="493"/>
                </a:cubicBezTo>
                <a:cubicBezTo>
                  <a:pt x="415" y="567"/>
                  <a:pt x="415" y="567"/>
                  <a:pt x="415" y="567"/>
                </a:cubicBezTo>
                <a:cubicBezTo>
                  <a:pt x="416" y="571"/>
                  <a:pt x="421" y="575"/>
                  <a:pt x="426" y="575"/>
                </a:cubicBezTo>
                <a:cubicBezTo>
                  <a:pt x="460" y="575"/>
                  <a:pt x="501" y="589"/>
                  <a:pt x="535" y="610"/>
                </a:cubicBezTo>
                <a:cubicBezTo>
                  <a:pt x="482" y="647"/>
                  <a:pt x="417" y="670"/>
                  <a:pt x="347" y="670"/>
                </a:cubicBezTo>
                <a:close/>
                <a:moveTo>
                  <a:pt x="150" y="380"/>
                </a:moveTo>
                <a:lnTo>
                  <a:pt x="150" y="380"/>
                </a:lnTo>
                <a:cubicBezTo>
                  <a:pt x="162" y="361"/>
                  <a:pt x="195" y="304"/>
                  <a:pt x="201" y="278"/>
                </a:cubicBezTo>
                <a:cubicBezTo>
                  <a:pt x="212" y="233"/>
                  <a:pt x="247" y="129"/>
                  <a:pt x="347" y="129"/>
                </a:cubicBezTo>
                <a:cubicBezTo>
                  <a:pt x="447" y="129"/>
                  <a:pt x="483" y="233"/>
                  <a:pt x="493" y="278"/>
                </a:cubicBezTo>
                <a:cubicBezTo>
                  <a:pt x="499" y="304"/>
                  <a:pt x="533" y="361"/>
                  <a:pt x="544" y="380"/>
                </a:cubicBezTo>
                <a:cubicBezTo>
                  <a:pt x="528" y="408"/>
                  <a:pt x="477" y="473"/>
                  <a:pt x="347" y="473"/>
                </a:cubicBezTo>
                <a:cubicBezTo>
                  <a:pt x="217" y="473"/>
                  <a:pt x="166" y="408"/>
                  <a:pt x="150" y="380"/>
                </a:cubicBezTo>
                <a:close/>
                <a:moveTo>
                  <a:pt x="554" y="594"/>
                </a:moveTo>
                <a:lnTo>
                  <a:pt x="554" y="594"/>
                </a:lnTo>
                <a:cubicBezTo>
                  <a:pt x="519" y="570"/>
                  <a:pt x="473" y="553"/>
                  <a:pt x="435" y="551"/>
                </a:cubicBezTo>
                <a:cubicBezTo>
                  <a:pt x="414" y="490"/>
                  <a:pt x="414" y="490"/>
                  <a:pt x="414" y="490"/>
                </a:cubicBezTo>
                <a:cubicBezTo>
                  <a:pt x="516" y="470"/>
                  <a:pt x="556" y="407"/>
                  <a:pt x="568" y="385"/>
                </a:cubicBezTo>
                <a:cubicBezTo>
                  <a:pt x="569" y="382"/>
                  <a:pt x="569" y="377"/>
                  <a:pt x="567" y="373"/>
                </a:cubicBezTo>
                <a:cubicBezTo>
                  <a:pt x="554" y="353"/>
                  <a:pt x="521" y="294"/>
                  <a:pt x="516" y="272"/>
                </a:cubicBezTo>
                <a:cubicBezTo>
                  <a:pt x="491" y="166"/>
                  <a:pt x="429" y="106"/>
                  <a:pt x="347" y="106"/>
                </a:cubicBezTo>
                <a:cubicBezTo>
                  <a:pt x="265" y="106"/>
                  <a:pt x="204" y="166"/>
                  <a:pt x="179" y="272"/>
                </a:cubicBezTo>
                <a:cubicBezTo>
                  <a:pt x="173" y="294"/>
                  <a:pt x="140" y="353"/>
                  <a:pt x="128" y="373"/>
                </a:cubicBezTo>
                <a:cubicBezTo>
                  <a:pt x="125" y="377"/>
                  <a:pt x="125" y="382"/>
                  <a:pt x="127" y="385"/>
                </a:cubicBezTo>
                <a:cubicBezTo>
                  <a:pt x="138" y="407"/>
                  <a:pt x="179" y="470"/>
                  <a:pt x="281" y="490"/>
                </a:cubicBezTo>
                <a:cubicBezTo>
                  <a:pt x="260" y="551"/>
                  <a:pt x="260" y="551"/>
                  <a:pt x="260" y="551"/>
                </a:cubicBezTo>
                <a:cubicBezTo>
                  <a:pt x="221" y="553"/>
                  <a:pt x="175" y="570"/>
                  <a:pt x="139" y="594"/>
                </a:cubicBezTo>
                <a:cubicBezTo>
                  <a:pt x="68" y="535"/>
                  <a:pt x="23" y="446"/>
                  <a:pt x="23" y="346"/>
                </a:cubicBezTo>
                <a:cubicBezTo>
                  <a:pt x="23" y="167"/>
                  <a:pt x="168" y="23"/>
                  <a:pt x="347" y="23"/>
                </a:cubicBezTo>
                <a:cubicBezTo>
                  <a:pt x="526" y="23"/>
                  <a:pt x="671" y="167"/>
                  <a:pt x="671" y="346"/>
                </a:cubicBezTo>
                <a:cubicBezTo>
                  <a:pt x="671" y="446"/>
                  <a:pt x="626" y="535"/>
                  <a:pt x="554" y="594"/>
                </a:cubicBezTo>
                <a:close/>
              </a:path>
            </a:pathLst>
          </a:custGeom>
          <a:solidFill>
            <a:srgbClr val="0078E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sz="1688">
              <a:solidFill>
                <a:srgbClr val="212E35"/>
              </a:solidFill>
            </a:endParaRPr>
          </a:p>
        </p:txBody>
      </p:sp>
      <p:pic>
        <p:nvPicPr>
          <p:cNvPr id="51" name="Picture 50"/>
          <p:cNvPicPr>
            <a:picLocks noChangeAspect="1"/>
          </p:cNvPicPr>
          <p:nvPr/>
        </p:nvPicPr>
        <p:blipFill>
          <a:blip r:embed="rId3" cstate="print">
            <a:alphaModFix amt="20000"/>
            <a:extLst>
              <a:ext uri="{28A0092B-C50C-407E-A947-70E740481C1C}">
                <a14:useLocalDpi xmlns:a14="http://schemas.microsoft.com/office/drawing/2010/main"/>
              </a:ext>
            </a:extLst>
          </a:blip>
          <a:stretch>
            <a:fillRect/>
          </a:stretch>
        </p:blipFill>
        <p:spPr>
          <a:xfrm>
            <a:off x="1210868" y="5385981"/>
            <a:ext cx="434570" cy="542591"/>
          </a:xfrm>
          <a:prstGeom prst="rect">
            <a:avLst/>
          </a:prstGeom>
        </p:spPr>
      </p:pic>
      <p:sp>
        <p:nvSpPr>
          <p:cNvPr id="54" name="Freeform 43"/>
          <p:cNvSpPr>
            <a:spLocks noChangeArrowheads="1"/>
          </p:cNvSpPr>
          <p:nvPr/>
        </p:nvSpPr>
        <p:spPr bwMode="auto">
          <a:xfrm>
            <a:off x="396420" y="5478675"/>
            <a:ext cx="631975" cy="367510"/>
          </a:xfrm>
          <a:custGeom>
            <a:avLst/>
            <a:gdLst>
              <a:gd name="T0" fmla="*/ 628 w 810"/>
              <a:gd name="T1" fmla="*/ 112 h 473"/>
              <a:gd name="T2" fmla="*/ 628 w 810"/>
              <a:gd name="T3" fmla="*/ 112 h 473"/>
              <a:gd name="T4" fmla="*/ 581 w 810"/>
              <a:gd name="T5" fmla="*/ 119 h 473"/>
              <a:gd name="T6" fmla="*/ 409 w 810"/>
              <a:gd name="T7" fmla="*/ 0 h 473"/>
              <a:gd name="T8" fmla="*/ 228 w 810"/>
              <a:gd name="T9" fmla="*/ 152 h 473"/>
              <a:gd name="T10" fmla="*/ 167 w 810"/>
              <a:gd name="T11" fmla="*/ 140 h 473"/>
              <a:gd name="T12" fmla="*/ 0 w 810"/>
              <a:gd name="T13" fmla="*/ 306 h 473"/>
              <a:gd name="T14" fmla="*/ 145 w 810"/>
              <a:gd name="T15" fmla="*/ 471 h 473"/>
              <a:gd name="T16" fmla="*/ 643 w 810"/>
              <a:gd name="T17" fmla="*/ 472 h 473"/>
              <a:gd name="T18" fmla="*/ 809 w 810"/>
              <a:gd name="T19" fmla="*/ 293 h 473"/>
              <a:gd name="T20" fmla="*/ 628 w 810"/>
              <a:gd name="T21" fmla="*/ 112 h 473"/>
              <a:gd name="T22" fmla="*/ 642 w 810"/>
              <a:gd name="T23" fmla="*/ 449 h 473"/>
              <a:gd name="T24" fmla="*/ 642 w 810"/>
              <a:gd name="T25" fmla="*/ 449 h 473"/>
              <a:gd name="T26" fmla="*/ 146 w 810"/>
              <a:gd name="T27" fmla="*/ 448 h 473"/>
              <a:gd name="T28" fmla="*/ 23 w 810"/>
              <a:gd name="T29" fmla="*/ 306 h 473"/>
              <a:gd name="T30" fmla="*/ 167 w 810"/>
              <a:gd name="T31" fmla="*/ 163 h 473"/>
              <a:gd name="T32" fmla="*/ 232 w 810"/>
              <a:gd name="T33" fmla="*/ 179 h 473"/>
              <a:gd name="T34" fmla="*/ 243 w 810"/>
              <a:gd name="T35" fmla="*/ 179 h 473"/>
              <a:gd name="T36" fmla="*/ 249 w 810"/>
              <a:gd name="T37" fmla="*/ 170 h 473"/>
              <a:gd name="T38" fmla="*/ 409 w 810"/>
              <a:gd name="T39" fmla="*/ 24 h 473"/>
              <a:gd name="T40" fmla="*/ 562 w 810"/>
              <a:gd name="T41" fmla="*/ 138 h 473"/>
              <a:gd name="T42" fmla="*/ 569 w 810"/>
              <a:gd name="T43" fmla="*/ 144 h 473"/>
              <a:gd name="T44" fmla="*/ 577 w 810"/>
              <a:gd name="T45" fmla="*/ 145 h 473"/>
              <a:gd name="T46" fmla="*/ 628 w 810"/>
              <a:gd name="T47" fmla="*/ 136 h 473"/>
              <a:gd name="T48" fmla="*/ 786 w 810"/>
              <a:gd name="T49" fmla="*/ 293 h 473"/>
              <a:gd name="T50" fmla="*/ 642 w 810"/>
              <a:gd name="T51" fmla="*/ 44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0" h="473">
                <a:moveTo>
                  <a:pt x="628" y="112"/>
                </a:moveTo>
                <a:lnTo>
                  <a:pt x="628" y="112"/>
                </a:lnTo>
                <a:cubicBezTo>
                  <a:pt x="612" y="112"/>
                  <a:pt x="597" y="115"/>
                  <a:pt x="581" y="119"/>
                </a:cubicBezTo>
                <a:cubicBezTo>
                  <a:pt x="553" y="48"/>
                  <a:pt x="485" y="0"/>
                  <a:pt x="409" y="0"/>
                </a:cubicBezTo>
                <a:cubicBezTo>
                  <a:pt x="319" y="0"/>
                  <a:pt x="244" y="65"/>
                  <a:pt x="228" y="152"/>
                </a:cubicBezTo>
                <a:cubicBezTo>
                  <a:pt x="207" y="144"/>
                  <a:pt x="188" y="140"/>
                  <a:pt x="167" y="140"/>
                </a:cubicBezTo>
                <a:cubicBezTo>
                  <a:pt x="75" y="140"/>
                  <a:pt x="0" y="215"/>
                  <a:pt x="0" y="306"/>
                </a:cubicBezTo>
                <a:cubicBezTo>
                  <a:pt x="0" y="389"/>
                  <a:pt x="62" y="459"/>
                  <a:pt x="145" y="471"/>
                </a:cubicBezTo>
                <a:cubicBezTo>
                  <a:pt x="643" y="472"/>
                  <a:pt x="643" y="472"/>
                  <a:pt x="643" y="472"/>
                </a:cubicBezTo>
                <a:cubicBezTo>
                  <a:pt x="736" y="465"/>
                  <a:pt x="809" y="386"/>
                  <a:pt x="809" y="293"/>
                </a:cubicBezTo>
                <a:cubicBezTo>
                  <a:pt x="809" y="193"/>
                  <a:pt x="728" y="112"/>
                  <a:pt x="628" y="112"/>
                </a:cubicBezTo>
                <a:close/>
                <a:moveTo>
                  <a:pt x="642" y="449"/>
                </a:moveTo>
                <a:lnTo>
                  <a:pt x="642" y="449"/>
                </a:lnTo>
                <a:cubicBezTo>
                  <a:pt x="146" y="448"/>
                  <a:pt x="146" y="448"/>
                  <a:pt x="146" y="448"/>
                </a:cubicBezTo>
                <a:cubicBezTo>
                  <a:pt x="76" y="438"/>
                  <a:pt x="23" y="377"/>
                  <a:pt x="23" y="306"/>
                </a:cubicBezTo>
                <a:cubicBezTo>
                  <a:pt x="23" y="227"/>
                  <a:pt x="88" y="163"/>
                  <a:pt x="167" y="163"/>
                </a:cubicBezTo>
                <a:cubicBezTo>
                  <a:pt x="189" y="163"/>
                  <a:pt x="211" y="169"/>
                  <a:pt x="232" y="179"/>
                </a:cubicBezTo>
                <a:cubicBezTo>
                  <a:pt x="236" y="182"/>
                  <a:pt x="240" y="182"/>
                  <a:pt x="243" y="179"/>
                </a:cubicBezTo>
                <a:cubicBezTo>
                  <a:pt x="246" y="177"/>
                  <a:pt x="248" y="174"/>
                  <a:pt x="249" y="170"/>
                </a:cubicBezTo>
                <a:cubicBezTo>
                  <a:pt x="257" y="87"/>
                  <a:pt x="326" y="24"/>
                  <a:pt x="409" y="24"/>
                </a:cubicBezTo>
                <a:cubicBezTo>
                  <a:pt x="479" y="24"/>
                  <a:pt x="541" y="69"/>
                  <a:pt x="562" y="138"/>
                </a:cubicBezTo>
                <a:cubicBezTo>
                  <a:pt x="563" y="140"/>
                  <a:pt x="566" y="143"/>
                  <a:pt x="569" y="144"/>
                </a:cubicBezTo>
                <a:cubicBezTo>
                  <a:pt x="571" y="146"/>
                  <a:pt x="575" y="146"/>
                  <a:pt x="577" y="145"/>
                </a:cubicBezTo>
                <a:cubicBezTo>
                  <a:pt x="595" y="139"/>
                  <a:pt x="611" y="136"/>
                  <a:pt x="628" y="136"/>
                </a:cubicBezTo>
                <a:cubicBezTo>
                  <a:pt x="716" y="136"/>
                  <a:pt x="786" y="207"/>
                  <a:pt x="786" y="293"/>
                </a:cubicBezTo>
                <a:cubicBezTo>
                  <a:pt x="786" y="374"/>
                  <a:pt x="722" y="442"/>
                  <a:pt x="642" y="449"/>
                </a:cubicBezTo>
                <a:close/>
              </a:path>
            </a:pathLst>
          </a:custGeom>
          <a:solidFill>
            <a:srgbClr val="0078EF">
              <a:alpha val="20000"/>
            </a:srgbClr>
          </a:solidFill>
          <a:ln>
            <a:noFill/>
          </a:ln>
          <a:effectLst/>
        </p:spPr>
        <p:txBody>
          <a:bodyPr wrap="none" anchor="ctr"/>
          <a:lstStyle/>
          <a:p>
            <a:pPr defTabSz="914400"/>
            <a:endParaRPr lang="en-US" sz="1688">
              <a:solidFill>
                <a:srgbClr val="212E35"/>
              </a:solidFill>
            </a:endParaRPr>
          </a:p>
        </p:txBody>
      </p:sp>
      <p:pic>
        <p:nvPicPr>
          <p:cNvPr id="60" name="Picture 59"/>
          <p:cNvPicPr>
            <a:picLocks noChangeAspect="1"/>
          </p:cNvPicPr>
          <p:nvPr/>
        </p:nvPicPr>
        <p:blipFill>
          <a:blip r:embed="rId4" cstate="print">
            <a:alphaModFix amt="20000"/>
            <a:extLst>
              <a:ext uri="{28A0092B-C50C-407E-A947-70E740481C1C}">
                <a14:useLocalDpi xmlns:a14="http://schemas.microsoft.com/office/drawing/2010/main"/>
              </a:ext>
            </a:extLst>
          </a:blip>
          <a:stretch>
            <a:fillRect/>
          </a:stretch>
        </p:blipFill>
        <p:spPr>
          <a:xfrm>
            <a:off x="1850525" y="5457860"/>
            <a:ext cx="507734" cy="394341"/>
          </a:xfrm>
          <a:prstGeom prst="rect">
            <a:avLst/>
          </a:prstGeom>
        </p:spPr>
      </p:pic>
      <p:pic>
        <p:nvPicPr>
          <p:cNvPr id="62" name="Picture 61"/>
          <p:cNvPicPr>
            <a:picLocks noChangeAspect="1"/>
          </p:cNvPicPr>
          <p:nvPr/>
        </p:nvPicPr>
        <p:blipFill>
          <a:blip r:embed="rId3" cstate="print">
            <a:alphaModFix amt="40000"/>
            <a:extLst>
              <a:ext uri="{28A0092B-C50C-407E-A947-70E740481C1C}">
                <a14:useLocalDpi xmlns:a14="http://schemas.microsoft.com/office/drawing/2010/main"/>
              </a:ext>
            </a:extLst>
          </a:blip>
          <a:stretch>
            <a:fillRect/>
          </a:stretch>
        </p:blipFill>
        <p:spPr>
          <a:xfrm>
            <a:off x="1199349" y="4684483"/>
            <a:ext cx="434570" cy="542591"/>
          </a:xfrm>
          <a:prstGeom prst="rect">
            <a:avLst/>
          </a:prstGeom>
        </p:spPr>
      </p:pic>
      <p:sp>
        <p:nvSpPr>
          <p:cNvPr id="63" name="Freeform 43"/>
          <p:cNvSpPr>
            <a:spLocks noChangeArrowheads="1"/>
          </p:cNvSpPr>
          <p:nvPr/>
        </p:nvSpPr>
        <p:spPr bwMode="auto">
          <a:xfrm>
            <a:off x="384901" y="4777177"/>
            <a:ext cx="631975" cy="367510"/>
          </a:xfrm>
          <a:custGeom>
            <a:avLst/>
            <a:gdLst>
              <a:gd name="T0" fmla="*/ 628 w 810"/>
              <a:gd name="T1" fmla="*/ 112 h 473"/>
              <a:gd name="T2" fmla="*/ 628 w 810"/>
              <a:gd name="T3" fmla="*/ 112 h 473"/>
              <a:gd name="T4" fmla="*/ 581 w 810"/>
              <a:gd name="T5" fmla="*/ 119 h 473"/>
              <a:gd name="T6" fmla="*/ 409 w 810"/>
              <a:gd name="T7" fmla="*/ 0 h 473"/>
              <a:gd name="T8" fmla="*/ 228 w 810"/>
              <a:gd name="T9" fmla="*/ 152 h 473"/>
              <a:gd name="T10" fmla="*/ 167 w 810"/>
              <a:gd name="T11" fmla="*/ 140 h 473"/>
              <a:gd name="T12" fmla="*/ 0 w 810"/>
              <a:gd name="T13" fmla="*/ 306 h 473"/>
              <a:gd name="T14" fmla="*/ 145 w 810"/>
              <a:gd name="T15" fmla="*/ 471 h 473"/>
              <a:gd name="T16" fmla="*/ 643 w 810"/>
              <a:gd name="T17" fmla="*/ 472 h 473"/>
              <a:gd name="T18" fmla="*/ 809 w 810"/>
              <a:gd name="T19" fmla="*/ 293 h 473"/>
              <a:gd name="T20" fmla="*/ 628 w 810"/>
              <a:gd name="T21" fmla="*/ 112 h 473"/>
              <a:gd name="T22" fmla="*/ 642 w 810"/>
              <a:gd name="T23" fmla="*/ 449 h 473"/>
              <a:gd name="T24" fmla="*/ 642 w 810"/>
              <a:gd name="T25" fmla="*/ 449 h 473"/>
              <a:gd name="T26" fmla="*/ 146 w 810"/>
              <a:gd name="T27" fmla="*/ 448 h 473"/>
              <a:gd name="T28" fmla="*/ 23 w 810"/>
              <a:gd name="T29" fmla="*/ 306 h 473"/>
              <a:gd name="T30" fmla="*/ 167 w 810"/>
              <a:gd name="T31" fmla="*/ 163 h 473"/>
              <a:gd name="T32" fmla="*/ 232 w 810"/>
              <a:gd name="T33" fmla="*/ 179 h 473"/>
              <a:gd name="T34" fmla="*/ 243 w 810"/>
              <a:gd name="T35" fmla="*/ 179 h 473"/>
              <a:gd name="T36" fmla="*/ 249 w 810"/>
              <a:gd name="T37" fmla="*/ 170 h 473"/>
              <a:gd name="T38" fmla="*/ 409 w 810"/>
              <a:gd name="T39" fmla="*/ 24 h 473"/>
              <a:gd name="T40" fmla="*/ 562 w 810"/>
              <a:gd name="T41" fmla="*/ 138 h 473"/>
              <a:gd name="T42" fmla="*/ 569 w 810"/>
              <a:gd name="T43" fmla="*/ 144 h 473"/>
              <a:gd name="T44" fmla="*/ 577 w 810"/>
              <a:gd name="T45" fmla="*/ 145 h 473"/>
              <a:gd name="T46" fmla="*/ 628 w 810"/>
              <a:gd name="T47" fmla="*/ 136 h 473"/>
              <a:gd name="T48" fmla="*/ 786 w 810"/>
              <a:gd name="T49" fmla="*/ 293 h 473"/>
              <a:gd name="T50" fmla="*/ 642 w 810"/>
              <a:gd name="T51" fmla="*/ 44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0" h="473">
                <a:moveTo>
                  <a:pt x="628" y="112"/>
                </a:moveTo>
                <a:lnTo>
                  <a:pt x="628" y="112"/>
                </a:lnTo>
                <a:cubicBezTo>
                  <a:pt x="612" y="112"/>
                  <a:pt x="597" y="115"/>
                  <a:pt x="581" y="119"/>
                </a:cubicBezTo>
                <a:cubicBezTo>
                  <a:pt x="553" y="48"/>
                  <a:pt x="485" y="0"/>
                  <a:pt x="409" y="0"/>
                </a:cubicBezTo>
                <a:cubicBezTo>
                  <a:pt x="319" y="0"/>
                  <a:pt x="244" y="65"/>
                  <a:pt x="228" y="152"/>
                </a:cubicBezTo>
                <a:cubicBezTo>
                  <a:pt x="207" y="144"/>
                  <a:pt x="188" y="140"/>
                  <a:pt x="167" y="140"/>
                </a:cubicBezTo>
                <a:cubicBezTo>
                  <a:pt x="75" y="140"/>
                  <a:pt x="0" y="215"/>
                  <a:pt x="0" y="306"/>
                </a:cubicBezTo>
                <a:cubicBezTo>
                  <a:pt x="0" y="389"/>
                  <a:pt x="62" y="459"/>
                  <a:pt x="145" y="471"/>
                </a:cubicBezTo>
                <a:cubicBezTo>
                  <a:pt x="643" y="472"/>
                  <a:pt x="643" y="472"/>
                  <a:pt x="643" y="472"/>
                </a:cubicBezTo>
                <a:cubicBezTo>
                  <a:pt x="736" y="465"/>
                  <a:pt x="809" y="386"/>
                  <a:pt x="809" y="293"/>
                </a:cubicBezTo>
                <a:cubicBezTo>
                  <a:pt x="809" y="193"/>
                  <a:pt x="728" y="112"/>
                  <a:pt x="628" y="112"/>
                </a:cubicBezTo>
                <a:close/>
                <a:moveTo>
                  <a:pt x="642" y="449"/>
                </a:moveTo>
                <a:lnTo>
                  <a:pt x="642" y="449"/>
                </a:lnTo>
                <a:cubicBezTo>
                  <a:pt x="146" y="448"/>
                  <a:pt x="146" y="448"/>
                  <a:pt x="146" y="448"/>
                </a:cubicBezTo>
                <a:cubicBezTo>
                  <a:pt x="76" y="438"/>
                  <a:pt x="23" y="377"/>
                  <a:pt x="23" y="306"/>
                </a:cubicBezTo>
                <a:cubicBezTo>
                  <a:pt x="23" y="227"/>
                  <a:pt x="88" y="163"/>
                  <a:pt x="167" y="163"/>
                </a:cubicBezTo>
                <a:cubicBezTo>
                  <a:pt x="189" y="163"/>
                  <a:pt x="211" y="169"/>
                  <a:pt x="232" y="179"/>
                </a:cubicBezTo>
                <a:cubicBezTo>
                  <a:pt x="236" y="182"/>
                  <a:pt x="240" y="182"/>
                  <a:pt x="243" y="179"/>
                </a:cubicBezTo>
                <a:cubicBezTo>
                  <a:pt x="246" y="177"/>
                  <a:pt x="248" y="174"/>
                  <a:pt x="249" y="170"/>
                </a:cubicBezTo>
                <a:cubicBezTo>
                  <a:pt x="257" y="87"/>
                  <a:pt x="326" y="24"/>
                  <a:pt x="409" y="24"/>
                </a:cubicBezTo>
                <a:cubicBezTo>
                  <a:pt x="479" y="24"/>
                  <a:pt x="541" y="69"/>
                  <a:pt x="562" y="138"/>
                </a:cubicBezTo>
                <a:cubicBezTo>
                  <a:pt x="563" y="140"/>
                  <a:pt x="566" y="143"/>
                  <a:pt x="569" y="144"/>
                </a:cubicBezTo>
                <a:cubicBezTo>
                  <a:pt x="571" y="146"/>
                  <a:pt x="575" y="146"/>
                  <a:pt x="577" y="145"/>
                </a:cubicBezTo>
                <a:cubicBezTo>
                  <a:pt x="595" y="139"/>
                  <a:pt x="611" y="136"/>
                  <a:pt x="628" y="136"/>
                </a:cubicBezTo>
                <a:cubicBezTo>
                  <a:pt x="716" y="136"/>
                  <a:pt x="786" y="207"/>
                  <a:pt x="786" y="293"/>
                </a:cubicBezTo>
                <a:cubicBezTo>
                  <a:pt x="786" y="374"/>
                  <a:pt x="722" y="442"/>
                  <a:pt x="642" y="449"/>
                </a:cubicBezTo>
                <a:close/>
              </a:path>
            </a:pathLst>
          </a:custGeom>
          <a:solidFill>
            <a:srgbClr val="0078EF">
              <a:alpha val="40000"/>
            </a:srgbClr>
          </a:solidFill>
          <a:ln>
            <a:noFill/>
          </a:ln>
          <a:effectLst/>
        </p:spPr>
        <p:txBody>
          <a:bodyPr wrap="none" anchor="ctr"/>
          <a:lstStyle/>
          <a:p>
            <a:pPr defTabSz="914400"/>
            <a:endParaRPr lang="en-US" sz="1688">
              <a:solidFill>
                <a:srgbClr val="212E35"/>
              </a:solidFill>
            </a:endParaRPr>
          </a:p>
        </p:txBody>
      </p:sp>
      <p:pic>
        <p:nvPicPr>
          <p:cNvPr id="65" name="Picture 64"/>
          <p:cNvPicPr>
            <a:picLocks noChangeAspect="1"/>
          </p:cNvPicPr>
          <p:nvPr/>
        </p:nvPicPr>
        <p:blipFill>
          <a:blip r:embed="rId4" cstate="print">
            <a:alphaModFix amt="40000"/>
            <a:extLst>
              <a:ext uri="{28A0092B-C50C-407E-A947-70E740481C1C}">
                <a14:useLocalDpi xmlns:a14="http://schemas.microsoft.com/office/drawing/2010/main"/>
              </a:ext>
            </a:extLst>
          </a:blip>
          <a:stretch>
            <a:fillRect/>
          </a:stretch>
        </p:blipFill>
        <p:spPr>
          <a:xfrm>
            <a:off x="1839006" y="4756362"/>
            <a:ext cx="507734" cy="394341"/>
          </a:xfrm>
          <a:prstGeom prst="rect">
            <a:avLst/>
          </a:prstGeom>
        </p:spPr>
      </p:pic>
      <p:pic>
        <p:nvPicPr>
          <p:cNvPr id="69" name="Picture 68"/>
          <p:cNvPicPr>
            <a:picLocks noChangeAspect="1"/>
          </p:cNvPicPr>
          <p:nvPr/>
        </p:nvPicPr>
        <p:blipFill>
          <a:blip r:embed="rId3" cstate="print">
            <a:alphaModFix amt="60000"/>
            <a:extLst>
              <a:ext uri="{28A0092B-C50C-407E-A947-70E740481C1C}">
                <a14:useLocalDpi xmlns:a14="http://schemas.microsoft.com/office/drawing/2010/main"/>
              </a:ext>
            </a:extLst>
          </a:blip>
          <a:stretch>
            <a:fillRect/>
          </a:stretch>
        </p:blipFill>
        <p:spPr>
          <a:xfrm>
            <a:off x="1202076" y="4045873"/>
            <a:ext cx="434570" cy="542591"/>
          </a:xfrm>
          <a:prstGeom prst="rect">
            <a:avLst/>
          </a:prstGeom>
        </p:spPr>
      </p:pic>
      <p:sp>
        <p:nvSpPr>
          <p:cNvPr id="76" name="Freeform 43"/>
          <p:cNvSpPr>
            <a:spLocks noChangeArrowheads="1"/>
          </p:cNvSpPr>
          <p:nvPr/>
        </p:nvSpPr>
        <p:spPr bwMode="auto">
          <a:xfrm>
            <a:off x="387628" y="4138567"/>
            <a:ext cx="631975" cy="367510"/>
          </a:xfrm>
          <a:custGeom>
            <a:avLst/>
            <a:gdLst>
              <a:gd name="T0" fmla="*/ 628 w 810"/>
              <a:gd name="T1" fmla="*/ 112 h 473"/>
              <a:gd name="T2" fmla="*/ 628 w 810"/>
              <a:gd name="T3" fmla="*/ 112 h 473"/>
              <a:gd name="T4" fmla="*/ 581 w 810"/>
              <a:gd name="T5" fmla="*/ 119 h 473"/>
              <a:gd name="T6" fmla="*/ 409 w 810"/>
              <a:gd name="T7" fmla="*/ 0 h 473"/>
              <a:gd name="T8" fmla="*/ 228 w 810"/>
              <a:gd name="T9" fmla="*/ 152 h 473"/>
              <a:gd name="T10" fmla="*/ 167 w 810"/>
              <a:gd name="T11" fmla="*/ 140 h 473"/>
              <a:gd name="T12" fmla="*/ 0 w 810"/>
              <a:gd name="T13" fmla="*/ 306 h 473"/>
              <a:gd name="T14" fmla="*/ 145 w 810"/>
              <a:gd name="T15" fmla="*/ 471 h 473"/>
              <a:gd name="T16" fmla="*/ 643 w 810"/>
              <a:gd name="T17" fmla="*/ 472 h 473"/>
              <a:gd name="T18" fmla="*/ 809 w 810"/>
              <a:gd name="T19" fmla="*/ 293 h 473"/>
              <a:gd name="T20" fmla="*/ 628 w 810"/>
              <a:gd name="T21" fmla="*/ 112 h 473"/>
              <a:gd name="T22" fmla="*/ 642 w 810"/>
              <a:gd name="T23" fmla="*/ 449 h 473"/>
              <a:gd name="T24" fmla="*/ 642 w 810"/>
              <a:gd name="T25" fmla="*/ 449 h 473"/>
              <a:gd name="T26" fmla="*/ 146 w 810"/>
              <a:gd name="T27" fmla="*/ 448 h 473"/>
              <a:gd name="T28" fmla="*/ 23 w 810"/>
              <a:gd name="T29" fmla="*/ 306 h 473"/>
              <a:gd name="T30" fmla="*/ 167 w 810"/>
              <a:gd name="T31" fmla="*/ 163 h 473"/>
              <a:gd name="T32" fmla="*/ 232 w 810"/>
              <a:gd name="T33" fmla="*/ 179 h 473"/>
              <a:gd name="T34" fmla="*/ 243 w 810"/>
              <a:gd name="T35" fmla="*/ 179 h 473"/>
              <a:gd name="T36" fmla="*/ 249 w 810"/>
              <a:gd name="T37" fmla="*/ 170 h 473"/>
              <a:gd name="T38" fmla="*/ 409 w 810"/>
              <a:gd name="T39" fmla="*/ 24 h 473"/>
              <a:gd name="T40" fmla="*/ 562 w 810"/>
              <a:gd name="T41" fmla="*/ 138 h 473"/>
              <a:gd name="T42" fmla="*/ 569 w 810"/>
              <a:gd name="T43" fmla="*/ 144 h 473"/>
              <a:gd name="T44" fmla="*/ 577 w 810"/>
              <a:gd name="T45" fmla="*/ 145 h 473"/>
              <a:gd name="T46" fmla="*/ 628 w 810"/>
              <a:gd name="T47" fmla="*/ 136 h 473"/>
              <a:gd name="T48" fmla="*/ 786 w 810"/>
              <a:gd name="T49" fmla="*/ 293 h 473"/>
              <a:gd name="T50" fmla="*/ 642 w 810"/>
              <a:gd name="T51" fmla="*/ 44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0" h="473">
                <a:moveTo>
                  <a:pt x="628" y="112"/>
                </a:moveTo>
                <a:lnTo>
                  <a:pt x="628" y="112"/>
                </a:lnTo>
                <a:cubicBezTo>
                  <a:pt x="612" y="112"/>
                  <a:pt x="597" y="115"/>
                  <a:pt x="581" y="119"/>
                </a:cubicBezTo>
                <a:cubicBezTo>
                  <a:pt x="553" y="48"/>
                  <a:pt x="485" y="0"/>
                  <a:pt x="409" y="0"/>
                </a:cubicBezTo>
                <a:cubicBezTo>
                  <a:pt x="319" y="0"/>
                  <a:pt x="244" y="65"/>
                  <a:pt x="228" y="152"/>
                </a:cubicBezTo>
                <a:cubicBezTo>
                  <a:pt x="207" y="144"/>
                  <a:pt x="188" y="140"/>
                  <a:pt x="167" y="140"/>
                </a:cubicBezTo>
                <a:cubicBezTo>
                  <a:pt x="75" y="140"/>
                  <a:pt x="0" y="215"/>
                  <a:pt x="0" y="306"/>
                </a:cubicBezTo>
                <a:cubicBezTo>
                  <a:pt x="0" y="389"/>
                  <a:pt x="62" y="459"/>
                  <a:pt x="145" y="471"/>
                </a:cubicBezTo>
                <a:cubicBezTo>
                  <a:pt x="643" y="472"/>
                  <a:pt x="643" y="472"/>
                  <a:pt x="643" y="472"/>
                </a:cubicBezTo>
                <a:cubicBezTo>
                  <a:pt x="736" y="465"/>
                  <a:pt x="809" y="386"/>
                  <a:pt x="809" y="293"/>
                </a:cubicBezTo>
                <a:cubicBezTo>
                  <a:pt x="809" y="193"/>
                  <a:pt x="728" y="112"/>
                  <a:pt x="628" y="112"/>
                </a:cubicBezTo>
                <a:close/>
                <a:moveTo>
                  <a:pt x="642" y="449"/>
                </a:moveTo>
                <a:lnTo>
                  <a:pt x="642" y="449"/>
                </a:lnTo>
                <a:cubicBezTo>
                  <a:pt x="146" y="448"/>
                  <a:pt x="146" y="448"/>
                  <a:pt x="146" y="448"/>
                </a:cubicBezTo>
                <a:cubicBezTo>
                  <a:pt x="76" y="438"/>
                  <a:pt x="23" y="377"/>
                  <a:pt x="23" y="306"/>
                </a:cubicBezTo>
                <a:cubicBezTo>
                  <a:pt x="23" y="227"/>
                  <a:pt x="88" y="163"/>
                  <a:pt x="167" y="163"/>
                </a:cubicBezTo>
                <a:cubicBezTo>
                  <a:pt x="189" y="163"/>
                  <a:pt x="211" y="169"/>
                  <a:pt x="232" y="179"/>
                </a:cubicBezTo>
                <a:cubicBezTo>
                  <a:pt x="236" y="182"/>
                  <a:pt x="240" y="182"/>
                  <a:pt x="243" y="179"/>
                </a:cubicBezTo>
                <a:cubicBezTo>
                  <a:pt x="246" y="177"/>
                  <a:pt x="248" y="174"/>
                  <a:pt x="249" y="170"/>
                </a:cubicBezTo>
                <a:cubicBezTo>
                  <a:pt x="257" y="87"/>
                  <a:pt x="326" y="24"/>
                  <a:pt x="409" y="24"/>
                </a:cubicBezTo>
                <a:cubicBezTo>
                  <a:pt x="479" y="24"/>
                  <a:pt x="541" y="69"/>
                  <a:pt x="562" y="138"/>
                </a:cubicBezTo>
                <a:cubicBezTo>
                  <a:pt x="563" y="140"/>
                  <a:pt x="566" y="143"/>
                  <a:pt x="569" y="144"/>
                </a:cubicBezTo>
                <a:cubicBezTo>
                  <a:pt x="571" y="146"/>
                  <a:pt x="575" y="146"/>
                  <a:pt x="577" y="145"/>
                </a:cubicBezTo>
                <a:cubicBezTo>
                  <a:pt x="595" y="139"/>
                  <a:pt x="611" y="136"/>
                  <a:pt x="628" y="136"/>
                </a:cubicBezTo>
                <a:cubicBezTo>
                  <a:pt x="716" y="136"/>
                  <a:pt x="786" y="207"/>
                  <a:pt x="786" y="293"/>
                </a:cubicBezTo>
                <a:cubicBezTo>
                  <a:pt x="786" y="374"/>
                  <a:pt x="722" y="442"/>
                  <a:pt x="642" y="449"/>
                </a:cubicBezTo>
                <a:close/>
              </a:path>
            </a:pathLst>
          </a:custGeom>
          <a:solidFill>
            <a:srgbClr val="0078EF">
              <a:alpha val="60000"/>
            </a:srgbClr>
          </a:solidFill>
          <a:ln>
            <a:noFill/>
          </a:ln>
          <a:effectLst/>
        </p:spPr>
        <p:txBody>
          <a:bodyPr wrap="none" anchor="ctr"/>
          <a:lstStyle/>
          <a:p>
            <a:pPr defTabSz="914400"/>
            <a:endParaRPr lang="en-US" sz="1688">
              <a:solidFill>
                <a:srgbClr val="212E35"/>
              </a:solidFill>
            </a:endParaRPr>
          </a:p>
        </p:txBody>
      </p:sp>
      <p:pic>
        <p:nvPicPr>
          <p:cNvPr id="77" name="Picture 76"/>
          <p:cNvPicPr>
            <a:picLocks noChangeAspect="1"/>
          </p:cNvPicPr>
          <p:nvPr/>
        </p:nvPicPr>
        <p:blipFill>
          <a:blip r:embed="rId4" cstate="print">
            <a:alphaModFix amt="60000"/>
            <a:extLst>
              <a:ext uri="{28A0092B-C50C-407E-A947-70E740481C1C}">
                <a14:useLocalDpi xmlns:a14="http://schemas.microsoft.com/office/drawing/2010/main"/>
              </a:ext>
            </a:extLst>
          </a:blip>
          <a:stretch>
            <a:fillRect/>
          </a:stretch>
        </p:blipFill>
        <p:spPr>
          <a:xfrm>
            <a:off x="1841733" y="4117752"/>
            <a:ext cx="507734" cy="394341"/>
          </a:xfrm>
          <a:prstGeom prst="rect">
            <a:avLst/>
          </a:prstGeom>
        </p:spPr>
      </p:pic>
      <p:pic>
        <p:nvPicPr>
          <p:cNvPr id="80" name="Picture 79"/>
          <p:cNvPicPr>
            <a:picLocks noChangeAspect="1"/>
          </p:cNvPicPr>
          <p:nvPr/>
        </p:nvPicPr>
        <p:blipFill>
          <a:blip r:embed="rId3" cstate="print">
            <a:alphaModFix amt="80000"/>
            <a:extLst>
              <a:ext uri="{28A0092B-C50C-407E-A947-70E740481C1C}">
                <a14:useLocalDpi xmlns:a14="http://schemas.microsoft.com/office/drawing/2010/main"/>
              </a:ext>
            </a:extLst>
          </a:blip>
          <a:stretch>
            <a:fillRect/>
          </a:stretch>
        </p:blipFill>
        <p:spPr>
          <a:xfrm>
            <a:off x="1213176" y="3379806"/>
            <a:ext cx="434570" cy="542591"/>
          </a:xfrm>
          <a:prstGeom prst="rect">
            <a:avLst/>
          </a:prstGeom>
        </p:spPr>
      </p:pic>
      <p:sp>
        <p:nvSpPr>
          <p:cNvPr id="81" name="Freeform 43"/>
          <p:cNvSpPr>
            <a:spLocks noChangeArrowheads="1"/>
          </p:cNvSpPr>
          <p:nvPr/>
        </p:nvSpPr>
        <p:spPr bwMode="auto">
          <a:xfrm>
            <a:off x="398728" y="3472500"/>
            <a:ext cx="631975" cy="367510"/>
          </a:xfrm>
          <a:custGeom>
            <a:avLst/>
            <a:gdLst>
              <a:gd name="T0" fmla="*/ 628 w 810"/>
              <a:gd name="T1" fmla="*/ 112 h 473"/>
              <a:gd name="T2" fmla="*/ 628 w 810"/>
              <a:gd name="T3" fmla="*/ 112 h 473"/>
              <a:gd name="T4" fmla="*/ 581 w 810"/>
              <a:gd name="T5" fmla="*/ 119 h 473"/>
              <a:gd name="T6" fmla="*/ 409 w 810"/>
              <a:gd name="T7" fmla="*/ 0 h 473"/>
              <a:gd name="T8" fmla="*/ 228 w 810"/>
              <a:gd name="T9" fmla="*/ 152 h 473"/>
              <a:gd name="T10" fmla="*/ 167 w 810"/>
              <a:gd name="T11" fmla="*/ 140 h 473"/>
              <a:gd name="T12" fmla="*/ 0 w 810"/>
              <a:gd name="T13" fmla="*/ 306 h 473"/>
              <a:gd name="T14" fmla="*/ 145 w 810"/>
              <a:gd name="T15" fmla="*/ 471 h 473"/>
              <a:gd name="T16" fmla="*/ 643 w 810"/>
              <a:gd name="T17" fmla="*/ 472 h 473"/>
              <a:gd name="T18" fmla="*/ 809 w 810"/>
              <a:gd name="T19" fmla="*/ 293 h 473"/>
              <a:gd name="T20" fmla="*/ 628 w 810"/>
              <a:gd name="T21" fmla="*/ 112 h 473"/>
              <a:gd name="T22" fmla="*/ 642 w 810"/>
              <a:gd name="T23" fmla="*/ 449 h 473"/>
              <a:gd name="T24" fmla="*/ 642 w 810"/>
              <a:gd name="T25" fmla="*/ 449 h 473"/>
              <a:gd name="T26" fmla="*/ 146 w 810"/>
              <a:gd name="T27" fmla="*/ 448 h 473"/>
              <a:gd name="T28" fmla="*/ 23 w 810"/>
              <a:gd name="T29" fmla="*/ 306 h 473"/>
              <a:gd name="T30" fmla="*/ 167 w 810"/>
              <a:gd name="T31" fmla="*/ 163 h 473"/>
              <a:gd name="T32" fmla="*/ 232 w 810"/>
              <a:gd name="T33" fmla="*/ 179 h 473"/>
              <a:gd name="T34" fmla="*/ 243 w 810"/>
              <a:gd name="T35" fmla="*/ 179 h 473"/>
              <a:gd name="T36" fmla="*/ 249 w 810"/>
              <a:gd name="T37" fmla="*/ 170 h 473"/>
              <a:gd name="T38" fmla="*/ 409 w 810"/>
              <a:gd name="T39" fmla="*/ 24 h 473"/>
              <a:gd name="T40" fmla="*/ 562 w 810"/>
              <a:gd name="T41" fmla="*/ 138 h 473"/>
              <a:gd name="T42" fmla="*/ 569 w 810"/>
              <a:gd name="T43" fmla="*/ 144 h 473"/>
              <a:gd name="T44" fmla="*/ 577 w 810"/>
              <a:gd name="T45" fmla="*/ 145 h 473"/>
              <a:gd name="T46" fmla="*/ 628 w 810"/>
              <a:gd name="T47" fmla="*/ 136 h 473"/>
              <a:gd name="T48" fmla="*/ 786 w 810"/>
              <a:gd name="T49" fmla="*/ 293 h 473"/>
              <a:gd name="T50" fmla="*/ 642 w 810"/>
              <a:gd name="T51" fmla="*/ 44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0" h="473">
                <a:moveTo>
                  <a:pt x="628" y="112"/>
                </a:moveTo>
                <a:lnTo>
                  <a:pt x="628" y="112"/>
                </a:lnTo>
                <a:cubicBezTo>
                  <a:pt x="612" y="112"/>
                  <a:pt x="597" y="115"/>
                  <a:pt x="581" y="119"/>
                </a:cubicBezTo>
                <a:cubicBezTo>
                  <a:pt x="553" y="48"/>
                  <a:pt x="485" y="0"/>
                  <a:pt x="409" y="0"/>
                </a:cubicBezTo>
                <a:cubicBezTo>
                  <a:pt x="319" y="0"/>
                  <a:pt x="244" y="65"/>
                  <a:pt x="228" y="152"/>
                </a:cubicBezTo>
                <a:cubicBezTo>
                  <a:pt x="207" y="144"/>
                  <a:pt x="188" y="140"/>
                  <a:pt x="167" y="140"/>
                </a:cubicBezTo>
                <a:cubicBezTo>
                  <a:pt x="75" y="140"/>
                  <a:pt x="0" y="215"/>
                  <a:pt x="0" y="306"/>
                </a:cubicBezTo>
                <a:cubicBezTo>
                  <a:pt x="0" y="389"/>
                  <a:pt x="62" y="459"/>
                  <a:pt x="145" y="471"/>
                </a:cubicBezTo>
                <a:cubicBezTo>
                  <a:pt x="643" y="472"/>
                  <a:pt x="643" y="472"/>
                  <a:pt x="643" y="472"/>
                </a:cubicBezTo>
                <a:cubicBezTo>
                  <a:pt x="736" y="465"/>
                  <a:pt x="809" y="386"/>
                  <a:pt x="809" y="293"/>
                </a:cubicBezTo>
                <a:cubicBezTo>
                  <a:pt x="809" y="193"/>
                  <a:pt x="728" y="112"/>
                  <a:pt x="628" y="112"/>
                </a:cubicBezTo>
                <a:close/>
                <a:moveTo>
                  <a:pt x="642" y="449"/>
                </a:moveTo>
                <a:lnTo>
                  <a:pt x="642" y="449"/>
                </a:lnTo>
                <a:cubicBezTo>
                  <a:pt x="146" y="448"/>
                  <a:pt x="146" y="448"/>
                  <a:pt x="146" y="448"/>
                </a:cubicBezTo>
                <a:cubicBezTo>
                  <a:pt x="76" y="438"/>
                  <a:pt x="23" y="377"/>
                  <a:pt x="23" y="306"/>
                </a:cubicBezTo>
                <a:cubicBezTo>
                  <a:pt x="23" y="227"/>
                  <a:pt x="88" y="163"/>
                  <a:pt x="167" y="163"/>
                </a:cubicBezTo>
                <a:cubicBezTo>
                  <a:pt x="189" y="163"/>
                  <a:pt x="211" y="169"/>
                  <a:pt x="232" y="179"/>
                </a:cubicBezTo>
                <a:cubicBezTo>
                  <a:pt x="236" y="182"/>
                  <a:pt x="240" y="182"/>
                  <a:pt x="243" y="179"/>
                </a:cubicBezTo>
                <a:cubicBezTo>
                  <a:pt x="246" y="177"/>
                  <a:pt x="248" y="174"/>
                  <a:pt x="249" y="170"/>
                </a:cubicBezTo>
                <a:cubicBezTo>
                  <a:pt x="257" y="87"/>
                  <a:pt x="326" y="24"/>
                  <a:pt x="409" y="24"/>
                </a:cubicBezTo>
                <a:cubicBezTo>
                  <a:pt x="479" y="24"/>
                  <a:pt x="541" y="69"/>
                  <a:pt x="562" y="138"/>
                </a:cubicBezTo>
                <a:cubicBezTo>
                  <a:pt x="563" y="140"/>
                  <a:pt x="566" y="143"/>
                  <a:pt x="569" y="144"/>
                </a:cubicBezTo>
                <a:cubicBezTo>
                  <a:pt x="571" y="146"/>
                  <a:pt x="575" y="146"/>
                  <a:pt x="577" y="145"/>
                </a:cubicBezTo>
                <a:cubicBezTo>
                  <a:pt x="595" y="139"/>
                  <a:pt x="611" y="136"/>
                  <a:pt x="628" y="136"/>
                </a:cubicBezTo>
                <a:cubicBezTo>
                  <a:pt x="716" y="136"/>
                  <a:pt x="786" y="207"/>
                  <a:pt x="786" y="293"/>
                </a:cubicBezTo>
                <a:cubicBezTo>
                  <a:pt x="786" y="374"/>
                  <a:pt x="722" y="442"/>
                  <a:pt x="642" y="449"/>
                </a:cubicBezTo>
                <a:close/>
              </a:path>
            </a:pathLst>
          </a:custGeom>
          <a:solidFill>
            <a:srgbClr val="0078EF">
              <a:alpha val="80000"/>
            </a:srgbClr>
          </a:solidFill>
          <a:ln>
            <a:noFill/>
          </a:ln>
          <a:effectLst/>
        </p:spPr>
        <p:txBody>
          <a:bodyPr wrap="none" anchor="ctr"/>
          <a:lstStyle/>
          <a:p>
            <a:pPr defTabSz="914400"/>
            <a:endParaRPr lang="en-US" sz="1688">
              <a:solidFill>
                <a:srgbClr val="212E35"/>
              </a:solidFill>
            </a:endParaRPr>
          </a:p>
        </p:txBody>
      </p:sp>
      <p:pic>
        <p:nvPicPr>
          <p:cNvPr id="82" name="Picture 81"/>
          <p:cNvPicPr>
            <a:picLocks noChangeAspect="1"/>
          </p:cNvPicPr>
          <p:nvPr/>
        </p:nvPicPr>
        <p:blipFill>
          <a:blip r:embed="rId4" cstate="print">
            <a:alphaModFix amt="80000"/>
            <a:extLst>
              <a:ext uri="{28A0092B-C50C-407E-A947-70E740481C1C}">
                <a14:useLocalDpi xmlns:a14="http://schemas.microsoft.com/office/drawing/2010/main"/>
              </a:ext>
            </a:extLst>
          </a:blip>
          <a:stretch>
            <a:fillRect/>
          </a:stretch>
        </p:blipFill>
        <p:spPr>
          <a:xfrm>
            <a:off x="1852833" y="3451685"/>
            <a:ext cx="507734" cy="394341"/>
          </a:xfrm>
          <a:prstGeom prst="rect">
            <a:avLst/>
          </a:prstGeom>
        </p:spPr>
      </p:pic>
      <p:pic>
        <p:nvPicPr>
          <p:cNvPr id="83" name="Picture 8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00675" y="2701743"/>
            <a:ext cx="434570" cy="542591"/>
          </a:xfrm>
          <a:prstGeom prst="rect">
            <a:avLst/>
          </a:prstGeom>
        </p:spPr>
      </p:pic>
      <p:sp>
        <p:nvSpPr>
          <p:cNvPr id="84" name="Freeform 43"/>
          <p:cNvSpPr>
            <a:spLocks noChangeArrowheads="1"/>
          </p:cNvSpPr>
          <p:nvPr/>
        </p:nvSpPr>
        <p:spPr bwMode="auto">
          <a:xfrm>
            <a:off x="386227" y="2794437"/>
            <a:ext cx="631975" cy="367510"/>
          </a:xfrm>
          <a:custGeom>
            <a:avLst/>
            <a:gdLst>
              <a:gd name="T0" fmla="*/ 628 w 810"/>
              <a:gd name="T1" fmla="*/ 112 h 473"/>
              <a:gd name="T2" fmla="*/ 628 w 810"/>
              <a:gd name="T3" fmla="*/ 112 h 473"/>
              <a:gd name="T4" fmla="*/ 581 w 810"/>
              <a:gd name="T5" fmla="*/ 119 h 473"/>
              <a:gd name="T6" fmla="*/ 409 w 810"/>
              <a:gd name="T7" fmla="*/ 0 h 473"/>
              <a:gd name="T8" fmla="*/ 228 w 810"/>
              <a:gd name="T9" fmla="*/ 152 h 473"/>
              <a:gd name="T10" fmla="*/ 167 w 810"/>
              <a:gd name="T11" fmla="*/ 140 h 473"/>
              <a:gd name="T12" fmla="*/ 0 w 810"/>
              <a:gd name="T13" fmla="*/ 306 h 473"/>
              <a:gd name="T14" fmla="*/ 145 w 810"/>
              <a:gd name="T15" fmla="*/ 471 h 473"/>
              <a:gd name="T16" fmla="*/ 643 w 810"/>
              <a:gd name="T17" fmla="*/ 472 h 473"/>
              <a:gd name="T18" fmla="*/ 809 w 810"/>
              <a:gd name="T19" fmla="*/ 293 h 473"/>
              <a:gd name="T20" fmla="*/ 628 w 810"/>
              <a:gd name="T21" fmla="*/ 112 h 473"/>
              <a:gd name="T22" fmla="*/ 642 w 810"/>
              <a:gd name="T23" fmla="*/ 449 h 473"/>
              <a:gd name="T24" fmla="*/ 642 w 810"/>
              <a:gd name="T25" fmla="*/ 449 h 473"/>
              <a:gd name="T26" fmla="*/ 146 w 810"/>
              <a:gd name="T27" fmla="*/ 448 h 473"/>
              <a:gd name="T28" fmla="*/ 23 w 810"/>
              <a:gd name="T29" fmla="*/ 306 h 473"/>
              <a:gd name="T30" fmla="*/ 167 w 810"/>
              <a:gd name="T31" fmla="*/ 163 h 473"/>
              <a:gd name="T32" fmla="*/ 232 w 810"/>
              <a:gd name="T33" fmla="*/ 179 h 473"/>
              <a:gd name="T34" fmla="*/ 243 w 810"/>
              <a:gd name="T35" fmla="*/ 179 h 473"/>
              <a:gd name="T36" fmla="*/ 249 w 810"/>
              <a:gd name="T37" fmla="*/ 170 h 473"/>
              <a:gd name="T38" fmla="*/ 409 w 810"/>
              <a:gd name="T39" fmla="*/ 24 h 473"/>
              <a:gd name="T40" fmla="*/ 562 w 810"/>
              <a:gd name="T41" fmla="*/ 138 h 473"/>
              <a:gd name="T42" fmla="*/ 569 w 810"/>
              <a:gd name="T43" fmla="*/ 144 h 473"/>
              <a:gd name="T44" fmla="*/ 577 w 810"/>
              <a:gd name="T45" fmla="*/ 145 h 473"/>
              <a:gd name="T46" fmla="*/ 628 w 810"/>
              <a:gd name="T47" fmla="*/ 136 h 473"/>
              <a:gd name="T48" fmla="*/ 786 w 810"/>
              <a:gd name="T49" fmla="*/ 293 h 473"/>
              <a:gd name="T50" fmla="*/ 642 w 810"/>
              <a:gd name="T51" fmla="*/ 44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0" h="473">
                <a:moveTo>
                  <a:pt x="628" y="112"/>
                </a:moveTo>
                <a:lnTo>
                  <a:pt x="628" y="112"/>
                </a:lnTo>
                <a:cubicBezTo>
                  <a:pt x="612" y="112"/>
                  <a:pt x="597" y="115"/>
                  <a:pt x="581" y="119"/>
                </a:cubicBezTo>
                <a:cubicBezTo>
                  <a:pt x="553" y="48"/>
                  <a:pt x="485" y="0"/>
                  <a:pt x="409" y="0"/>
                </a:cubicBezTo>
                <a:cubicBezTo>
                  <a:pt x="319" y="0"/>
                  <a:pt x="244" y="65"/>
                  <a:pt x="228" y="152"/>
                </a:cubicBezTo>
                <a:cubicBezTo>
                  <a:pt x="207" y="144"/>
                  <a:pt x="188" y="140"/>
                  <a:pt x="167" y="140"/>
                </a:cubicBezTo>
                <a:cubicBezTo>
                  <a:pt x="75" y="140"/>
                  <a:pt x="0" y="215"/>
                  <a:pt x="0" y="306"/>
                </a:cubicBezTo>
                <a:cubicBezTo>
                  <a:pt x="0" y="389"/>
                  <a:pt x="62" y="459"/>
                  <a:pt x="145" y="471"/>
                </a:cubicBezTo>
                <a:cubicBezTo>
                  <a:pt x="643" y="472"/>
                  <a:pt x="643" y="472"/>
                  <a:pt x="643" y="472"/>
                </a:cubicBezTo>
                <a:cubicBezTo>
                  <a:pt x="736" y="465"/>
                  <a:pt x="809" y="386"/>
                  <a:pt x="809" y="293"/>
                </a:cubicBezTo>
                <a:cubicBezTo>
                  <a:pt x="809" y="193"/>
                  <a:pt x="728" y="112"/>
                  <a:pt x="628" y="112"/>
                </a:cubicBezTo>
                <a:close/>
                <a:moveTo>
                  <a:pt x="642" y="449"/>
                </a:moveTo>
                <a:lnTo>
                  <a:pt x="642" y="449"/>
                </a:lnTo>
                <a:cubicBezTo>
                  <a:pt x="146" y="448"/>
                  <a:pt x="146" y="448"/>
                  <a:pt x="146" y="448"/>
                </a:cubicBezTo>
                <a:cubicBezTo>
                  <a:pt x="76" y="438"/>
                  <a:pt x="23" y="377"/>
                  <a:pt x="23" y="306"/>
                </a:cubicBezTo>
                <a:cubicBezTo>
                  <a:pt x="23" y="227"/>
                  <a:pt x="88" y="163"/>
                  <a:pt x="167" y="163"/>
                </a:cubicBezTo>
                <a:cubicBezTo>
                  <a:pt x="189" y="163"/>
                  <a:pt x="211" y="169"/>
                  <a:pt x="232" y="179"/>
                </a:cubicBezTo>
                <a:cubicBezTo>
                  <a:pt x="236" y="182"/>
                  <a:pt x="240" y="182"/>
                  <a:pt x="243" y="179"/>
                </a:cubicBezTo>
                <a:cubicBezTo>
                  <a:pt x="246" y="177"/>
                  <a:pt x="248" y="174"/>
                  <a:pt x="249" y="170"/>
                </a:cubicBezTo>
                <a:cubicBezTo>
                  <a:pt x="257" y="87"/>
                  <a:pt x="326" y="24"/>
                  <a:pt x="409" y="24"/>
                </a:cubicBezTo>
                <a:cubicBezTo>
                  <a:pt x="479" y="24"/>
                  <a:pt x="541" y="69"/>
                  <a:pt x="562" y="138"/>
                </a:cubicBezTo>
                <a:cubicBezTo>
                  <a:pt x="563" y="140"/>
                  <a:pt x="566" y="143"/>
                  <a:pt x="569" y="144"/>
                </a:cubicBezTo>
                <a:cubicBezTo>
                  <a:pt x="571" y="146"/>
                  <a:pt x="575" y="146"/>
                  <a:pt x="577" y="145"/>
                </a:cubicBezTo>
                <a:cubicBezTo>
                  <a:pt x="595" y="139"/>
                  <a:pt x="611" y="136"/>
                  <a:pt x="628" y="136"/>
                </a:cubicBezTo>
                <a:cubicBezTo>
                  <a:pt x="716" y="136"/>
                  <a:pt x="786" y="207"/>
                  <a:pt x="786" y="293"/>
                </a:cubicBezTo>
                <a:cubicBezTo>
                  <a:pt x="786" y="374"/>
                  <a:pt x="722" y="442"/>
                  <a:pt x="642" y="449"/>
                </a:cubicBezTo>
                <a:close/>
              </a:path>
            </a:pathLst>
          </a:custGeom>
          <a:solidFill>
            <a:srgbClr val="0078EF"/>
          </a:solidFill>
          <a:ln>
            <a:noFill/>
          </a:ln>
          <a:effectLst/>
        </p:spPr>
        <p:txBody>
          <a:bodyPr wrap="none" anchor="ctr"/>
          <a:lstStyle/>
          <a:p>
            <a:pPr defTabSz="914400"/>
            <a:endParaRPr lang="en-US" sz="1688">
              <a:solidFill>
                <a:srgbClr val="212E35"/>
              </a:solidFill>
            </a:endParaRPr>
          </a:p>
        </p:txBody>
      </p:sp>
      <p:pic>
        <p:nvPicPr>
          <p:cNvPr id="85" name="Picture 8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40332" y="2773622"/>
            <a:ext cx="507734" cy="394341"/>
          </a:xfrm>
          <a:prstGeom prst="rect">
            <a:avLst/>
          </a:prstGeom>
        </p:spPr>
      </p:pic>
      <p:sp>
        <p:nvSpPr>
          <p:cNvPr id="5" name="Up Arrow 4"/>
          <p:cNvSpPr/>
          <p:nvPr/>
        </p:nvSpPr>
        <p:spPr>
          <a:xfrm>
            <a:off x="457200" y="1817798"/>
            <a:ext cx="473177" cy="369339"/>
          </a:xfrm>
          <a:prstGeom prst="upArrow">
            <a:avLst/>
          </a:prstGeom>
          <a:solidFill>
            <a:schemeClr val="accent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6" name="Up Arrow 85"/>
          <p:cNvSpPr/>
          <p:nvPr/>
        </p:nvSpPr>
        <p:spPr>
          <a:xfrm>
            <a:off x="1153300" y="1817798"/>
            <a:ext cx="473177" cy="369339"/>
          </a:xfrm>
          <a:prstGeom prst="upArrow">
            <a:avLst/>
          </a:prstGeom>
          <a:solidFill>
            <a:schemeClr val="accent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7" name="Up Arrow 86"/>
          <p:cNvSpPr/>
          <p:nvPr/>
        </p:nvSpPr>
        <p:spPr>
          <a:xfrm>
            <a:off x="1824685" y="1817798"/>
            <a:ext cx="473177" cy="369339"/>
          </a:xfrm>
          <a:prstGeom prst="upArrow">
            <a:avLst/>
          </a:prstGeom>
          <a:solidFill>
            <a:schemeClr val="accent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8" name="TextBox 87"/>
          <p:cNvSpPr txBox="1"/>
          <p:nvPr/>
        </p:nvSpPr>
        <p:spPr>
          <a:xfrm>
            <a:off x="367526" y="2278897"/>
            <a:ext cx="2051780" cy="369332"/>
          </a:xfrm>
          <a:prstGeom prst="rect">
            <a:avLst/>
          </a:prstGeom>
        </p:spPr>
        <p:txBody>
          <a:bodyPr vert="horz" wrap="none" lIns="91440" tIns="45720" rIns="91440" bIns="45720" rtlCol="0" anchor="t" anchorCtr="0">
            <a:spAutoFit/>
          </a:bodyPr>
          <a:lstStyle/>
          <a:p>
            <a:pPr algn="ctr" defTabSz="914400"/>
            <a:r>
              <a:rPr lang="en-US" b="1">
                <a:solidFill>
                  <a:srgbClr val="0079EF"/>
                </a:solidFill>
                <a:ea typeface="Roboto Light" charset="0"/>
                <a:cs typeface="Roboto Light" charset="0"/>
              </a:rPr>
              <a:t>Scale Data Volumes</a:t>
            </a:r>
            <a:endParaRPr lang="en-US">
              <a:solidFill>
                <a:srgbClr val="212E35"/>
              </a:solidFill>
            </a:endParaRPr>
          </a:p>
        </p:txBody>
      </p:sp>
      <p:sp>
        <p:nvSpPr>
          <p:cNvPr id="89" name="Up Arrow 88"/>
          <p:cNvSpPr/>
          <p:nvPr/>
        </p:nvSpPr>
        <p:spPr>
          <a:xfrm>
            <a:off x="9971787" y="1817798"/>
            <a:ext cx="473177" cy="369339"/>
          </a:xfrm>
          <a:prstGeom prst="upArrow">
            <a:avLst/>
          </a:prstGeom>
          <a:solidFill>
            <a:schemeClr val="accent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0" name="Up Arrow 89"/>
          <p:cNvSpPr/>
          <p:nvPr/>
        </p:nvSpPr>
        <p:spPr>
          <a:xfrm>
            <a:off x="10631751" y="1817798"/>
            <a:ext cx="473177" cy="369339"/>
          </a:xfrm>
          <a:prstGeom prst="upArrow">
            <a:avLst/>
          </a:prstGeom>
          <a:solidFill>
            <a:schemeClr val="accent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1" name="Up Arrow 90"/>
          <p:cNvSpPr/>
          <p:nvPr/>
        </p:nvSpPr>
        <p:spPr>
          <a:xfrm>
            <a:off x="11291715" y="1817798"/>
            <a:ext cx="473177" cy="369339"/>
          </a:xfrm>
          <a:prstGeom prst="upArrow">
            <a:avLst/>
          </a:prstGeom>
          <a:solidFill>
            <a:schemeClr val="accent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2" name="TextBox 91"/>
          <p:cNvSpPr txBox="1"/>
          <p:nvPr/>
        </p:nvSpPr>
        <p:spPr>
          <a:xfrm>
            <a:off x="10206448" y="2264823"/>
            <a:ext cx="1254511" cy="369332"/>
          </a:xfrm>
          <a:prstGeom prst="rect">
            <a:avLst/>
          </a:prstGeom>
        </p:spPr>
        <p:txBody>
          <a:bodyPr vert="horz" wrap="none" lIns="91440" tIns="45720" rIns="91440" bIns="45720" rtlCol="0" anchor="t" anchorCtr="0">
            <a:spAutoFit/>
          </a:bodyPr>
          <a:lstStyle/>
          <a:p>
            <a:pPr algn="ctr" defTabSz="914400"/>
            <a:r>
              <a:rPr lang="en-US" b="1">
                <a:solidFill>
                  <a:srgbClr val="0079EF"/>
                </a:solidFill>
                <a:ea typeface="Roboto Light" charset="0"/>
                <a:cs typeface="Roboto Light" charset="0"/>
              </a:rPr>
              <a:t>Scale Users</a:t>
            </a:r>
          </a:p>
        </p:txBody>
      </p:sp>
      <p:sp>
        <p:nvSpPr>
          <p:cNvPr id="52" name="Freeform 128"/>
          <p:cNvSpPr>
            <a:spLocks noChangeArrowheads="1"/>
          </p:cNvSpPr>
          <p:nvPr/>
        </p:nvSpPr>
        <p:spPr bwMode="auto">
          <a:xfrm>
            <a:off x="9954341" y="2701743"/>
            <a:ext cx="520282" cy="520282"/>
          </a:xfrm>
          <a:custGeom>
            <a:avLst/>
            <a:gdLst>
              <a:gd name="T0" fmla="*/ 145941 w 696"/>
              <a:gd name="T1" fmla="*/ 0 h 695"/>
              <a:gd name="T2" fmla="*/ 145941 w 696"/>
              <a:gd name="T3" fmla="*/ 0 h 695"/>
              <a:gd name="T4" fmla="*/ 0 w 696"/>
              <a:gd name="T5" fmla="*/ 145730 h 695"/>
              <a:gd name="T6" fmla="*/ 145941 w 696"/>
              <a:gd name="T7" fmla="*/ 292302 h 695"/>
              <a:gd name="T8" fmla="*/ 292302 w 696"/>
              <a:gd name="T9" fmla="*/ 145730 h 695"/>
              <a:gd name="T10" fmla="*/ 145941 w 696"/>
              <a:gd name="T11" fmla="*/ 0 h 695"/>
              <a:gd name="T12" fmla="*/ 145941 w 696"/>
              <a:gd name="T13" fmla="*/ 282193 h 695"/>
              <a:gd name="T14" fmla="*/ 145941 w 696"/>
              <a:gd name="T15" fmla="*/ 282193 h 695"/>
              <a:gd name="T16" fmla="*/ 67293 w 696"/>
              <a:gd name="T17" fmla="*/ 256922 h 695"/>
              <a:gd name="T18" fmla="*/ 112715 w 696"/>
              <a:gd name="T19" fmla="*/ 242181 h 695"/>
              <a:gd name="T20" fmla="*/ 117762 w 696"/>
              <a:gd name="T21" fmla="*/ 238811 h 695"/>
              <a:gd name="T22" fmla="*/ 128277 w 696"/>
              <a:gd name="T23" fmla="*/ 207644 h 695"/>
              <a:gd name="T24" fmla="*/ 145941 w 696"/>
              <a:gd name="T25" fmla="*/ 208907 h 695"/>
              <a:gd name="T26" fmla="*/ 164026 w 696"/>
              <a:gd name="T27" fmla="*/ 207644 h 695"/>
              <a:gd name="T28" fmla="*/ 174540 w 696"/>
              <a:gd name="T29" fmla="*/ 238811 h 695"/>
              <a:gd name="T30" fmla="*/ 179167 w 696"/>
              <a:gd name="T31" fmla="*/ 242181 h 695"/>
              <a:gd name="T32" fmla="*/ 225010 w 696"/>
              <a:gd name="T33" fmla="*/ 256922 h 695"/>
              <a:gd name="T34" fmla="*/ 145941 w 696"/>
              <a:gd name="T35" fmla="*/ 282193 h 695"/>
              <a:gd name="T36" fmla="*/ 63087 w 696"/>
              <a:gd name="T37" fmla="*/ 160050 h 695"/>
              <a:gd name="T38" fmla="*/ 63087 w 696"/>
              <a:gd name="T39" fmla="*/ 160050 h 695"/>
              <a:gd name="T40" fmla="*/ 84536 w 696"/>
              <a:gd name="T41" fmla="*/ 117089 h 695"/>
              <a:gd name="T42" fmla="*/ 145941 w 696"/>
              <a:gd name="T43" fmla="*/ 54333 h 695"/>
              <a:gd name="T44" fmla="*/ 207345 w 696"/>
              <a:gd name="T45" fmla="*/ 117089 h 695"/>
              <a:gd name="T46" fmla="*/ 228795 w 696"/>
              <a:gd name="T47" fmla="*/ 160050 h 695"/>
              <a:gd name="T48" fmla="*/ 145941 w 696"/>
              <a:gd name="T49" fmla="*/ 199220 h 695"/>
              <a:gd name="T50" fmla="*/ 63087 w 696"/>
              <a:gd name="T51" fmla="*/ 160050 h 695"/>
              <a:gd name="T52" fmla="*/ 233001 w 696"/>
              <a:gd name="T53" fmla="*/ 250183 h 695"/>
              <a:gd name="T54" fmla="*/ 233001 w 696"/>
              <a:gd name="T55" fmla="*/ 250183 h 695"/>
              <a:gd name="T56" fmla="*/ 182952 w 696"/>
              <a:gd name="T57" fmla="*/ 232072 h 695"/>
              <a:gd name="T58" fmla="*/ 174120 w 696"/>
              <a:gd name="T59" fmla="*/ 206380 h 695"/>
              <a:gd name="T60" fmla="*/ 238889 w 696"/>
              <a:gd name="T61" fmla="*/ 162156 h 695"/>
              <a:gd name="T62" fmla="*/ 238468 w 696"/>
              <a:gd name="T63" fmla="*/ 157102 h 695"/>
              <a:gd name="T64" fmla="*/ 217019 w 696"/>
              <a:gd name="T65" fmla="*/ 114562 h 695"/>
              <a:gd name="T66" fmla="*/ 145941 w 696"/>
              <a:gd name="T67" fmla="*/ 44646 h 695"/>
              <a:gd name="T68" fmla="*/ 75284 w 696"/>
              <a:gd name="T69" fmla="*/ 114562 h 695"/>
              <a:gd name="T70" fmla="*/ 53834 w 696"/>
              <a:gd name="T71" fmla="*/ 157102 h 695"/>
              <a:gd name="T72" fmla="*/ 53414 w 696"/>
              <a:gd name="T73" fmla="*/ 162156 h 695"/>
              <a:gd name="T74" fmla="*/ 118183 w 696"/>
              <a:gd name="T75" fmla="*/ 206380 h 695"/>
              <a:gd name="T76" fmla="*/ 109351 w 696"/>
              <a:gd name="T77" fmla="*/ 232072 h 695"/>
              <a:gd name="T78" fmla="*/ 58460 w 696"/>
              <a:gd name="T79" fmla="*/ 250183 h 695"/>
              <a:gd name="T80" fmla="*/ 9673 w 696"/>
              <a:gd name="T81" fmla="*/ 145730 h 695"/>
              <a:gd name="T82" fmla="*/ 145941 w 696"/>
              <a:gd name="T83" fmla="*/ 9687 h 695"/>
              <a:gd name="T84" fmla="*/ 282209 w 696"/>
              <a:gd name="T85" fmla="*/ 145730 h 695"/>
              <a:gd name="T86" fmla="*/ 233001 w 696"/>
              <a:gd name="T87" fmla="*/ 25018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96" h="695">
                <a:moveTo>
                  <a:pt x="347" y="0"/>
                </a:moveTo>
                <a:lnTo>
                  <a:pt x="347" y="0"/>
                </a:lnTo>
                <a:cubicBezTo>
                  <a:pt x="156" y="0"/>
                  <a:pt x="0" y="155"/>
                  <a:pt x="0" y="346"/>
                </a:cubicBezTo>
                <a:cubicBezTo>
                  <a:pt x="0" y="538"/>
                  <a:pt x="156" y="694"/>
                  <a:pt x="347" y="694"/>
                </a:cubicBezTo>
                <a:cubicBezTo>
                  <a:pt x="539" y="694"/>
                  <a:pt x="695" y="538"/>
                  <a:pt x="695" y="346"/>
                </a:cubicBezTo>
                <a:cubicBezTo>
                  <a:pt x="695" y="155"/>
                  <a:pt x="539" y="0"/>
                  <a:pt x="347" y="0"/>
                </a:cubicBezTo>
                <a:close/>
                <a:moveTo>
                  <a:pt x="347" y="670"/>
                </a:moveTo>
                <a:lnTo>
                  <a:pt x="347" y="670"/>
                </a:lnTo>
                <a:cubicBezTo>
                  <a:pt x="278" y="670"/>
                  <a:pt x="213" y="647"/>
                  <a:pt x="160" y="610"/>
                </a:cubicBezTo>
                <a:cubicBezTo>
                  <a:pt x="193" y="589"/>
                  <a:pt x="235" y="575"/>
                  <a:pt x="268" y="575"/>
                </a:cubicBezTo>
                <a:cubicBezTo>
                  <a:pt x="273" y="575"/>
                  <a:pt x="278" y="571"/>
                  <a:pt x="280" y="567"/>
                </a:cubicBezTo>
                <a:cubicBezTo>
                  <a:pt x="305" y="493"/>
                  <a:pt x="305" y="493"/>
                  <a:pt x="305" y="493"/>
                </a:cubicBezTo>
                <a:cubicBezTo>
                  <a:pt x="317" y="495"/>
                  <a:pt x="332" y="496"/>
                  <a:pt x="347" y="496"/>
                </a:cubicBezTo>
                <a:cubicBezTo>
                  <a:pt x="363" y="496"/>
                  <a:pt x="376" y="495"/>
                  <a:pt x="390" y="493"/>
                </a:cubicBezTo>
                <a:cubicBezTo>
                  <a:pt x="415" y="567"/>
                  <a:pt x="415" y="567"/>
                  <a:pt x="415" y="567"/>
                </a:cubicBezTo>
                <a:cubicBezTo>
                  <a:pt x="416" y="571"/>
                  <a:pt x="421" y="575"/>
                  <a:pt x="426" y="575"/>
                </a:cubicBezTo>
                <a:cubicBezTo>
                  <a:pt x="460" y="575"/>
                  <a:pt x="501" y="589"/>
                  <a:pt x="535" y="610"/>
                </a:cubicBezTo>
                <a:cubicBezTo>
                  <a:pt x="482" y="647"/>
                  <a:pt x="417" y="670"/>
                  <a:pt x="347" y="670"/>
                </a:cubicBezTo>
                <a:close/>
                <a:moveTo>
                  <a:pt x="150" y="380"/>
                </a:moveTo>
                <a:lnTo>
                  <a:pt x="150" y="380"/>
                </a:lnTo>
                <a:cubicBezTo>
                  <a:pt x="162" y="361"/>
                  <a:pt x="195" y="304"/>
                  <a:pt x="201" y="278"/>
                </a:cubicBezTo>
                <a:cubicBezTo>
                  <a:pt x="212" y="233"/>
                  <a:pt x="247" y="129"/>
                  <a:pt x="347" y="129"/>
                </a:cubicBezTo>
                <a:cubicBezTo>
                  <a:pt x="447" y="129"/>
                  <a:pt x="483" y="233"/>
                  <a:pt x="493" y="278"/>
                </a:cubicBezTo>
                <a:cubicBezTo>
                  <a:pt x="499" y="304"/>
                  <a:pt x="533" y="361"/>
                  <a:pt x="544" y="380"/>
                </a:cubicBezTo>
                <a:cubicBezTo>
                  <a:pt x="528" y="408"/>
                  <a:pt x="477" y="473"/>
                  <a:pt x="347" y="473"/>
                </a:cubicBezTo>
                <a:cubicBezTo>
                  <a:pt x="217" y="473"/>
                  <a:pt x="166" y="408"/>
                  <a:pt x="150" y="380"/>
                </a:cubicBezTo>
                <a:close/>
                <a:moveTo>
                  <a:pt x="554" y="594"/>
                </a:moveTo>
                <a:lnTo>
                  <a:pt x="554" y="594"/>
                </a:lnTo>
                <a:cubicBezTo>
                  <a:pt x="519" y="570"/>
                  <a:pt x="473" y="553"/>
                  <a:pt x="435" y="551"/>
                </a:cubicBezTo>
                <a:cubicBezTo>
                  <a:pt x="414" y="490"/>
                  <a:pt x="414" y="490"/>
                  <a:pt x="414" y="490"/>
                </a:cubicBezTo>
                <a:cubicBezTo>
                  <a:pt x="516" y="470"/>
                  <a:pt x="556" y="407"/>
                  <a:pt x="568" y="385"/>
                </a:cubicBezTo>
                <a:cubicBezTo>
                  <a:pt x="569" y="382"/>
                  <a:pt x="569" y="377"/>
                  <a:pt x="567" y="373"/>
                </a:cubicBezTo>
                <a:cubicBezTo>
                  <a:pt x="554" y="353"/>
                  <a:pt x="521" y="294"/>
                  <a:pt x="516" y="272"/>
                </a:cubicBezTo>
                <a:cubicBezTo>
                  <a:pt x="491" y="166"/>
                  <a:pt x="429" y="106"/>
                  <a:pt x="347" y="106"/>
                </a:cubicBezTo>
                <a:cubicBezTo>
                  <a:pt x="265" y="106"/>
                  <a:pt x="204" y="166"/>
                  <a:pt x="179" y="272"/>
                </a:cubicBezTo>
                <a:cubicBezTo>
                  <a:pt x="173" y="294"/>
                  <a:pt x="140" y="353"/>
                  <a:pt x="128" y="373"/>
                </a:cubicBezTo>
                <a:cubicBezTo>
                  <a:pt x="125" y="377"/>
                  <a:pt x="125" y="382"/>
                  <a:pt x="127" y="385"/>
                </a:cubicBezTo>
                <a:cubicBezTo>
                  <a:pt x="138" y="407"/>
                  <a:pt x="179" y="470"/>
                  <a:pt x="281" y="490"/>
                </a:cubicBezTo>
                <a:cubicBezTo>
                  <a:pt x="260" y="551"/>
                  <a:pt x="260" y="551"/>
                  <a:pt x="260" y="551"/>
                </a:cubicBezTo>
                <a:cubicBezTo>
                  <a:pt x="221" y="553"/>
                  <a:pt x="175" y="570"/>
                  <a:pt x="139" y="594"/>
                </a:cubicBezTo>
                <a:cubicBezTo>
                  <a:pt x="68" y="535"/>
                  <a:pt x="23" y="446"/>
                  <a:pt x="23" y="346"/>
                </a:cubicBezTo>
                <a:cubicBezTo>
                  <a:pt x="23" y="167"/>
                  <a:pt x="168" y="23"/>
                  <a:pt x="347" y="23"/>
                </a:cubicBezTo>
                <a:cubicBezTo>
                  <a:pt x="526" y="23"/>
                  <a:pt x="671" y="167"/>
                  <a:pt x="671" y="346"/>
                </a:cubicBezTo>
                <a:cubicBezTo>
                  <a:pt x="671" y="446"/>
                  <a:pt x="626" y="535"/>
                  <a:pt x="554" y="594"/>
                </a:cubicBezTo>
                <a:close/>
              </a:path>
            </a:pathLst>
          </a:custGeom>
          <a:solidFill>
            <a:srgbClr val="0078E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sz="1688">
              <a:solidFill>
                <a:srgbClr val="212E35"/>
              </a:solidFill>
            </a:endParaRPr>
          </a:p>
        </p:txBody>
      </p:sp>
      <p:sp>
        <p:nvSpPr>
          <p:cNvPr id="53" name="Freeform 77"/>
          <p:cNvSpPr>
            <a:spLocks noChangeArrowheads="1"/>
          </p:cNvSpPr>
          <p:nvPr/>
        </p:nvSpPr>
        <p:spPr bwMode="auto">
          <a:xfrm>
            <a:off x="10615608" y="3379806"/>
            <a:ext cx="508763" cy="506014"/>
          </a:xfrm>
          <a:custGeom>
            <a:avLst/>
            <a:gdLst>
              <a:gd name="T0" fmla="*/ 146151 w 695"/>
              <a:gd name="T1" fmla="*/ 0 h 695"/>
              <a:gd name="T2" fmla="*/ 53490 w 695"/>
              <a:gd name="T3" fmla="*/ 259028 h 695"/>
              <a:gd name="T4" fmla="*/ 292302 w 695"/>
              <a:gd name="T5" fmla="*/ 145730 h 695"/>
              <a:gd name="T6" fmla="*/ 66547 w 695"/>
              <a:gd name="T7" fmla="*/ 256922 h 695"/>
              <a:gd name="T8" fmla="*/ 86343 w 695"/>
              <a:gd name="T9" fmla="*/ 253553 h 695"/>
              <a:gd name="T10" fmla="*/ 106138 w 695"/>
              <a:gd name="T11" fmla="*/ 251447 h 695"/>
              <a:gd name="T12" fmla="*/ 145309 w 695"/>
              <a:gd name="T13" fmla="*/ 232915 h 695"/>
              <a:gd name="T14" fmla="*/ 186163 w 695"/>
              <a:gd name="T15" fmla="*/ 251026 h 695"/>
              <a:gd name="T16" fmla="*/ 206801 w 695"/>
              <a:gd name="T17" fmla="*/ 253553 h 695"/>
              <a:gd name="T18" fmla="*/ 146151 w 695"/>
              <a:gd name="T19" fmla="*/ 282193 h 695"/>
              <a:gd name="T20" fmla="*/ 200484 w 695"/>
              <a:gd name="T21" fmla="*/ 123828 h 695"/>
              <a:gd name="T22" fmla="*/ 203853 w 695"/>
              <a:gd name="T23" fmla="*/ 124249 h 695"/>
              <a:gd name="T24" fmla="*/ 204274 w 695"/>
              <a:gd name="T25" fmla="*/ 151626 h 695"/>
              <a:gd name="T26" fmla="*/ 194166 w 695"/>
              <a:gd name="T27" fmla="*/ 162577 h 695"/>
              <a:gd name="T28" fmla="*/ 95188 w 695"/>
              <a:gd name="T29" fmla="*/ 162577 h 695"/>
              <a:gd name="T30" fmla="*/ 83394 w 695"/>
              <a:gd name="T31" fmla="*/ 151626 h 695"/>
              <a:gd name="T32" fmla="*/ 84237 w 695"/>
              <a:gd name="T33" fmla="*/ 124249 h 695"/>
              <a:gd name="T34" fmla="*/ 86343 w 695"/>
              <a:gd name="T35" fmla="*/ 123828 h 695"/>
              <a:gd name="T36" fmla="*/ 91818 w 695"/>
              <a:gd name="T37" fmla="*/ 119195 h 695"/>
              <a:gd name="T38" fmla="*/ 117510 w 695"/>
              <a:gd name="T39" fmla="*/ 69495 h 695"/>
              <a:gd name="T40" fmla="*/ 169316 w 695"/>
              <a:gd name="T41" fmla="*/ 57702 h 695"/>
              <a:gd name="T42" fmla="*/ 195429 w 695"/>
              <a:gd name="T43" fmla="*/ 119195 h 695"/>
              <a:gd name="T44" fmla="*/ 235021 w 695"/>
              <a:gd name="T45" fmla="*/ 249341 h 695"/>
              <a:gd name="T46" fmla="*/ 206801 w 695"/>
              <a:gd name="T47" fmla="*/ 243444 h 695"/>
              <a:gd name="T48" fmla="*/ 177740 w 695"/>
              <a:gd name="T49" fmla="*/ 219437 h 695"/>
              <a:gd name="T50" fmla="*/ 214383 w 695"/>
              <a:gd name="T51" fmla="*/ 151626 h 695"/>
              <a:gd name="T52" fmla="*/ 210592 w 695"/>
              <a:gd name="T53" fmla="*/ 117932 h 695"/>
              <a:gd name="T54" fmla="*/ 205538 w 695"/>
              <a:gd name="T55" fmla="*/ 97294 h 695"/>
              <a:gd name="T56" fmla="*/ 119195 w 695"/>
              <a:gd name="T57" fmla="*/ 59808 h 695"/>
              <a:gd name="T58" fmla="*/ 82131 w 695"/>
              <a:gd name="T59" fmla="*/ 97294 h 695"/>
              <a:gd name="T60" fmla="*/ 77919 w 695"/>
              <a:gd name="T61" fmla="*/ 117089 h 695"/>
              <a:gd name="T62" fmla="*/ 73286 w 695"/>
              <a:gd name="T63" fmla="*/ 151626 h 695"/>
              <a:gd name="T64" fmla="*/ 114983 w 695"/>
              <a:gd name="T65" fmla="*/ 221543 h 695"/>
              <a:gd name="T66" fmla="*/ 86343 w 695"/>
              <a:gd name="T67" fmla="*/ 243444 h 695"/>
              <a:gd name="T68" fmla="*/ 9266 w 695"/>
              <a:gd name="T69" fmla="*/ 145730 h 695"/>
              <a:gd name="T70" fmla="*/ 282615 w 695"/>
              <a:gd name="T71" fmla="*/ 145730 h 6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5" h="695">
                <a:moveTo>
                  <a:pt x="347" y="0"/>
                </a:moveTo>
                <a:lnTo>
                  <a:pt x="347" y="0"/>
                </a:lnTo>
                <a:cubicBezTo>
                  <a:pt x="156" y="0"/>
                  <a:pt x="0" y="155"/>
                  <a:pt x="0" y="346"/>
                </a:cubicBezTo>
                <a:cubicBezTo>
                  <a:pt x="0" y="450"/>
                  <a:pt x="45" y="548"/>
                  <a:pt x="127" y="615"/>
                </a:cubicBezTo>
                <a:cubicBezTo>
                  <a:pt x="188" y="666"/>
                  <a:pt x="266" y="694"/>
                  <a:pt x="347" y="694"/>
                </a:cubicBezTo>
                <a:cubicBezTo>
                  <a:pt x="538" y="694"/>
                  <a:pt x="694" y="538"/>
                  <a:pt x="694" y="346"/>
                </a:cubicBezTo>
                <a:cubicBezTo>
                  <a:pt x="694" y="155"/>
                  <a:pt x="538" y="0"/>
                  <a:pt x="347" y="0"/>
                </a:cubicBezTo>
                <a:close/>
                <a:moveTo>
                  <a:pt x="158" y="610"/>
                </a:moveTo>
                <a:lnTo>
                  <a:pt x="158" y="610"/>
                </a:lnTo>
                <a:cubicBezTo>
                  <a:pt x="171" y="606"/>
                  <a:pt x="187" y="602"/>
                  <a:pt x="205" y="602"/>
                </a:cubicBezTo>
                <a:cubicBezTo>
                  <a:pt x="243" y="602"/>
                  <a:pt x="243" y="602"/>
                  <a:pt x="243" y="602"/>
                </a:cubicBezTo>
                <a:cubicBezTo>
                  <a:pt x="246" y="602"/>
                  <a:pt x="250" y="600"/>
                  <a:pt x="252" y="597"/>
                </a:cubicBezTo>
                <a:cubicBezTo>
                  <a:pt x="293" y="539"/>
                  <a:pt x="293" y="539"/>
                  <a:pt x="293" y="539"/>
                </a:cubicBezTo>
                <a:cubicBezTo>
                  <a:pt x="309" y="548"/>
                  <a:pt x="326" y="553"/>
                  <a:pt x="345" y="553"/>
                </a:cubicBezTo>
                <a:cubicBezTo>
                  <a:pt x="366" y="553"/>
                  <a:pt x="386" y="546"/>
                  <a:pt x="403" y="535"/>
                </a:cubicBezTo>
                <a:cubicBezTo>
                  <a:pt x="442" y="596"/>
                  <a:pt x="442" y="596"/>
                  <a:pt x="442" y="596"/>
                </a:cubicBezTo>
                <a:cubicBezTo>
                  <a:pt x="444" y="600"/>
                  <a:pt x="448" y="602"/>
                  <a:pt x="452" y="602"/>
                </a:cubicBezTo>
                <a:cubicBezTo>
                  <a:pt x="491" y="602"/>
                  <a:pt x="491" y="602"/>
                  <a:pt x="491" y="602"/>
                </a:cubicBezTo>
                <a:cubicBezTo>
                  <a:pt x="509" y="602"/>
                  <a:pt x="523" y="604"/>
                  <a:pt x="537" y="609"/>
                </a:cubicBezTo>
                <a:cubicBezTo>
                  <a:pt x="483" y="647"/>
                  <a:pt x="418" y="670"/>
                  <a:pt x="347" y="670"/>
                </a:cubicBezTo>
                <a:cubicBezTo>
                  <a:pt x="279" y="670"/>
                  <a:pt x="213" y="648"/>
                  <a:pt x="158" y="610"/>
                </a:cubicBezTo>
                <a:close/>
                <a:moveTo>
                  <a:pt x="476" y="294"/>
                </a:moveTo>
                <a:lnTo>
                  <a:pt x="476" y="294"/>
                </a:lnTo>
                <a:cubicBezTo>
                  <a:pt x="483" y="294"/>
                  <a:pt x="484" y="295"/>
                  <a:pt x="484" y="295"/>
                </a:cubicBezTo>
                <a:cubicBezTo>
                  <a:pt x="485" y="297"/>
                  <a:pt x="485" y="303"/>
                  <a:pt x="485" y="309"/>
                </a:cubicBezTo>
                <a:cubicBezTo>
                  <a:pt x="485" y="360"/>
                  <a:pt x="485" y="360"/>
                  <a:pt x="485" y="360"/>
                </a:cubicBezTo>
                <a:cubicBezTo>
                  <a:pt x="485" y="367"/>
                  <a:pt x="482" y="374"/>
                  <a:pt x="472" y="374"/>
                </a:cubicBezTo>
                <a:cubicBezTo>
                  <a:pt x="466" y="374"/>
                  <a:pt x="461" y="380"/>
                  <a:pt x="461" y="386"/>
                </a:cubicBezTo>
                <a:cubicBezTo>
                  <a:pt x="461" y="451"/>
                  <a:pt x="410" y="530"/>
                  <a:pt x="345" y="530"/>
                </a:cubicBezTo>
                <a:cubicBezTo>
                  <a:pt x="281" y="530"/>
                  <a:pt x="226" y="450"/>
                  <a:pt x="226" y="386"/>
                </a:cubicBezTo>
                <a:cubicBezTo>
                  <a:pt x="226" y="380"/>
                  <a:pt x="221" y="374"/>
                  <a:pt x="215" y="374"/>
                </a:cubicBezTo>
                <a:cubicBezTo>
                  <a:pt x="206" y="374"/>
                  <a:pt x="198" y="367"/>
                  <a:pt x="198" y="360"/>
                </a:cubicBezTo>
                <a:cubicBezTo>
                  <a:pt x="198" y="308"/>
                  <a:pt x="198" y="308"/>
                  <a:pt x="198" y="308"/>
                </a:cubicBezTo>
                <a:cubicBezTo>
                  <a:pt x="197" y="298"/>
                  <a:pt x="199" y="296"/>
                  <a:pt x="200" y="295"/>
                </a:cubicBezTo>
                <a:cubicBezTo>
                  <a:pt x="201" y="294"/>
                  <a:pt x="203" y="294"/>
                  <a:pt x="204" y="294"/>
                </a:cubicBezTo>
                <a:cubicBezTo>
                  <a:pt x="205" y="294"/>
                  <a:pt x="205" y="294"/>
                  <a:pt x="205" y="294"/>
                </a:cubicBezTo>
                <a:cubicBezTo>
                  <a:pt x="208" y="295"/>
                  <a:pt x="212" y="294"/>
                  <a:pt x="214" y="292"/>
                </a:cubicBezTo>
                <a:cubicBezTo>
                  <a:pt x="217" y="289"/>
                  <a:pt x="218" y="286"/>
                  <a:pt x="218" y="283"/>
                </a:cubicBezTo>
                <a:cubicBezTo>
                  <a:pt x="218" y="231"/>
                  <a:pt x="218" y="231"/>
                  <a:pt x="218" y="231"/>
                </a:cubicBezTo>
                <a:cubicBezTo>
                  <a:pt x="218" y="193"/>
                  <a:pt x="244" y="165"/>
                  <a:pt x="279" y="165"/>
                </a:cubicBezTo>
                <a:cubicBezTo>
                  <a:pt x="284" y="166"/>
                  <a:pt x="293" y="165"/>
                  <a:pt x="299" y="157"/>
                </a:cubicBezTo>
                <a:cubicBezTo>
                  <a:pt x="313" y="137"/>
                  <a:pt x="362" y="124"/>
                  <a:pt x="402" y="137"/>
                </a:cubicBezTo>
                <a:cubicBezTo>
                  <a:pt x="431" y="145"/>
                  <a:pt x="463" y="169"/>
                  <a:pt x="464" y="231"/>
                </a:cubicBezTo>
                <a:cubicBezTo>
                  <a:pt x="464" y="283"/>
                  <a:pt x="464" y="283"/>
                  <a:pt x="464" y="283"/>
                </a:cubicBezTo>
                <a:cubicBezTo>
                  <a:pt x="464" y="289"/>
                  <a:pt x="469" y="294"/>
                  <a:pt x="476" y="294"/>
                </a:cubicBezTo>
                <a:close/>
                <a:moveTo>
                  <a:pt x="558" y="592"/>
                </a:moveTo>
                <a:lnTo>
                  <a:pt x="558" y="592"/>
                </a:lnTo>
                <a:cubicBezTo>
                  <a:pt x="538" y="583"/>
                  <a:pt x="518" y="578"/>
                  <a:pt x="491" y="578"/>
                </a:cubicBezTo>
                <a:cubicBezTo>
                  <a:pt x="459" y="578"/>
                  <a:pt x="459" y="578"/>
                  <a:pt x="459" y="578"/>
                </a:cubicBezTo>
                <a:cubicBezTo>
                  <a:pt x="422" y="521"/>
                  <a:pt x="422" y="521"/>
                  <a:pt x="422" y="521"/>
                </a:cubicBezTo>
                <a:cubicBezTo>
                  <a:pt x="458" y="491"/>
                  <a:pt x="481" y="442"/>
                  <a:pt x="484" y="396"/>
                </a:cubicBezTo>
                <a:cubicBezTo>
                  <a:pt x="498" y="391"/>
                  <a:pt x="509" y="378"/>
                  <a:pt x="509" y="360"/>
                </a:cubicBezTo>
                <a:cubicBezTo>
                  <a:pt x="509" y="307"/>
                  <a:pt x="509" y="307"/>
                  <a:pt x="509" y="307"/>
                </a:cubicBezTo>
                <a:cubicBezTo>
                  <a:pt x="509" y="297"/>
                  <a:pt x="509" y="287"/>
                  <a:pt x="500" y="280"/>
                </a:cubicBezTo>
                <a:cubicBezTo>
                  <a:pt x="497" y="276"/>
                  <a:pt x="493" y="273"/>
                  <a:pt x="488" y="272"/>
                </a:cubicBezTo>
                <a:cubicBezTo>
                  <a:pt x="488" y="231"/>
                  <a:pt x="488" y="231"/>
                  <a:pt x="488" y="231"/>
                </a:cubicBezTo>
                <a:cubicBezTo>
                  <a:pt x="487" y="151"/>
                  <a:pt x="438" y="124"/>
                  <a:pt x="410" y="114"/>
                </a:cubicBezTo>
                <a:cubicBezTo>
                  <a:pt x="363" y="100"/>
                  <a:pt x="301" y="113"/>
                  <a:pt x="283" y="142"/>
                </a:cubicBezTo>
                <a:cubicBezTo>
                  <a:pt x="282" y="142"/>
                  <a:pt x="281" y="142"/>
                  <a:pt x="280" y="142"/>
                </a:cubicBezTo>
                <a:cubicBezTo>
                  <a:pt x="232" y="142"/>
                  <a:pt x="195" y="180"/>
                  <a:pt x="195" y="231"/>
                </a:cubicBezTo>
                <a:cubicBezTo>
                  <a:pt x="195" y="272"/>
                  <a:pt x="195" y="272"/>
                  <a:pt x="195" y="272"/>
                </a:cubicBezTo>
                <a:cubicBezTo>
                  <a:pt x="192" y="273"/>
                  <a:pt x="188" y="274"/>
                  <a:pt x="185" y="278"/>
                </a:cubicBezTo>
                <a:cubicBezTo>
                  <a:pt x="176" y="285"/>
                  <a:pt x="173" y="295"/>
                  <a:pt x="174" y="309"/>
                </a:cubicBezTo>
                <a:cubicBezTo>
                  <a:pt x="174" y="360"/>
                  <a:pt x="174" y="360"/>
                  <a:pt x="174" y="360"/>
                </a:cubicBezTo>
                <a:cubicBezTo>
                  <a:pt x="174" y="377"/>
                  <a:pt x="187" y="391"/>
                  <a:pt x="204" y="396"/>
                </a:cubicBezTo>
                <a:cubicBezTo>
                  <a:pt x="207" y="444"/>
                  <a:pt x="234" y="495"/>
                  <a:pt x="273" y="526"/>
                </a:cubicBezTo>
                <a:cubicBezTo>
                  <a:pt x="237" y="578"/>
                  <a:pt x="237" y="578"/>
                  <a:pt x="237" y="578"/>
                </a:cubicBezTo>
                <a:cubicBezTo>
                  <a:pt x="205" y="578"/>
                  <a:pt x="205" y="578"/>
                  <a:pt x="205" y="578"/>
                </a:cubicBezTo>
                <a:cubicBezTo>
                  <a:pt x="179" y="578"/>
                  <a:pt x="156" y="584"/>
                  <a:pt x="136" y="592"/>
                </a:cubicBezTo>
                <a:cubicBezTo>
                  <a:pt x="64" y="531"/>
                  <a:pt x="22" y="441"/>
                  <a:pt x="22" y="346"/>
                </a:cubicBezTo>
                <a:cubicBezTo>
                  <a:pt x="22" y="167"/>
                  <a:pt x="168" y="23"/>
                  <a:pt x="347" y="23"/>
                </a:cubicBezTo>
                <a:cubicBezTo>
                  <a:pt x="525" y="23"/>
                  <a:pt x="671" y="167"/>
                  <a:pt x="671" y="346"/>
                </a:cubicBezTo>
                <a:cubicBezTo>
                  <a:pt x="671" y="444"/>
                  <a:pt x="626" y="532"/>
                  <a:pt x="558" y="592"/>
                </a:cubicBezTo>
                <a:close/>
              </a:path>
            </a:pathLst>
          </a:custGeom>
          <a:solidFill>
            <a:srgbClr val="0078EF">
              <a:alpha val="80000"/>
            </a:srgbClr>
          </a:solidFill>
          <a:ln>
            <a:noFill/>
          </a:ln>
          <a:extLst/>
        </p:spPr>
        <p:txBody>
          <a:bodyPr wrap="none" anchor="ctr"/>
          <a:lstStyle/>
          <a:p>
            <a:pPr defTabSz="914400"/>
            <a:endParaRPr lang="en-US" sz="1688">
              <a:solidFill>
                <a:srgbClr val="212E35"/>
              </a:solidFill>
            </a:endParaRPr>
          </a:p>
        </p:txBody>
      </p:sp>
      <p:sp>
        <p:nvSpPr>
          <p:cNvPr id="64" name="Freeform 128"/>
          <p:cNvSpPr>
            <a:spLocks noChangeArrowheads="1"/>
          </p:cNvSpPr>
          <p:nvPr/>
        </p:nvSpPr>
        <p:spPr bwMode="auto">
          <a:xfrm>
            <a:off x="10609848" y="4045873"/>
            <a:ext cx="520282" cy="520282"/>
          </a:xfrm>
          <a:custGeom>
            <a:avLst/>
            <a:gdLst>
              <a:gd name="T0" fmla="*/ 145941 w 696"/>
              <a:gd name="T1" fmla="*/ 0 h 695"/>
              <a:gd name="T2" fmla="*/ 145941 w 696"/>
              <a:gd name="T3" fmla="*/ 0 h 695"/>
              <a:gd name="T4" fmla="*/ 0 w 696"/>
              <a:gd name="T5" fmla="*/ 145730 h 695"/>
              <a:gd name="T6" fmla="*/ 145941 w 696"/>
              <a:gd name="T7" fmla="*/ 292302 h 695"/>
              <a:gd name="T8" fmla="*/ 292302 w 696"/>
              <a:gd name="T9" fmla="*/ 145730 h 695"/>
              <a:gd name="T10" fmla="*/ 145941 w 696"/>
              <a:gd name="T11" fmla="*/ 0 h 695"/>
              <a:gd name="T12" fmla="*/ 145941 w 696"/>
              <a:gd name="T13" fmla="*/ 282193 h 695"/>
              <a:gd name="T14" fmla="*/ 145941 w 696"/>
              <a:gd name="T15" fmla="*/ 282193 h 695"/>
              <a:gd name="T16" fmla="*/ 67293 w 696"/>
              <a:gd name="T17" fmla="*/ 256922 h 695"/>
              <a:gd name="T18" fmla="*/ 112715 w 696"/>
              <a:gd name="T19" fmla="*/ 242181 h 695"/>
              <a:gd name="T20" fmla="*/ 117762 w 696"/>
              <a:gd name="T21" fmla="*/ 238811 h 695"/>
              <a:gd name="T22" fmla="*/ 128277 w 696"/>
              <a:gd name="T23" fmla="*/ 207644 h 695"/>
              <a:gd name="T24" fmla="*/ 145941 w 696"/>
              <a:gd name="T25" fmla="*/ 208907 h 695"/>
              <a:gd name="T26" fmla="*/ 164026 w 696"/>
              <a:gd name="T27" fmla="*/ 207644 h 695"/>
              <a:gd name="T28" fmla="*/ 174540 w 696"/>
              <a:gd name="T29" fmla="*/ 238811 h 695"/>
              <a:gd name="T30" fmla="*/ 179167 w 696"/>
              <a:gd name="T31" fmla="*/ 242181 h 695"/>
              <a:gd name="T32" fmla="*/ 225010 w 696"/>
              <a:gd name="T33" fmla="*/ 256922 h 695"/>
              <a:gd name="T34" fmla="*/ 145941 w 696"/>
              <a:gd name="T35" fmla="*/ 282193 h 695"/>
              <a:gd name="T36" fmla="*/ 63087 w 696"/>
              <a:gd name="T37" fmla="*/ 160050 h 695"/>
              <a:gd name="T38" fmla="*/ 63087 w 696"/>
              <a:gd name="T39" fmla="*/ 160050 h 695"/>
              <a:gd name="T40" fmla="*/ 84536 w 696"/>
              <a:gd name="T41" fmla="*/ 117089 h 695"/>
              <a:gd name="T42" fmla="*/ 145941 w 696"/>
              <a:gd name="T43" fmla="*/ 54333 h 695"/>
              <a:gd name="T44" fmla="*/ 207345 w 696"/>
              <a:gd name="T45" fmla="*/ 117089 h 695"/>
              <a:gd name="T46" fmla="*/ 228795 w 696"/>
              <a:gd name="T47" fmla="*/ 160050 h 695"/>
              <a:gd name="T48" fmla="*/ 145941 w 696"/>
              <a:gd name="T49" fmla="*/ 199220 h 695"/>
              <a:gd name="T50" fmla="*/ 63087 w 696"/>
              <a:gd name="T51" fmla="*/ 160050 h 695"/>
              <a:gd name="T52" fmla="*/ 233001 w 696"/>
              <a:gd name="T53" fmla="*/ 250183 h 695"/>
              <a:gd name="T54" fmla="*/ 233001 w 696"/>
              <a:gd name="T55" fmla="*/ 250183 h 695"/>
              <a:gd name="T56" fmla="*/ 182952 w 696"/>
              <a:gd name="T57" fmla="*/ 232072 h 695"/>
              <a:gd name="T58" fmla="*/ 174120 w 696"/>
              <a:gd name="T59" fmla="*/ 206380 h 695"/>
              <a:gd name="T60" fmla="*/ 238889 w 696"/>
              <a:gd name="T61" fmla="*/ 162156 h 695"/>
              <a:gd name="T62" fmla="*/ 238468 w 696"/>
              <a:gd name="T63" fmla="*/ 157102 h 695"/>
              <a:gd name="T64" fmla="*/ 217019 w 696"/>
              <a:gd name="T65" fmla="*/ 114562 h 695"/>
              <a:gd name="T66" fmla="*/ 145941 w 696"/>
              <a:gd name="T67" fmla="*/ 44646 h 695"/>
              <a:gd name="T68" fmla="*/ 75284 w 696"/>
              <a:gd name="T69" fmla="*/ 114562 h 695"/>
              <a:gd name="T70" fmla="*/ 53834 w 696"/>
              <a:gd name="T71" fmla="*/ 157102 h 695"/>
              <a:gd name="T72" fmla="*/ 53414 w 696"/>
              <a:gd name="T73" fmla="*/ 162156 h 695"/>
              <a:gd name="T74" fmla="*/ 118183 w 696"/>
              <a:gd name="T75" fmla="*/ 206380 h 695"/>
              <a:gd name="T76" fmla="*/ 109351 w 696"/>
              <a:gd name="T77" fmla="*/ 232072 h 695"/>
              <a:gd name="T78" fmla="*/ 58460 w 696"/>
              <a:gd name="T79" fmla="*/ 250183 h 695"/>
              <a:gd name="T80" fmla="*/ 9673 w 696"/>
              <a:gd name="T81" fmla="*/ 145730 h 695"/>
              <a:gd name="T82" fmla="*/ 145941 w 696"/>
              <a:gd name="T83" fmla="*/ 9687 h 695"/>
              <a:gd name="T84" fmla="*/ 282209 w 696"/>
              <a:gd name="T85" fmla="*/ 145730 h 695"/>
              <a:gd name="T86" fmla="*/ 233001 w 696"/>
              <a:gd name="T87" fmla="*/ 25018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96" h="695">
                <a:moveTo>
                  <a:pt x="347" y="0"/>
                </a:moveTo>
                <a:lnTo>
                  <a:pt x="347" y="0"/>
                </a:lnTo>
                <a:cubicBezTo>
                  <a:pt x="156" y="0"/>
                  <a:pt x="0" y="155"/>
                  <a:pt x="0" y="346"/>
                </a:cubicBezTo>
                <a:cubicBezTo>
                  <a:pt x="0" y="538"/>
                  <a:pt x="156" y="694"/>
                  <a:pt x="347" y="694"/>
                </a:cubicBezTo>
                <a:cubicBezTo>
                  <a:pt x="539" y="694"/>
                  <a:pt x="695" y="538"/>
                  <a:pt x="695" y="346"/>
                </a:cubicBezTo>
                <a:cubicBezTo>
                  <a:pt x="695" y="155"/>
                  <a:pt x="539" y="0"/>
                  <a:pt x="347" y="0"/>
                </a:cubicBezTo>
                <a:close/>
                <a:moveTo>
                  <a:pt x="347" y="670"/>
                </a:moveTo>
                <a:lnTo>
                  <a:pt x="347" y="670"/>
                </a:lnTo>
                <a:cubicBezTo>
                  <a:pt x="278" y="670"/>
                  <a:pt x="213" y="647"/>
                  <a:pt x="160" y="610"/>
                </a:cubicBezTo>
                <a:cubicBezTo>
                  <a:pt x="193" y="589"/>
                  <a:pt x="235" y="575"/>
                  <a:pt x="268" y="575"/>
                </a:cubicBezTo>
                <a:cubicBezTo>
                  <a:pt x="273" y="575"/>
                  <a:pt x="278" y="571"/>
                  <a:pt x="280" y="567"/>
                </a:cubicBezTo>
                <a:cubicBezTo>
                  <a:pt x="305" y="493"/>
                  <a:pt x="305" y="493"/>
                  <a:pt x="305" y="493"/>
                </a:cubicBezTo>
                <a:cubicBezTo>
                  <a:pt x="317" y="495"/>
                  <a:pt x="332" y="496"/>
                  <a:pt x="347" y="496"/>
                </a:cubicBezTo>
                <a:cubicBezTo>
                  <a:pt x="363" y="496"/>
                  <a:pt x="376" y="495"/>
                  <a:pt x="390" y="493"/>
                </a:cubicBezTo>
                <a:cubicBezTo>
                  <a:pt x="415" y="567"/>
                  <a:pt x="415" y="567"/>
                  <a:pt x="415" y="567"/>
                </a:cubicBezTo>
                <a:cubicBezTo>
                  <a:pt x="416" y="571"/>
                  <a:pt x="421" y="575"/>
                  <a:pt x="426" y="575"/>
                </a:cubicBezTo>
                <a:cubicBezTo>
                  <a:pt x="460" y="575"/>
                  <a:pt x="501" y="589"/>
                  <a:pt x="535" y="610"/>
                </a:cubicBezTo>
                <a:cubicBezTo>
                  <a:pt x="482" y="647"/>
                  <a:pt x="417" y="670"/>
                  <a:pt x="347" y="670"/>
                </a:cubicBezTo>
                <a:close/>
                <a:moveTo>
                  <a:pt x="150" y="380"/>
                </a:moveTo>
                <a:lnTo>
                  <a:pt x="150" y="380"/>
                </a:lnTo>
                <a:cubicBezTo>
                  <a:pt x="162" y="361"/>
                  <a:pt x="195" y="304"/>
                  <a:pt x="201" y="278"/>
                </a:cubicBezTo>
                <a:cubicBezTo>
                  <a:pt x="212" y="233"/>
                  <a:pt x="247" y="129"/>
                  <a:pt x="347" y="129"/>
                </a:cubicBezTo>
                <a:cubicBezTo>
                  <a:pt x="447" y="129"/>
                  <a:pt x="483" y="233"/>
                  <a:pt x="493" y="278"/>
                </a:cubicBezTo>
                <a:cubicBezTo>
                  <a:pt x="499" y="304"/>
                  <a:pt x="533" y="361"/>
                  <a:pt x="544" y="380"/>
                </a:cubicBezTo>
                <a:cubicBezTo>
                  <a:pt x="528" y="408"/>
                  <a:pt x="477" y="473"/>
                  <a:pt x="347" y="473"/>
                </a:cubicBezTo>
                <a:cubicBezTo>
                  <a:pt x="217" y="473"/>
                  <a:pt x="166" y="408"/>
                  <a:pt x="150" y="380"/>
                </a:cubicBezTo>
                <a:close/>
                <a:moveTo>
                  <a:pt x="554" y="594"/>
                </a:moveTo>
                <a:lnTo>
                  <a:pt x="554" y="594"/>
                </a:lnTo>
                <a:cubicBezTo>
                  <a:pt x="519" y="570"/>
                  <a:pt x="473" y="553"/>
                  <a:pt x="435" y="551"/>
                </a:cubicBezTo>
                <a:cubicBezTo>
                  <a:pt x="414" y="490"/>
                  <a:pt x="414" y="490"/>
                  <a:pt x="414" y="490"/>
                </a:cubicBezTo>
                <a:cubicBezTo>
                  <a:pt x="516" y="470"/>
                  <a:pt x="556" y="407"/>
                  <a:pt x="568" y="385"/>
                </a:cubicBezTo>
                <a:cubicBezTo>
                  <a:pt x="569" y="382"/>
                  <a:pt x="569" y="377"/>
                  <a:pt x="567" y="373"/>
                </a:cubicBezTo>
                <a:cubicBezTo>
                  <a:pt x="554" y="353"/>
                  <a:pt x="521" y="294"/>
                  <a:pt x="516" y="272"/>
                </a:cubicBezTo>
                <a:cubicBezTo>
                  <a:pt x="491" y="166"/>
                  <a:pt x="429" y="106"/>
                  <a:pt x="347" y="106"/>
                </a:cubicBezTo>
                <a:cubicBezTo>
                  <a:pt x="265" y="106"/>
                  <a:pt x="204" y="166"/>
                  <a:pt x="179" y="272"/>
                </a:cubicBezTo>
                <a:cubicBezTo>
                  <a:pt x="173" y="294"/>
                  <a:pt x="140" y="353"/>
                  <a:pt x="128" y="373"/>
                </a:cubicBezTo>
                <a:cubicBezTo>
                  <a:pt x="125" y="377"/>
                  <a:pt x="125" y="382"/>
                  <a:pt x="127" y="385"/>
                </a:cubicBezTo>
                <a:cubicBezTo>
                  <a:pt x="138" y="407"/>
                  <a:pt x="179" y="470"/>
                  <a:pt x="281" y="490"/>
                </a:cubicBezTo>
                <a:cubicBezTo>
                  <a:pt x="260" y="551"/>
                  <a:pt x="260" y="551"/>
                  <a:pt x="260" y="551"/>
                </a:cubicBezTo>
                <a:cubicBezTo>
                  <a:pt x="221" y="553"/>
                  <a:pt x="175" y="570"/>
                  <a:pt x="139" y="594"/>
                </a:cubicBezTo>
                <a:cubicBezTo>
                  <a:pt x="68" y="535"/>
                  <a:pt x="23" y="446"/>
                  <a:pt x="23" y="346"/>
                </a:cubicBezTo>
                <a:cubicBezTo>
                  <a:pt x="23" y="167"/>
                  <a:pt x="168" y="23"/>
                  <a:pt x="347" y="23"/>
                </a:cubicBezTo>
                <a:cubicBezTo>
                  <a:pt x="526" y="23"/>
                  <a:pt x="671" y="167"/>
                  <a:pt x="671" y="346"/>
                </a:cubicBezTo>
                <a:cubicBezTo>
                  <a:pt x="671" y="446"/>
                  <a:pt x="626" y="535"/>
                  <a:pt x="554" y="594"/>
                </a:cubicBezTo>
                <a:close/>
              </a:path>
            </a:pathLst>
          </a:custGeom>
          <a:solidFill>
            <a:srgbClr val="0078EF">
              <a:alpha val="60000"/>
            </a:srgbClr>
          </a:solidFill>
          <a:ln>
            <a:noFill/>
          </a:ln>
          <a:extLst/>
        </p:spPr>
        <p:txBody>
          <a:bodyPr wrap="none" anchor="ctr"/>
          <a:lstStyle/>
          <a:p>
            <a:pPr defTabSz="914400"/>
            <a:endParaRPr lang="en-US" sz="1688">
              <a:solidFill>
                <a:srgbClr val="212E35"/>
              </a:solidFill>
            </a:endParaRPr>
          </a:p>
        </p:txBody>
      </p:sp>
      <p:sp>
        <p:nvSpPr>
          <p:cNvPr id="78" name="Freeform 128"/>
          <p:cNvSpPr>
            <a:spLocks noChangeArrowheads="1"/>
          </p:cNvSpPr>
          <p:nvPr/>
        </p:nvSpPr>
        <p:spPr bwMode="auto">
          <a:xfrm>
            <a:off x="11264224" y="4045873"/>
            <a:ext cx="520282" cy="520282"/>
          </a:xfrm>
          <a:custGeom>
            <a:avLst/>
            <a:gdLst>
              <a:gd name="T0" fmla="*/ 145941 w 696"/>
              <a:gd name="T1" fmla="*/ 0 h 695"/>
              <a:gd name="T2" fmla="*/ 145941 w 696"/>
              <a:gd name="T3" fmla="*/ 0 h 695"/>
              <a:gd name="T4" fmla="*/ 0 w 696"/>
              <a:gd name="T5" fmla="*/ 145730 h 695"/>
              <a:gd name="T6" fmla="*/ 145941 w 696"/>
              <a:gd name="T7" fmla="*/ 292302 h 695"/>
              <a:gd name="T8" fmla="*/ 292302 w 696"/>
              <a:gd name="T9" fmla="*/ 145730 h 695"/>
              <a:gd name="T10" fmla="*/ 145941 w 696"/>
              <a:gd name="T11" fmla="*/ 0 h 695"/>
              <a:gd name="T12" fmla="*/ 145941 w 696"/>
              <a:gd name="T13" fmla="*/ 282193 h 695"/>
              <a:gd name="T14" fmla="*/ 145941 w 696"/>
              <a:gd name="T15" fmla="*/ 282193 h 695"/>
              <a:gd name="T16" fmla="*/ 67293 w 696"/>
              <a:gd name="T17" fmla="*/ 256922 h 695"/>
              <a:gd name="T18" fmla="*/ 112715 w 696"/>
              <a:gd name="T19" fmla="*/ 242181 h 695"/>
              <a:gd name="T20" fmla="*/ 117762 w 696"/>
              <a:gd name="T21" fmla="*/ 238811 h 695"/>
              <a:gd name="T22" fmla="*/ 128277 w 696"/>
              <a:gd name="T23" fmla="*/ 207644 h 695"/>
              <a:gd name="T24" fmla="*/ 145941 w 696"/>
              <a:gd name="T25" fmla="*/ 208907 h 695"/>
              <a:gd name="T26" fmla="*/ 164026 w 696"/>
              <a:gd name="T27" fmla="*/ 207644 h 695"/>
              <a:gd name="T28" fmla="*/ 174540 w 696"/>
              <a:gd name="T29" fmla="*/ 238811 h 695"/>
              <a:gd name="T30" fmla="*/ 179167 w 696"/>
              <a:gd name="T31" fmla="*/ 242181 h 695"/>
              <a:gd name="T32" fmla="*/ 225010 w 696"/>
              <a:gd name="T33" fmla="*/ 256922 h 695"/>
              <a:gd name="T34" fmla="*/ 145941 w 696"/>
              <a:gd name="T35" fmla="*/ 282193 h 695"/>
              <a:gd name="T36" fmla="*/ 63087 w 696"/>
              <a:gd name="T37" fmla="*/ 160050 h 695"/>
              <a:gd name="T38" fmla="*/ 63087 w 696"/>
              <a:gd name="T39" fmla="*/ 160050 h 695"/>
              <a:gd name="T40" fmla="*/ 84536 w 696"/>
              <a:gd name="T41" fmla="*/ 117089 h 695"/>
              <a:gd name="T42" fmla="*/ 145941 w 696"/>
              <a:gd name="T43" fmla="*/ 54333 h 695"/>
              <a:gd name="T44" fmla="*/ 207345 w 696"/>
              <a:gd name="T45" fmla="*/ 117089 h 695"/>
              <a:gd name="T46" fmla="*/ 228795 w 696"/>
              <a:gd name="T47" fmla="*/ 160050 h 695"/>
              <a:gd name="T48" fmla="*/ 145941 w 696"/>
              <a:gd name="T49" fmla="*/ 199220 h 695"/>
              <a:gd name="T50" fmla="*/ 63087 w 696"/>
              <a:gd name="T51" fmla="*/ 160050 h 695"/>
              <a:gd name="T52" fmla="*/ 233001 w 696"/>
              <a:gd name="T53" fmla="*/ 250183 h 695"/>
              <a:gd name="T54" fmla="*/ 233001 w 696"/>
              <a:gd name="T55" fmla="*/ 250183 h 695"/>
              <a:gd name="T56" fmla="*/ 182952 w 696"/>
              <a:gd name="T57" fmla="*/ 232072 h 695"/>
              <a:gd name="T58" fmla="*/ 174120 w 696"/>
              <a:gd name="T59" fmla="*/ 206380 h 695"/>
              <a:gd name="T60" fmla="*/ 238889 w 696"/>
              <a:gd name="T61" fmla="*/ 162156 h 695"/>
              <a:gd name="T62" fmla="*/ 238468 w 696"/>
              <a:gd name="T63" fmla="*/ 157102 h 695"/>
              <a:gd name="T64" fmla="*/ 217019 w 696"/>
              <a:gd name="T65" fmla="*/ 114562 h 695"/>
              <a:gd name="T66" fmla="*/ 145941 w 696"/>
              <a:gd name="T67" fmla="*/ 44646 h 695"/>
              <a:gd name="T68" fmla="*/ 75284 w 696"/>
              <a:gd name="T69" fmla="*/ 114562 h 695"/>
              <a:gd name="T70" fmla="*/ 53834 w 696"/>
              <a:gd name="T71" fmla="*/ 157102 h 695"/>
              <a:gd name="T72" fmla="*/ 53414 w 696"/>
              <a:gd name="T73" fmla="*/ 162156 h 695"/>
              <a:gd name="T74" fmla="*/ 118183 w 696"/>
              <a:gd name="T75" fmla="*/ 206380 h 695"/>
              <a:gd name="T76" fmla="*/ 109351 w 696"/>
              <a:gd name="T77" fmla="*/ 232072 h 695"/>
              <a:gd name="T78" fmla="*/ 58460 w 696"/>
              <a:gd name="T79" fmla="*/ 250183 h 695"/>
              <a:gd name="T80" fmla="*/ 9673 w 696"/>
              <a:gd name="T81" fmla="*/ 145730 h 695"/>
              <a:gd name="T82" fmla="*/ 145941 w 696"/>
              <a:gd name="T83" fmla="*/ 9687 h 695"/>
              <a:gd name="T84" fmla="*/ 282209 w 696"/>
              <a:gd name="T85" fmla="*/ 145730 h 695"/>
              <a:gd name="T86" fmla="*/ 233001 w 696"/>
              <a:gd name="T87" fmla="*/ 25018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96" h="695">
                <a:moveTo>
                  <a:pt x="347" y="0"/>
                </a:moveTo>
                <a:lnTo>
                  <a:pt x="347" y="0"/>
                </a:lnTo>
                <a:cubicBezTo>
                  <a:pt x="156" y="0"/>
                  <a:pt x="0" y="155"/>
                  <a:pt x="0" y="346"/>
                </a:cubicBezTo>
                <a:cubicBezTo>
                  <a:pt x="0" y="538"/>
                  <a:pt x="156" y="694"/>
                  <a:pt x="347" y="694"/>
                </a:cubicBezTo>
                <a:cubicBezTo>
                  <a:pt x="539" y="694"/>
                  <a:pt x="695" y="538"/>
                  <a:pt x="695" y="346"/>
                </a:cubicBezTo>
                <a:cubicBezTo>
                  <a:pt x="695" y="155"/>
                  <a:pt x="539" y="0"/>
                  <a:pt x="347" y="0"/>
                </a:cubicBezTo>
                <a:close/>
                <a:moveTo>
                  <a:pt x="347" y="670"/>
                </a:moveTo>
                <a:lnTo>
                  <a:pt x="347" y="670"/>
                </a:lnTo>
                <a:cubicBezTo>
                  <a:pt x="278" y="670"/>
                  <a:pt x="213" y="647"/>
                  <a:pt x="160" y="610"/>
                </a:cubicBezTo>
                <a:cubicBezTo>
                  <a:pt x="193" y="589"/>
                  <a:pt x="235" y="575"/>
                  <a:pt x="268" y="575"/>
                </a:cubicBezTo>
                <a:cubicBezTo>
                  <a:pt x="273" y="575"/>
                  <a:pt x="278" y="571"/>
                  <a:pt x="280" y="567"/>
                </a:cubicBezTo>
                <a:cubicBezTo>
                  <a:pt x="305" y="493"/>
                  <a:pt x="305" y="493"/>
                  <a:pt x="305" y="493"/>
                </a:cubicBezTo>
                <a:cubicBezTo>
                  <a:pt x="317" y="495"/>
                  <a:pt x="332" y="496"/>
                  <a:pt x="347" y="496"/>
                </a:cubicBezTo>
                <a:cubicBezTo>
                  <a:pt x="363" y="496"/>
                  <a:pt x="376" y="495"/>
                  <a:pt x="390" y="493"/>
                </a:cubicBezTo>
                <a:cubicBezTo>
                  <a:pt x="415" y="567"/>
                  <a:pt x="415" y="567"/>
                  <a:pt x="415" y="567"/>
                </a:cubicBezTo>
                <a:cubicBezTo>
                  <a:pt x="416" y="571"/>
                  <a:pt x="421" y="575"/>
                  <a:pt x="426" y="575"/>
                </a:cubicBezTo>
                <a:cubicBezTo>
                  <a:pt x="460" y="575"/>
                  <a:pt x="501" y="589"/>
                  <a:pt x="535" y="610"/>
                </a:cubicBezTo>
                <a:cubicBezTo>
                  <a:pt x="482" y="647"/>
                  <a:pt x="417" y="670"/>
                  <a:pt x="347" y="670"/>
                </a:cubicBezTo>
                <a:close/>
                <a:moveTo>
                  <a:pt x="150" y="380"/>
                </a:moveTo>
                <a:lnTo>
                  <a:pt x="150" y="380"/>
                </a:lnTo>
                <a:cubicBezTo>
                  <a:pt x="162" y="361"/>
                  <a:pt x="195" y="304"/>
                  <a:pt x="201" y="278"/>
                </a:cubicBezTo>
                <a:cubicBezTo>
                  <a:pt x="212" y="233"/>
                  <a:pt x="247" y="129"/>
                  <a:pt x="347" y="129"/>
                </a:cubicBezTo>
                <a:cubicBezTo>
                  <a:pt x="447" y="129"/>
                  <a:pt x="483" y="233"/>
                  <a:pt x="493" y="278"/>
                </a:cubicBezTo>
                <a:cubicBezTo>
                  <a:pt x="499" y="304"/>
                  <a:pt x="533" y="361"/>
                  <a:pt x="544" y="380"/>
                </a:cubicBezTo>
                <a:cubicBezTo>
                  <a:pt x="528" y="408"/>
                  <a:pt x="477" y="473"/>
                  <a:pt x="347" y="473"/>
                </a:cubicBezTo>
                <a:cubicBezTo>
                  <a:pt x="217" y="473"/>
                  <a:pt x="166" y="408"/>
                  <a:pt x="150" y="380"/>
                </a:cubicBezTo>
                <a:close/>
                <a:moveTo>
                  <a:pt x="554" y="594"/>
                </a:moveTo>
                <a:lnTo>
                  <a:pt x="554" y="594"/>
                </a:lnTo>
                <a:cubicBezTo>
                  <a:pt x="519" y="570"/>
                  <a:pt x="473" y="553"/>
                  <a:pt x="435" y="551"/>
                </a:cubicBezTo>
                <a:cubicBezTo>
                  <a:pt x="414" y="490"/>
                  <a:pt x="414" y="490"/>
                  <a:pt x="414" y="490"/>
                </a:cubicBezTo>
                <a:cubicBezTo>
                  <a:pt x="516" y="470"/>
                  <a:pt x="556" y="407"/>
                  <a:pt x="568" y="385"/>
                </a:cubicBezTo>
                <a:cubicBezTo>
                  <a:pt x="569" y="382"/>
                  <a:pt x="569" y="377"/>
                  <a:pt x="567" y="373"/>
                </a:cubicBezTo>
                <a:cubicBezTo>
                  <a:pt x="554" y="353"/>
                  <a:pt x="521" y="294"/>
                  <a:pt x="516" y="272"/>
                </a:cubicBezTo>
                <a:cubicBezTo>
                  <a:pt x="491" y="166"/>
                  <a:pt x="429" y="106"/>
                  <a:pt x="347" y="106"/>
                </a:cubicBezTo>
                <a:cubicBezTo>
                  <a:pt x="265" y="106"/>
                  <a:pt x="204" y="166"/>
                  <a:pt x="179" y="272"/>
                </a:cubicBezTo>
                <a:cubicBezTo>
                  <a:pt x="173" y="294"/>
                  <a:pt x="140" y="353"/>
                  <a:pt x="128" y="373"/>
                </a:cubicBezTo>
                <a:cubicBezTo>
                  <a:pt x="125" y="377"/>
                  <a:pt x="125" y="382"/>
                  <a:pt x="127" y="385"/>
                </a:cubicBezTo>
                <a:cubicBezTo>
                  <a:pt x="138" y="407"/>
                  <a:pt x="179" y="470"/>
                  <a:pt x="281" y="490"/>
                </a:cubicBezTo>
                <a:cubicBezTo>
                  <a:pt x="260" y="551"/>
                  <a:pt x="260" y="551"/>
                  <a:pt x="260" y="551"/>
                </a:cubicBezTo>
                <a:cubicBezTo>
                  <a:pt x="221" y="553"/>
                  <a:pt x="175" y="570"/>
                  <a:pt x="139" y="594"/>
                </a:cubicBezTo>
                <a:cubicBezTo>
                  <a:pt x="68" y="535"/>
                  <a:pt x="23" y="446"/>
                  <a:pt x="23" y="346"/>
                </a:cubicBezTo>
                <a:cubicBezTo>
                  <a:pt x="23" y="167"/>
                  <a:pt x="168" y="23"/>
                  <a:pt x="347" y="23"/>
                </a:cubicBezTo>
                <a:cubicBezTo>
                  <a:pt x="526" y="23"/>
                  <a:pt x="671" y="167"/>
                  <a:pt x="671" y="346"/>
                </a:cubicBezTo>
                <a:cubicBezTo>
                  <a:pt x="671" y="446"/>
                  <a:pt x="626" y="535"/>
                  <a:pt x="554" y="594"/>
                </a:cubicBezTo>
                <a:close/>
              </a:path>
            </a:pathLst>
          </a:custGeom>
          <a:solidFill>
            <a:srgbClr val="0078EF">
              <a:alpha val="60000"/>
            </a:srgbClr>
          </a:solidFill>
          <a:ln>
            <a:noFill/>
          </a:ln>
          <a:extLst/>
        </p:spPr>
        <p:txBody>
          <a:bodyPr wrap="none" anchor="ctr"/>
          <a:lstStyle/>
          <a:p>
            <a:pPr defTabSz="914400"/>
            <a:endParaRPr lang="en-US" sz="1688">
              <a:solidFill>
                <a:srgbClr val="212E35"/>
              </a:solidFill>
            </a:endParaRPr>
          </a:p>
        </p:txBody>
      </p:sp>
      <p:sp>
        <p:nvSpPr>
          <p:cNvPr id="79" name="Freeform 128"/>
          <p:cNvSpPr>
            <a:spLocks noChangeArrowheads="1"/>
          </p:cNvSpPr>
          <p:nvPr/>
        </p:nvSpPr>
        <p:spPr bwMode="auto">
          <a:xfrm>
            <a:off x="9954341" y="4045873"/>
            <a:ext cx="520282" cy="520282"/>
          </a:xfrm>
          <a:custGeom>
            <a:avLst/>
            <a:gdLst>
              <a:gd name="T0" fmla="*/ 145941 w 696"/>
              <a:gd name="T1" fmla="*/ 0 h 695"/>
              <a:gd name="T2" fmla="*/ 145941 w 696"/>
              <a:gd name="T3" fmla="*/ 0 h 695"/>
              <a:gd name="T4" fmla="*/ 0 w 696"/>
              <a:gd name="T5" fmla="*/ 145730 h 695"/>
              <a:gd name="T6" fmla="*/ 145941 w 696"/>
              <a:gd name="T7" fmla="*/ 292302 h 695"/>
              <a:gd name="T8" fmla="*/ 292302 w 696"/>
              <a:gd name="T9" fmla="*/ 145730 h 695"/>
              <a:gd name="T10" fmla="*/ 145941 w 696"/>
              <a:gd name="T11" fmla="*/ 0 h 695"/>
              <a:gd name="T12" fmla="*/ 145941 w 696"/>
              <a:gd name="T13" fmla="*/ 282193 h 695"/>
              <a:gd name="T14" fmla="*/ 145941 w 696"/>
              <a:gd name="T15" fmla="*/ 282193 h 695"/>
              <a:gd name="T16" fmla="*/ 67293 w 696"/>
              <a:gd name="T17" fmla="*/ 256922 h 695"/>
              <a:gd name="T18" fmla="*/ 112715 w 696"/>
              <a:gd name="T19" fmla="*/ 242181 h 695"/>
              <a:gd name="T20" fmla="*/ 117762 w 696"/>
              <a:gd name="T21" fmla="*/ 238811 h 695"/>
              <a:gd name="T22" fmla="*/ 128277 w 696"/>
              <a:gd name="T23" fmla="*/ 207644 h 695"/>
              <a:gd name="T24" fmla="*/ 145941 w 696"/>
              <a:gd name="T25" fmla="*/ 208907 h 695"/>
              <a:gd name="T26" fmla="*/ 164026 w 696"/>
              <a:gd name="T27" fmla="*/ 207644 h 695"/>
              <a:gd name="T28" fmla="*/ 174540 w 696"/>
              <a:gd name="T29" fmla="*/ 238811 h 695"/>
              <a:gd name="T30" fmla="*/ 179167 w 696"/>
              <a:gd name="T31" fmla="*/ 242181 h 695"/>
              <a:gd name="T32" fmla="*/ 225010 w 696"/>
              <a:gd name="T33" fmla="*/ 256922 h 695"/>
              <a:gd name="T34" fmla="*/ 145941 w 696"/>
              <a:gd name="T35" fmla="*/ 282193 h 695"/>
              <a:gd name="T36" fmla="*/ 63087 w 696"/>
              <a:gd name="T37" fmla="*/ 160050 h 695"/>
              <a:gd name="T38" fmla="*/ 63087 w 696"/>
              <a:gd name="T39" fmla="*/ 160050 h 695"/>
              <a:gd name="T40" fmla="*/ 84536 w 696"/>
              <a:gd name="T41" fmla="*/ 117089 h 695"/>
              <a:gd name="T42" fmla="*/ 145941 w 696"/>
              <a:gd name="T43" fmla="*/ 54333 h 695"/>
              <a:gd name="T44" fmla="*/ 207345 w 696"/>
              <a:gd name="T45" fmla="*/ 117089 h 695"/>
              <a:gd name="T46" fmla="*/ 228795 w 696"/>
              <a:gd name="T47" fmla="*/ 160050 h 695"/>
              <a:gd name="T48" fmla="*/ 145941 w 696"/>
              <a:gd name="T49" fmla="*/ 199220 h 695"/>
              <a:gd name="T50" fmla="*/ 63087 w 696"/>
              <a:gd name="T51" fmla="*/ 160050 h 695"/>
              <a:gd name="T52" fmla="*/ 233001 w 696"/>
              <a:gd name="T53" fmla="*/ 250183 h 695"/>
              <a:gd name="T54" fmla="*/ 233001 w 696"/>
              <a:gd name="T55" fmla="*/ 250183 h 695"/>
              <a:gd name="T56" fmla="*/ 182952 w 696"/>
              <a:gd name="T57" fmla="*/ 232072 h 695"/>
              <a:gd name="T58" fmla="*/ 174120 w 696"/>
              <a:gd name="T59" fmla="*/ 206380 h 695"/>
              <a:gd name="T60" fmla="*/ 238889 w 696"/>
              <a:gd name="T61" fmla="*/ 162156 h 695"/>
              <a:gd name="T62" fmla="*/ 238468 w 696"/>
              <a:gd name="T63" fmla="*/ 157102 h 695"/>
              <a:gd name="T64" fmla="*/ 217019 w 696"/>
              <a:gd name="T65" fmla="*/ 114562 h 695"/>
              <a:gd name="T66" fmla="*/ 145941 w 696"/>
              <a:gd name="T67" fmla="*/ 44646 h 695"/>
              <a:gd name="T68" fmla="*/ 75284 w 696"/>
              <a:gd name="T69" fmla="*/ 114562 h 695"/>
              <a:gd name="T70" fmla="*/ 53834 w 696"/>
              <a:gd name="T71" fmla="*/ 157102 h 695"/>
              <a:gd name="T72" fmla="*/ 53414 w 696"/>
              <a:gd name="T73" fmla="*/ 162156 h 695"/>
              <a:gd name="T74" fmla="*/ 118183 w 696"/>
              <a:gd name="T75" fmla="*/ 206380 h 695"/>
              <a:gd name="T76" fmla="*/ 109351 w 696"/>
              <a:gd name="T77" fmla="*/ 232072 h 695"/>
              <a:gd name="T78" fmla="*/ 58460 w 696"/>
              <a:gd name="T79" fmla="*/ 250183 h 695"/>
              <a:gd name="T80" fmla="*/ 9673 w 696"/>
              <a:gd name="T81" fmla="*/ 145730 h 695"/>
              <a:gd name="T82" fmla="*/ 145941 w 696"/>
              <a:gd name="T83" fmla="*/ 9687 h 695"/>
              <a:gd name="T84" fmla="*/ 282209 w 696"/>
              <a:gd name="T85" fmla="*/ 145730 h 695"/>
              <a:gd name="T86" fmla="*/ 233001 w 696"/>
              <a:gd name="T87" fmla="*/ 25018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96" h="695">
                <a:moveTo>
                  <a:pt x="347" y="0"/>
                </a:moveTo>
                <a:lnTo>
                  <a:pt x="347" y="0"/>
                </a:lnTo>
                <a:cubicBezTo>
                  <a:pt x="156" y="0"/>
                  <a:pt x="0" y="155"/>
                  <a:pt x="0" y="346"/>
                </a:cubicBezTo>
                <a:cubicBezTo>
                  <a:pt x="0" y="538"/>
                  <a:pt x="156" y="694"/>
                  <a:pt x="347" y="694"/>
                </a:cubicBezTo>
                <a:cubicBezTo>
                  <a:pt x="539" y="694"/>
                  <a:pt x="695" y="538"/>
                  <a:pt x="695" y="346"/>
                </a:cubicBezTo>
                <a:cubicBezTo>
                  <a:pt x="695" y="155"/>
                  <a:pt x="539" y="0"/>
                  <a:pt x="347" y="0"/>
                </a:cubicBezTo>
                <a:close/>
                <a:moveTo>
                  <a:pt x="347" y="670"/>
                </a:moveTo>
                <a:lnTo>
                  <a:pt x="347" y="670"/>
                </a:lnTo>
                <a:cubicBezTo>
                  <a:pt x="278" y="670"/>
                  <a:pt x="213" y="647"/>
                  <a:pt x="160" y="610"/>
                </a:cubicBezTo>
                <a:cubicBezTo>
                  <a:pt x="193" y="589"/>
                  <a:pt x="235" y="575"/>
                  <a:pt x="268" y="575"/>
                </a:cubicBezTo>
                <a:cubicBezTo>
                  <a:pt x="273" y="575"/>
                  <a:pt x="278" y="571"/>
                  <a:pt x="280" y="567"/>
                </a:cubicBezTo>
                <a:cubicBezTo>
                  <a:pt x="305" y="493"/>
                  <a:pt x="305" y="493"/>
                  <a:pt x="305" y="493"/>
                </a:cubicBezTo>
                <a:cubicBezTo>
                  <a:pt x="317" y="495"/>
                  <a:pt x="332" y="496"/>
                  <a:pt x="347" y="496"/>
                </a:cubicBezTo>
                <a:cubicBezTo>
                  <a:pt x="363" y="496"/>
                  <a:pt x="376" y="495"/>
                  <a:pt x="390" y="493"/>
                </a:cubicBezTo>
                <a:cubicBezTo>
                  <a:pt x="415" y="567"/>
                  <a:pt x="415" y="567"/>
                  <a:pt x="415" y="567"/>
                </a:cubicBezTo>
                <a:cubicBezTo>
                  <a:pt x="416" y="571"/>
                  <a:pt x="421" y="575"/>
                  <a:pt x="426" y="575"/>
                </a:cubicBezTo>
                <a:cubicBezTo>
                  <a:pt x="460" y="575"/>
                  <a:pt x="501" y="589"/>
                  <a:pt x="535" y="610"/>
                </a:cubicBezTo>
                <a:cubicBezTo>
                  <a:pt x="482" y="647"/>
                  <a:pt x="417" y="670"/>
                  <a:pt x="347" y="670"/>
                </a:cubicBezTo>
                <a:close/>
                <a:moveTo>
                  <a:pt x="150" y="380"/>
                </a:moveTo>
                <a:lnTo>
                  <a:pt x="150" y="380"/>
                </a:lnTo>
                <a:cubicBezTo>
                  <a:pt x="162" y="361"/>
                  <a:pt x="195" y="304"/>
                  <a:pt x="201" y="278"/>
                </a:cubicBezTo>
                <a:cubicBezTo>
                  <a:pt x="212" y="233"/>
                  <a:pt x="247" y="129"/>
                  <a:pt x="347" y="129"/>
                </a:cubicBezTo>
                <a:cubicBezTo>
                  <a:pt x="447" y="129"/>
                  <a:pt x="483" y="233"/>
                  <a:pt x="493" y="278"/>
                </a:cubicBezTo>
                <a:cubicBezTo>
                  <a:pt x="499" y="304"/>
                  <a:pt x="533" y="361"/>
                  <a:pt x="544" y="380"/>
                </a:cubicBezTo>
                <a:cubicBezTo>
                  <a:pt x="528" y="408"/>
                  <a:pt x="477" y="473"/>
                  <a:pt x="347" y="473"/>
                </a:cubicBezTo>
                <a:cubicBezTo>
                  <a:pt x="217" y="473"/>
                  <a:pt x="166" y="408"/>
                  <a:pt x="150" y="380"/>
                </a:cubicBezTo>
                <a:close/>
                <a:moveTo>
                  <a:pt x="554" y="594"/>
                </a:moveTo>
                <a:lnTo>
                  <a:pt x="554" y="594"/>
                </a:lnTo>
                <a:cubicBezTo>
                  <a:pt x="519" y="570"/>
                  <a:pt x="473" y="553"/>
                  <a:pt x="435" y="551"/>
                </a:cubicBezTo>
                <a:cubicBezTo>
                  <a:pt x="414" y="490"/>
                  <a:pt x="414" y="490"/>
                  <a:pt x="414" y="490"/>
                </a:cubicBezTo>
                <a:cubicBezTo>
                  <a:pt x="516" y="470"/>
                  <a:pt x="556" y="407"/>
                  <a:pt x="568" y="385"/>
                </a:cubicBezTo>
                <a:cubicBezTo>
                  <a:pt x="569" y="382"/>
                  <a:pt x="569" y="377"/>
                  <a:pt x="567" y="373"/>
                </a:cubicBezTo>
                <a:cubicBezTo>
                  <a:pt x="554" y="353"/>
                  <a:pt x="521" y="294"/>
                  <a:pt x="516" y="272"/>
                </a:cubicBezTo>
                <a:cubicBezTo>
                  <a:pt x="491" y="166"/>
                  <a:pt x="429" y="106"/>
                  <a:pt x="347" y="106"/>
                </a:cubicBezTo>
                <a:cubicBezTo>
                  <a:pt x="265" y="106"/>
                  <a:pt x="204" y="166"/>
                  <a:pt x="179" y="272"/>
                </a:cubicBezTo>
                <a:cubicBezTo>
                  <a:pt x="173" y="294"/>
                  <a:pt x="140" y="353"/>
                  <a:pt x="128" y="373"/>
                </a:cubicBezTo>
                <a:cubicBezTo>
                  <a:pt x="125" y="377"/>
                  <a:pt x="125" y="382"/>
                  <a:pt x="127" y="385"/>
                </a:cubicBezTo>
                <a:cubicBezTo>
                  <a:pt x="138" y="407"/>
                  <a:pt x="179" y="470"/>
                  <a:pt x="281" y="490"/>
                </a:cubicBezTo>
                <a:cubicBezTo>
                  <a:pt x="260" y="551"/>
                  <a:pt x="260" y="551"/>
                  <a:pt x="260" y="551"/>
                </a:cubicBezTo>
                <a:cubicBezTo>
                  <a:pt x="221" y="553"/>
                  <a:pt x="175" y="570"/>
                  <a:pt x="139" y="594"/>
                </a:cubicBezTo>
                <a:cubicBezTo>
                  <a:pt x="68" y="535"/>
                  <a:pt x="23" y="446"/>
                  <a:pt x="23" y="346"/>
                </a:cubicBezTo>
                <a:cubicBezTo>
                  <a:pt x="23" y="167"/>
                  <a:pt x="168" y="23"/>
                  <a:pt x="347" y="23"/>
                </a:cubicBezTo>
                <a:cubicBezTo>
                  <a:pt x="526" y="23"/>
                  <a:pt x="671" y="167"/>
                  <a:pt x="671" y="346"/>
                </a:cubicBezTo>
                <a:cubicBezTo>
                  <a:pt x="671" y="446"/>
                  <a:pt x="626" y="535"/>
                  <a:pt x="554" y="594"/>
                </a:cubicBezTo>
                <a:close/>
              </a:path>
            </a:pathLst>
          </a:custGeom>
          <a:solidFill>
            <a:srgbClr val="0078EF">
              <a:alpha val="60000"/>
            </a:srgbClr>
          </a:solidFill>
          <a:ln>
            <a:noFill/>
          </a:ln>
          <a:extLst/>
        </p:spPr>
        <p:txBody>
          <a:bodyPr wrap="none" anchor="ctr"/>
          <a:lstStyle/>
          <a:p>
            <a:pPr defTabSz="914400"/>
            <a:endParaRPr lang="en-US" sz="1688">
              <a:solidFill>
                <a:srgbClr val="212E35"/>
              </a:solidFill>
            </a:endParaRPr>
          </a:p>
        </p:txBody>
      </p:sp>
      <p:sp>
        <p:nvSpPr>
          <p:cNvPr id="93" name="Freeform 77"/>
          <p:cNvSpPr>
            <a:spLocks noChangeArrowheads="1"/>
          </p:cNvSpPr>
          <p:nvPr/>
        </p:nvSpPr>
        <p:spPr bwMode="auto">
          <a:xfrm>
            <a:off x="11269984" y="4756362"/>
            <a:ext cx="508763" cy="506014"/>
          </a:xfrm>
          <a:custGeom>
            <a:avLst/>
            <a:gdLst>
              <a:gd name="T0" fmla="*/ 146151 w 695"/>
              <a:gd name="T1" fmla="*/ 0 h 695"/>
              <a:gd name="T2" fmla="*/ 53490 w 695"/>
              <a:gd name="T3" fmla="*/ 259028 h 695"/>
              <a:gd name="T4" fmla="*/ 292302 w 695"/>
              <a:gd name="T5" fmla="*/ 145730 h 695"/>
              <a:gd name="T6" fmla="*/ 66547 w 695"/>
              <a:gd name="T7" fmla="*/ 256922 h 695"/>
              <a:gd name="T8" fmla="*/ 86343 w 695"/>
              <a:gd name="T9" fmla="*/ 253553 h 695"/>
              <a:gd name="T10" fmla="*/ 106138 w 695"/>
              <a:gd name="T11" fmla="*/ 251447 h 695"/>
              <a:gd name="T12" fmla="*/ 145309 w 695"/>
              <a:gd name="T13" fmla="*/ 232915 h 695"/>
              <a:gd name="T14" fmla="*/ 186163 w 695"/>
              <a:gd name="T15" fmla="*/ 251026 h 695"/>
              <a:gd name="T16" fmla="*/ 206801 w 695"/>
              <a:gd name="T17" fmla="*/ 253553 h 695"/>
              <a:gd name="T18" fmla="*/ 146151 w 695"/>
              <a:gd name="T19" fmla="*/ 282193 h 695"/>
              <a:gd name="T20" fmla="*/ 200484 w 695"/>
              <a:gd name="T21" fmla="*/ 123828 h 695"/>
              <a:gd name="T22" fmla="*/ 203853 w 695"/>
              <a:gd name="T23" fmla="*/ 124249 h 695"/>
              <a:gd name="T24" fmla="*/ 204274 w 695"/>
              <a:gd name="T25" fmla="*/ 151626 h 695"/>
              <a:gd name="T26" fmla="*/ 194166 w 695"/>
              <a:gd name="T27" fmla="*/ 162577 h 695"/>
              <a:gd name="T28" fmla="*/ 95188 w 695"/>
              <a:gd name="T29" fmla="*/ 162577 h 695"/>
              <a:gd name="T30" fmla="*/ 83394 w 695"/>
              <a:gd name="T31" fmla="*/ 151626 h 695"/>
              <a:gd name="T32" fmla="*/ 84237 w 695"/>
              <a:gd name="T33" fmla="*/ 124249 h 695"/>
              <a:gd name="T34" fmla="*/ 86343 w 695"/>
              <a:gd name="T35" fmla="*/ 123828 h 695"/>
              <a:gd name="T36" fmla="*/ 91818 w 695"/>
              <a:gd name="T37" fmla="*/ 119195 h 695"/>
              <a:gd name="T38" fmla="*/ 117510 w 695"/>
              <a:gd name="T39" fmla="*/ 69495 h 695"/>
              <a:gd name="T40" fmla="*/ 169316 w 695"/>
              <a:gd name="T41" fmla="*/ 57702 h 695"/>
              <a:gd name="T42" fmla="*/ 195429 w 695"/>
              <a:gd name="T43" fmla="*/ 119195 h 695"/>
              <a:gd name="T44" fmla="*/ 235021 w 695"/>
              <a:gd name="T45" fmla="*/ 249341 h 695"/>
              <a:gd name="T46" fmla="*/ 206801 w 695"/>
              <a:gd name="T47" fmla="*/ 243444 h 695"/>
              <a:gd name="T48" fmla="*/ 177740 w 695"/>
              <a:gd name="T49" fmla="*/ 219437 h 695"/>
              <a:gd name="T50" fmla="*/ 214383 w 695"/>
              <a:gd name="T51" fmla="*/ 151626 h 695"/>
              <a:gd name="T52" fmla="*/ 210592 w 695"/>
              <a:gd name="T53" fmla="*/ 117932 h 695"/>
              <a:gd name="T54" fmla="*/ 205538 w 695"/>
              <a:gd name="T55" fmla="*/ 97294 h 695"/>
              <a:gd name="T56" fmla="*/ 119195 w 695"/>
              <a:gd name="T57" fmla="*/ 59808 h 695"/>
              <a:gd name="T58" fmla="*/ 82131 w 695"/>
              <a:gd name="T59" fmla="*/ 97294 h 695"/>
              <a:gd name="T60" fmla="*/ 77919 w 695"/>
              <a:gd name="T61" fmla="*/ 117089 h 695"/>
              <a:gd name="T62" fmla="*/ 73286 w 695"/>
              <a:gd name="T63" fmla="*/ 151626 h 695"/>
              <a:gd name="T64" fmla="*/ 114983 w 695"/>
              <a:gd name="T65" fmla="*/ 221543 h 695"/>
              <a:gd name="T66" fmla="*/ 86343 w 695"/>
              <a:gd name="T67" fmla="*/ 243444 h 695"/>
              <a:gd name="T68" fmla="*/ 9266 w 695"/>
              <a:gd name="T69" fmla="*/ 145730 h 695"/>
              <a:gd name="T70" fmla="*/ 282615 w 695"/>
              <a:gd name="T71" fmla="*/ 145730 h 6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5" h="695">
                <a:moveTo>
                  <a:pt x="347" y="0"/>
                </a:moveTo>
                <a:lnTo>
                  <a:pt x="347" y="0"/>
                </a:lnTo>
                <a:cubicBezTo>
                  <a:pt x="156" y="0"/>
                  <a:pt x="0" y="155"/>
                  <a:pt x="0" y="346"/>
                </a:cubicBezTo>
                <a:cubicBezTo>
                  <a:pt x="0" y="450"/>
                  <a:pt x="45" y="548"/>
                  <a:pt x="127" y="615"/>
                </a:cubicBezTo>
                <a:cubicBezTo>
                  <a:pt x="188" y="666"/>
                  <a:pt x="266" y="694"/>
                  <a:pt x="347" y="694"/>
                </a:cubicBezTo>
                <a:cubicBezTo>
                  <a:pt x="538" y="694"/>
                  <a:pt x="694" y="538"/>
                  <a:pt x="694" y="346"/>
                </a:cubicBezTo>
                <a:cubicBezTo>
                  <a:pt x="694" y="155"/>
                  <a:pt x="538" y="0"/>
                  <a:pt x="347" y="0"/>
                </a:cubicBezTo>
                <a:close/>
                <a:moveTo>
                  <a:pt x="158" y="610"/>
                </a:moveTo>
                <a:lnTo>
                  <a:pt x="158" y="610"/>
                </a:lnTo>
                <a:cubicBezTo>
                  <a:pt x="171" y="606"/>
                  <a:pt x="187" y="602"/>
                  <a:pt x="205" y="602"/>
                </a:cubicBezTo>
                <a:cubicBezTo>
                  <a:pt x="243" y="602"/>
                  <a:pt x="243" y="602"/>
                  <a:pt x="243" y="602"/>
                </a:cubicBezTo>
                <a:cubicBezTo>
                  <a:pt x="246" y="602"/>
                  <a:pt x="250" y="600"/>
                  <a:pt x="252" y="597"/>
                </a:cubicBezTo>
                <a:cubicBezTo>
                  <a:pt x="293" y="539"/>
                  <a:pt x="293" y="539"/>
                  <a:pt x="293" y="539"/>
                </a:cubicBezTo>
                <a:cubicBezTo>
                  <a:pt x="309" y="548"/>
                  <a:pt x="326" y="553"/>
                  <a:pt x="345" y="553"/>
                </a:cubicBezTo>
                <a:cubicBezTo>
                  <a:pt x="366" y="553"/>
                  <a:pt x="386" y="546"/>
                  <a:pt x="403" y="535"/>
                </a:cubicBezTo>
                <a:cubicBezTo>
                  <a:pt x="442" y="596"/>
                  <a:pt x="442" y="596"/>
                  <a:pt x="442" y="596"/>
                </a:cubicBezTo>
                <a:cubicBezTo>
                  <a:pt x="444" y="600"/>
                  <a:pt x="448" y="602"/>
                  <a:pt x="452" y="602"/>
                </a:cubicBezTo>
                <a:cubicBezTo>
                  <a:pt x="491" y="602"/>
                  <a:pt x="491" y="602"/>
                  <a:pt x="491" y="602"/>
                </a:cubicBezTo>
                <a:cubicBezTo>
                  <a:pt x="509" y="602"/>
                  <a:pt x="523" y="604"/>
                  <a:pt x="537" y="609"/>
                </a:cubicBezTo>
                <a:cubicBezTo>
                  <a:pt x="483" y="647"/>
                  <a:pt x="418" y="670"/>
                  <a:pt x="347" y="670"/>
                </a:cubicBezTo>
                <a:cubicBezTo>
                  <a:pt x="279" y="670"/>
                  <a:pt x="213" y="648"/>
                  <a:pt x="158" y="610"/>
                </a:cubicBezTo>
                <a:close/>
                <a:moveTo>
                  <a:pt x="476" y="294"/>
                </a:moveTo>
                <a:lnTo>
                  <a:pt x="476" y="294"/>
                </a:lnTo>
                <a:cubicBezTo>
                  <a:pt x="483" y="294"/>
                  <a:pt x="484" y="295"/>
                  <a:pt x="484" y="295"/>
                </a:cubicBezTo>
                <a:cubicBezTo>
                  <a:pt x="485" y="297"/>
                  <a:pt x="485" y="303"/>
                  <a:pt x="485" y="309"/>
                </a:cubicBezTo>
                <a:cubicBezTo>
                  <a:pt x="485" y="360"/>
                  <a:pt x="485" y="360"/>
                  <a:pt x="485" y="360"/>
                </a:cubicBezTo>
                <a:cubicBezTo>
                  <a:pt x="485" y="367"/>
                  <a:pt x="482" y="374"/>
                  <a:pt x="472" y="374"/>
                </a:cubicBezTo>
                <a:cubicBezTo>
                  <a:pt x="466" y="374"/>
                  <a:pt x="461" y="380"/>
                  <a:pt x="461" y="386"/>
                </a:cubicBezTo>
                <a:cubicBezTo>
                  <a:pt x="461" y="451"/>
                  <a:pt x="410" y="530"/>
                  <a:pt x="345" y="530"/>
                </a:cubicBezTo>
                <a:cubicBezTo>
                  <a:pt x="281" y="530"/>
                  <a:pt x="226" y="450"/>
                  <a:pt x="226" y="386"/>
                </a:cubicBezTo>
                <a:cubicBezTo>
                  <a:pt x="226" y="380"/>
                  <a:pt x="221" y="374"/>
                  <a:pt x="215" y="374"/>
                </a:cubicBezTo>
                <a:cubicBezTo>
                  <a:pt x="206" y="374"/>
                  <a:pt x="198" y="367"/>
                  <a:pt x="198" y="360"/>
                </a:cubicBezTo>
                <a:cubicBezTo>
                  <a:pt x="198" y="308"/>
                  <a:pt x="198" y="308"/>
                  <a:pt x="198" y="308"/>
                </a:cubicBezTo>
                <a:cubicBezTo>
                  <a:pt x="197" y="298"/>
                  <a:pt x="199" y="296"/>
                  <a:pt x="200" y="295"/>
                </a:cubicBezTo>
                <a:cubicBezTo>
                  <a:pt x="201" y="294"/>
                  <a:pt x="203" y="294"/>
                  <a:pt x="204" y="294"/>
                </a:cubicBezTo>
                <a:cubicBezTo>
                  <a:pt x="205" y="294"/>
                  <a:pt x="205" y="294"/>
                  <a:pt x="205" y="294"/>
                </a:cubicBezTo>
                <a:cubicBezTo>
                  <a:pt x="208" y="295"/>
                  <a:pt x="212" y="294"/>
                  <a:pt x="214" y="292"/>
                </a:cubicBezTo>
                <a:cubicBezTo>
                  <a:pt x="217" y="289"/>
                  <a:pt x="218" y="286"/>
                  <a:pt x="218" y="283"/>
                </a:cubicBezTo>
                <a:cubicBezTo>
                  <a:pt x="218" y="231"/>
                  <a:pt x="218" y="231"/>
                  <a:pt x="218" y="231"/>
                </a:cubicBezTo>
                <a:cubicBezTo>
                  <a:pt x="218" y="193"/>
                  <a:pt x="244" y="165"/>
                  <a:pt x="279" y="165"/>
                </a:cubicBezTo>
                <a:cubicBezTo>
                  <a:pt x="284" y="166"/>
                  <a:pt x="293" y="165"/>
                  <a:pt x="299" y="157"/>
                </a:cubicBezTo>
                <a:cubicBezTo>
                  <a:pt x="313" y="137"/>
                  <a:pt x="362" y="124"/>
                  <a:pt x="402" y="137"/>
                </a:cubicBezTo>
                <a:cubicBezTo>
                  <a:pt x="431" y="145"/>
                  <a:pt x="463" y="169"/>
                  <a:pt x="464" y="231"/>
                </a:cubicBezTo>
                <a:cubicBezTo>
                  <a:pt x="464" y="283"/>
                  <a:pt x="464" y="283"/>
                  <a:pt x="464" y="283"/>
                </a:cubicBezTo>
                <a:cubicBezTo>
                  <a:pt x="464" y="289"/>
                  <a:pt x="469" y="294"/>
                  <a:pt x="476" y="294"/>
                </a:cubicBezTo>
                <a:close/>
                <a:moveTo>
                  <a:pt x="558" y="592"/>
                </a:moveTo>
                <a:lnTo>
                  <a:pt x="558" y="592"/>
                </a:lnTo>
                <a:cubicBezTo>
                  <a:pt x="538" y="583"/>
                  <a:pt x="518" y="578"/>
                  <a:pt x="491" y="578"/>
                </a:cubicBezTo>
                <a:cubicBezTo>
                  <a:pt x="459" y="578"/>
                  <a:pt x="459" y="578"/>
                  <a:pt x="459" y="578"/>
                </a:cubicBezTo>
                <a:cubicBezTo>
                  <a:pt x="422" y="521"/>
                  <a:pt x="422" y="521"/>
                  <a:pt x="422" y="521"/>
                </a:cubicBezTo>
                <a:cubicBezTo>
                  <a:pt x="458" y="491"/>
                  <a:pt x="481" y="442"/>
                  <a:pt x="484" y="396"/>
                </a:cubicBezTo>
                <a:cubicBezTo>
                  <a:pt x="498" y="391"/>
                  <a:pt x="509" y="378"/>
                  <a:pt x="509" y="360"/>
                </a:cubicBezTo>
                <a:cubicBezTo>
                  <a:pt x="509" y="307"/>
                  <a:pt x="509" y="307"/>
                  <a:pt x="509" y="307"/>
                </a:cubicBezTo>
                <a:cubicBezTo>
                  <a:pt x="509" y="297"/>
                  <a:pt x="509" y="287"/>
                  <a:pt x="500" y="280"/>
                </a:cubicBezTo>
                <a:cubicBezTo>
                  <a:pt x="497" y="276"/>
                  <a:pt x="493" y="273"/>
                  <a:pt x="488" y="272"/>
                </a:cubicBezTo>
                <a:cubicBezTo>
                  <a:pt x="488" y="231"/>
                  <a:pt x="488" y="231"/>
                  <a:pt x="488" y="231"/>
                </a:cubicBezTo>
                <a:cubicBezTo>
                  <a:pt x="487" y="151"/>
                  <a:pt x="438" y="124"/>
                  <a:pt x="410" y="114"/>
                </a:cubicBezTo>
                <a:cubicBezTo>
                  <a:pt x="363" y="100"/>
                  <a:pt x="301" y="113"/>
                  <a:pt x="283" y="142"/>
                </a:cubicBezTo>
                <a:cubicBezTo>
                  <a:pt x="282" y="142"/>
                  <a:pt x="281" y="142"/>
                  <a:pt x="280" y="142"/>
                </a:cubicBezTo>
                <a:cubicBezTo>
                  <a:pt x="232" y="142"/>
                  <a:pt x="195" y="180"/>
                  <a:pt x="195" y="231"/>
                </a:cubicBezTo>
                <a:cubicBezTo>
                  <a:pt x="195" y="272"/>
                  <a:pt x="195" y="272"/>
                  <a:pt x="195" y="272"/>
                </a:cubicBezTo>
                <a:cubicBezTo>
                  <a:pt x="192" y="273"/>
                  <a:pt x="188" y="274"/>
                  <a:pt x="185" y="278"/>
                </a:cubicBezTo>
                <a:cubicBezTo>
                  <a:pt x="176" y="285"/>
                  <a:pt x="173" y="295"/>
                  <a:pt x="174" y="309"/>
                </a:cubicBezTo>
                <a:cubicBezTo>
                  <a:pt x="174" y="360"/>
                  <a:pt x="174" y="360"/>
                  <a:pt x="174" y="360"/>
                </a:cubicBezTo>
                <a:cubicBezTo>
                  <a:pt x="174" y="377"/>
                  <a:pt x="187" y="391"/>
                  <a:pt x="204" y="396"/>
                </a:cubicBezTo>
                <a:cubicBezTo>
                  <a:pt x="207" y="444"/>
                  <a:pt x="234" y="495"/>
                  <a:pt x="273" y="526"/>
                </a:cubicBezTo>
                <a:cubicBezTo>
                  <a:pt x="237" y="578"/>
                  <a:pt x="237" y="578"/>
                  <a:pt x="237" y="578"/>
                </a:cubicBezTo>
                <a:cubicBezTo>
                  <a:pt x="205" y="578"/>
                  <a:pt x="205" y="578"/>
                  <a:pt x="205" y="578"/>
                </a:cubicBezTo>
                <a:cubicBezTo>
                  <a:pt x="179" y="578"/>
                  <a:pt x="156" y="584"/>
                  <a:pt x="136" y="592"/>
                </a:cubicBezTo>
                <a:cubicBezTo>
                  <a:pt x="64" y="531"/>
                  <a:pt x="22" y="441"/>
                  <a:pt x="22" y="346"/>
                </a:cubicBezTo>
                <a:cubicBezTo>
                  <a:pt x="22" y="167"/>
                  <a:pt x="168" y="23"/>
                  <a:pt x="347" y="23"/>
                </a:cubicBezTo>
                <a:cubicBezTo>
                  <a:pt x="525" y="23"/>
                  <a:pt x="671" y="167"/>
                  <a:pt x="671" y="346"/>
                </a:cubicBezTo>
                <a:cubicBezTo>
                  <a:pt x="671" y="444"/>
                  <a:pt x="626" y="532"/>
                  <a:pt x="558" y="592"/>
                </a:cubicBezTo>
                <a:close/>
              </a:path>
            </a:pathLst>
          </a:custGeom>
          <a:solidFill>
            <a:srgbClr val="0078EF">
              <a:alpha val="40000"/>
            </a:srgbClr>
          </a:solidFill>
          <a:ln>
            <a:noFill/>
          </a:ln>
          <a:extLst/>
        </p:spPr>
        <p:txBody>
          <a:bodyPr wrap="none" anchor="ctr"/>
          <a:lstStyle/>
          <a:p>
            <a:pPr defTabSz="914400"/>
            <a:endParaRPr lang="en-US" sz="1688">
              <a:solidFill>
                <a:srgbClr val="212E35"/>
              </a:solidFill>
            </a:endParaRPr>
          </a:p>
        </p:txBody>
      </p:sp>
      <p:sp>
        <p:nvSpPr>
          <p:cNvPr id="94" name="Freeform 77"/>
          <p:cNvSpPr>
            <a:spLocks noChangeArrowheads="1"/>
          </p:cNvSpPr>
          <p:nvPr/>
        </p:nvSpPr>
        <p:spPr bwMode="auto">
          <a:xfrm>
            <a:off x="9960101" y="4756362"/>
            <a:ext cx="508763" cy="506014"/>
          </a:xfrm>
          <a:custGeom>
            <a:avLst/>
            <a:gdLst>
              <a:gd name="T0" fmla="*/ 146151 w 695"/>
              <a:gd name="T1" fmla="*/ 0 h 695"/>
              <a:gd name="T2" fmla="*/ 53490 w 695"/>
              <a:gd name="T3" fmla="*/ 259028 h 695"/>
              <a:gd name="T4" fmla="*/ 292302 w 695"/>
              <a:gd name="T5" fmla="*/ 145730 h 695"/>
              <a:gd name="T6" fmla="*/ 66547 w 695"/>
              <a:gd name="T7" fmla="*/ 256922 h 695"/>
              <a:gd name="T8" fmla="*/ 86343 w 695"/>
              <a:gd name="T9" fmla="*/ 253553 h 695"/>
              <a:gd name="T10" fmla="*/ 106138 w 695"/>
              <a:gd name="T11" fmla="*/ 251447 h 695"/>
              <a:gd name="T12" fmla="*/ 145309 w 695"/>
              <a:gd name="T13" fmla="*/ 232915 h 695"/>
              <a:gd name="T14" fmla="*/ 186163 w 695"/>
              <a:gd name="T15" fmla="*/ 251026 h 695"/>
              <a:gd name="T16" fmla="*/ 206801 w 695"/>
              <a:gd name="T17" fmla="*/ 253553 h 695"/>
              <a:gd name="T18" fmla="*/ 146151 w 695"/>
              <a:gd name="T19" fmla="*/ 282193 h 695"/>
              <a:gd name="T20" fmla="*/ 200484 w 695"/>
              <a:gd name="T21" fmla="*/ 123828 h 695"/>
              <a:gd name="T22" fmla="*/ 203853 w 695"/>
              <a:gd name="T23" fmla="*/ 124249 h 695"/>
              <a:gd name="T24" fmla="*/ 204274 w 695"/>
              <a:gd name="T25" fmla="*/ 151626 h 695"/>
              <a:gd name="T26" fmla="*/ 194166 w 695"/>
              <a:gd name="T27" fmla="*/ 162577 h 695"/>
              <a:gd name="T28" fmla="*/ 95188 w 695"/>
              <a:gd name="T29" fmla="*/ 162577 h 695"/>
              <a:gd name="T30" fmla="*/ 83394 w 695"/>
              <a:gd name="T31" fmla="*/ 151626 h 695"/>
              <a:gd name="T32" fmla="*/ 84237 w 695"/>
              <a:gd name="T33" fmla="*/ 124249 h 695"/>
              <a:gd name="T34" fmla="*/ 86343 w 695"/>
              <a:gd name="T35" fmla="*/ 123828 h 695"/>
              <a:gd name="T36" fmla="*/ 91818 w 695"/>
              <a:gd name="T37" fmla="*/ 119195 h 695"/>
              <a:gd name="T38" fmla="*/ 117510 w 695"/>
              <a:gd name="T39" fmla="*/ 69495 h 695"/>
              <a:gd name="T40" fmla="*/ 169316 w 695"/>
              <a:gd name="T41" fmla="*/ 57702 h 695"/>
              <a:gd name="T42" fmla="*/ 195429 w 695"/>
              <a:gd name="T43" fmla="*/ 119195 h 695"/>
              <a:gd name="T44" fmla="*/ 235021 w 695"/>
              <a:gd name="T45" fmla="*/ 249341 h 695"/>
              <a:gd name="T46" fmla="*/ 206801 w 695"/>
              <a:gd name="T47" fmla="*/ 243444 h 695"/>
              <a:gd name="T48" fmla="*/ 177740 w 695"/>
              <a:gd name="T49" fmla="*/ 219437 h 695"/>
              <a:gd name="T50" fmla="*/ 214383 w 695"/>
              <a:gd name="T51" fmla="*/ 151626 h 695"/>
              <a:gd name="T52" fmla="*/ 210592 w 695"/>
              <a:gd name="T53" fmla="*/ 117932 h 695"/>
              <a:gd name="T54" fmla="*/ 205538 w 695"/>
              <a:gd name="T55" fmla="*/ 97294 h 695"/>
              <a:gd name="T56" fmla="*/ 119195 w 695"/>
              <a:gd name="T57" fmla="*/ 59808 h 695"/>
              <a:gd name="T58" fmla="*/ 82131 w 695"/>
              <a:gd name="T59" fmla="*/ 97294 h 695"/>
              <a:gd name="T60" fmla="*/ 77919 w 695"/>
              <a:gd name="T61" fmla="*/ 117089 h 695"/>
              <a:gd name="T62" fmla="*/ 73286 w 695"/>
              <a:gd name="T63" fmla="*/ 151626 h 695"/>
              <a:gd name="T64" fmla="*/ 114983 w 695"/>
              <a:gd name="T65" fmla="*/ 221543 h 695"/>
              <a:gd name="T66" fmla="*/ 86343 w 695"/>
              <a:gd name="T67" fmla="*/ 243444 h 695"/>
              <a:gd name="T68" fmla="*/ 9266 w 695"/>
              <a:gd name="T69" fmla="*/ 145730 h 695"/>
              <a:gd name="T70" fmla="*/ 282615 w 695"/>
              <a:gd name="T71" fmla="*/ 145730 h 6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5" h="695">
                <a:moveTo>
                  <a:pt x="347" y="0"/>
                </a:moveTo>
                <a:lnTo>
                  <a:pt x="347" y="0"/>
                </a:lnTo>
                <a:cubicBezTo>
                  <a:pt x="156" y="0"/>
                  <a:pt x="0" y="155"/>
                  <a:pt x="0" y="346"/>
                </a:cubicBezTo>
                <a:cubicBezTo>
                  <a:pt x="0" y="450"/>
                  <a:pt x="45" y="548"/>
                  <a:pt x="127" y="615"/>
                </a:cubicBezTo>
                <a:cubicBezTo>
                  <a:pt x="188" y="666"/>
                  <a:pt x="266" y="694"/>
                  <a:pt x="347" y="694"/>
                </a:cubicBezTo>
                <a:cubicBezTo>
                  <a:pt x="538" y="694"/>
                  <a:pt x="694" y="538"/>
                  <a:pt x="694" y="346"/>
                </a:cubicBezTo>
                <a:cubicBezTo>
                  <a:pt x="694" y="155"/>
                  <a:pt x="538" y="0"/>
                  <a:pt x="347" y="0"/>
                </a:cubicBezTo>
                <a:close/>
                <a:moveTo>
                  <a:pt x="158" y="610"/>
                </a:moveTo>
                <a:lnTo>
                  <a:pt x="158" y="610"/>
                </a:lnTo>
                <a:cubicBezTo>
                  <a:pt x="171" y="606"/>
                  <a:pt x="187" y="602"/>
                  <a:pt x="205" y="602"/>
                </a:cubicBezTo>
                <a:cubicBezTo>
                  <a:pt x="243" y="602"/>
                  <a:pt x="243" y="602"/>
                  <a:pt x="243" y="602"/>
                </a:cubicBezTo>
                <a:cubicBezTo>
                  <a:pt x="246" y="602"/>
                  <a:pt x="250" y="600"/>
                  <a:pt x="252" y="597"/>
                </a:cubicBezTo>
                <a:cubicBezTo>
                  <a:pt x="293" y="539"/>
                  <a:pt x="293" y="539"/>
                  <a:pt x="293" y="539"/>
                </a:cubicBezTo>
                <a:cubicBezTo>
                  <a:pt x="309" y="548"/>
                  <a:pt x="326" y="553"/>
                  <a:pt x="345" y="553"/>
                </a:cubicBezTo>
                <a:cubicBezTo>
                  <a:pt x="366" y="553"/>
                  <a:pt x="386" y="546"/>
                  <a:pt x="403" y="535"/>
                </a:cubicBezTo>
                <a:cubicBezTo>
                  <a:pt x="442" y="596"/>
                  <a:pt x="442" y="596"/>
                  <a:pt x="442" y="596"/>
                </a:cubicBezTo>
                <a:cubicBezTo>
                  <a:pt x="444" y="600"/>
                  <a:pt x="448" y="602"/>
                  <a:pt x="452" y="602"/>
                </a:cubicBezTo>
                <a:cubicBezTo>
                  <a:pt x="491" y="602"/>
                  <a:pt x="491" y="602"/>
                  <a:pt x="491" y="602"/>
                </a:cubicBezTo>
                <a:cubicBezTo>
                  <a:pt x="509" y="602"/>
                  <a:pt x="523" y="604"/>
                  <a:pt x="537" y="609"/>
                </a:cubicBezTo>
                <a:cubicBezTo>
                  <a:pt x="483" y="647"/>
                  <a:pt x="418" y="670"/>
                  <a:pt x="347" y="670"/>
                </a:cubicBezTo>
                <a:cubicBezTo>
                  <a:pt x="279" y="670"/>
                  <a:pt x="213" y="648"/>
                  <a:pt x="158" y="610"/>
                </a:cubicBezTo>
                <a:close/>
                <a:moveTo>
                  <a:pt x="476" y="294"/>
                </a:moveTo>
                <a:lnTo>
                  <a:pt x="476" y="294"/>
                </a:lnTo>
                <a:cubicBezTo>
                  <a:pt x="483" y="294"/>
                  <a:pt x="484" y="295"/>
                  <a:pt x="484" y="295"/>
                </a:cubicBezTo>
                <a:cubicBezTo>
                  <a:pt x="485" y="297"/>
                  <a:pt x="485" y="303"/>
                  <a:pt x="485" y="309"/>
                </a:cubicBezTo>
                <a:cubicBezTo>
                  <a:pt x="485" y="360"/>
                  <a:pt x="485" y="360"/>
                  <a:pt x="485" y="360"/>
                </a:cubicBezTo>
                <a:cubicBezTo>
                  <a:pt x="485" y="367"/>
                  <a:pt x="482" y="374"/>
                  <a:pt x="472" y="374"/>
                </a:cubicBezTo>
                <a:cubicBezTo>
                  <a:pt x="466" y="374"/>
                  <a:pt x="461" y="380"/>
                  <a:pt x="461" y="386"/>
                </a:cubicBezTo>
                <a:cubicBezTo>
                  <a:pt x="461" y="451"/>
                  <a:pt x="410" y="530"/>
                  <a:pt x="345" y="530"/>
                </a:cubicBezTo>
                <a:cubicBezTo>
                  <a:pt x="281" y="530"/>
                  <a:pt x="226" y="450"/>
                  <a:pt x="226" y="386"/>
                </a:cubicBezTo>
                <a:cubicBezTo>
                  <a:pt x="226" y="380"/>
                  <a:pt x="221" y="374"/>
                  <a:pt x="215" y="374"/>
                </a:cubicBezTo>
                <a:cubicBezTo>
                  <a:pt x="206" y="374"/>
                  <a:pt x="198" y="367"/>
                  <a:pt x="198" y="360"/>
                </a:cubicBezTo>
                <a:cubicBezTo>
                  <a:pt x="198" y="308"/>
                  <a:pt x="198" y="308"/>
                  <a:pt x="198" y="308"/>
                </a:cubicBezTo>
                <a:cubicBezTo>
                  <a:pt x="197" y="298"/>
                  <a:pt x="199" y="296"/>
                  <a:pt x="200" y="295"/>
                </a:cubicBezTo>
                <a:cubicBezTo>
                  <a:pt x="201" y="294"/>
                  <a:pt x="203" y="294"/>
                  <a:pt x="204" y="294"/>
                </a:cubicBezTo>
                <a:cubicBezTo>
                  <a:pt x="205" y="294"/>
                  <a:pt x="205" y="294"/>
                  <a:pt x="205" y="294"/>
                </a:cubicBezTo>
                <a:cubicBezTo>
                  <a:pt x="208" y="295"/>
                  <a:pt x="212" y="294"/>
                  <a:pt x="214" y="292"/>
                </a:cubicBezTo>
                <a:cubicBezTo>
                  <a:pt x="217" y="289"/>
                  <a:pt x="218" y="286"/>
                  <a:pt x="218" y="283"/>
                </a:cubicBezTo>
                <a:cubicBezTo>
                  <a:pt x="218" y="231"/>
                  <a:pt x="218" y="231"/>
                  <a:pt x="218" y="231"/>
                </a:cubicBezTo>
                <a:cubicBezTo>
                  <a:pt x="218" y="193"/>
                  <a:pt x="244" y="165"/>
                  <a:pt x="279" y="165"/>
                </a:cubicBezTo>
                <a:cubicBezTo>
                  <a:pt x="284" y="166"/>
                  <a:pt x="293" y="165"/>
                  <a:pt x="299" y="157"/>
                </a:cubicBezTo>
                <a:cubicBezTo>
                  <a:pt x="313" y="137"/>
                  <a:pt x="362" y="124"/>
                  <a:pt x="402" y="137"/>
                </a:cubicBezTo>
                <a:cubicBezTo>
                  <a:pt x="431" y="145"/>
                  <a:pt x="463" y="169"/>
                  <a:pt x="464" y="231"/>
                </a:cubicBezTo>
                <a:cubicBezTo>
                  <a:pt x="464" y="283"/>
                  <a:pt x="464" y="283"/>
                  <a:pt x="464" y="283"/>
                </a:cubicBezTo>
                <a:cubicBezTo>
                  <a:pt x="464" y="289"/>
                  <a:pt x="469" y="294"/>
                  <a:pt x="476" y="294"/>
                </a:cubicBezTo>
                <a:close/>
                <a:moveTo>
                  <a:pt x="558" y="592"/>
                </a:moveTo>
                <a:lnTo>
                  <a:pt x="558" y="592"/>
                </a:lnTo>
                <a:cubicBezTo>
                  <a:pt x="538" y="583"/>
                  <a:pt x="518" y="578"/>
                  <a:pt x="491" y="578"/>
                </a:cubicBezTo>
                <a:cubicBezTo>
                  <a:pt x="459" y="578"/>
                  <a:pt x="459" y="578"/>
                  <a:pt x="459" y="578"/>
                </a:cubicBezTo>
                <a:cubicBezTo>
                  <a:pt x="422" y="521"/>
                  <a:pt x="422" y="521"/>
                  <a:pt x="422" y="521"/>
                </a:cubicBezTo>
                <a:cubicBezTo>
                  <a:pt x="458" y="491"/>
                  <a:pt x="481" y="442"/>
                  <a:pt x="484" y="396"/>
                </a:cubicBezTo>
                <a:cubicBezTo>
                  <a:pt x="498" y="391"/>
                  <a:pt x="509" y="378"/>
                  <a:pt x="509" y="360"/>
                </a:cubicBezTo>
                <a:cubicBezTo>
                  <a:pt x="509" y="307"/>
                  <a:pt x="509" y="307"/>
                  <a:pt x="509" y="307"/>
                </a:cubicBezTo>
                <a:cubicBezTo>
                  <a:pt x="509" y="297"/>
                  <a:pt x="509" y="287"/>
                  <a:pt x="500" y="280"/>
                </a:cubicBezTo>
                <a:cubicBezTo>
                  <a:pt x="497" y="276"/>
                  <a:pt x="493" y="273"/>
                  <a:pt x="488" y="272"/>
                </a:cubicBezTo>
                <a:cubicBezTo>
                  <a:pt x="488" y="231"/>
                  <a:pt x="488" y="231"/>
                  <a:pt x="488" y="231"/>
                </a:cubicBezTo>
                <a:cubicBezTo>
                  <a:pt x="487" y="151"/>
                  <a:pt x="438" y="124"/>
                  <a:pt x="410" y="114"/>
                </a:cubicBezTo>
                <a:cubicBezTo>
                  <a:pt x="363" y="100"/>
                  <a:pt x="301" y="113"/>
                  <a:pt x="283" y="142"/>
                </a:cubicBezTo>
                <a:cubicBezTo>
                  <a:pt x="282" y="142"/>
                  <a:pt x="281" y="142"/>
                  <a:pt x="280" y="142"/>
                </a:cubicBezTo>
                <a:cubicBezTo>
                  <a:pt x="232" y="142"/>
                  <a:pt x="195" y="180"/>
                  <a:pt x="195" y="231"/>
                </a:cubicBezTo>
                <a:cubicBezTo>
                  <a:pt x="195" y="272"/>
                  <a:pt x="195" y="272"/>
                  <a:pt x="195" y="272"/>
                </a:cubicBezTo>
                <a:cubicBezTo>
                  <a:pt x="192" y="273"/>
                  <a:pt x="188" y="274"/>
                  <a:pt x="185" y="278"/>
                </a:cubicBezTo>
                <a:cubicBezTo>
                  <a:pt x="176" y="285"/>
                  <a:pt x="173" y="295"/>
                  <a:pt x="174" y="309"/>
                </a:cubicBezTo>
                <a:cubicBezTo>
                  <a:pt x="174" y="360"/>
                  <a:pt x="174" y="360"/>
                  <a:pt x="174" y="360"/>
                </a:cubicBezTo>
                <a:cubicBezTo>
                  <a:pt x="174" y="377"/>
                  <a:pt x="187" y="391"/>
                  <a:pt x="204" y="396"/>
                </a:cubicBezTo>
                <a:cubicBezTo>
                  <a:pt x="207" y="444"/>
                  <a:pt x="234" y="495"/>
                  <a:pt x="273" y="526"/>
                </a:cubicBezTo>
                <a:cubicBezTo>
                  <a:pt x="237" y="578"/>
                  <a:pt x="237" y="578"/>
                  <a:pt x="237" y="578"/>
                </a:cubicBezTo>
                <a:cubicBezTo>
                  <a:pt x="205" y="578"/>
                  <a:pt x="205" y="578"/>
                  <a:pt x="205" y="578"/>
                </a:cubicBezTo>
                <a:cubicBezTo>
                  <a:pt x="179" y="578"/>
                  <a:pt x="156" y="584"/>
                  <a:pt x="136" y="592"/>
                </a:cubicBezTo>
                <a:cubicBezTo>
                  <a:pt x="64" y="531"/>
                  <a:pt x="22" y="441"/>
                  <a:pt x="22" y="346"/>
                </a:cubicBezTo>
                <a:cubicBezTo>
                  <a:pt x="22" y="167"/>
                  <a:pt x="168" y="23"/>
                  <a:pt x="347" y="23"/>
                </a:cubicBezTo>
                <a:cubicBezTo>
                  <a:pt x="525" y="23"/>
                  <a:pt x="671" y="167"/>
                  <a:pt x="671" y="346"/>
                </a:cubicBezTo>
                <a:cubicBezTo>
                  <a:pt x="671" y="444"/>
                  <a:pt x="626" y="532"/>
                  <a:pt x="558" y="592"/>
                </a:cubicBezTo>
                <a:close/>
              </a:path>
            </a:pathLst>
          </a:custGeom>
          <a:solidFill>
            <a:srgbClr val="0078EF">
              <a:alpha val="40000"/>
            </a:srgbClr>
          </a:solidFill>
          <a:ln>
            <a:noFill/>
          </a:ln>
          <a:extLst/>
        </p:spPr>
        <p:txBody>
          <a:bodyPr wrap="none" anchor="ctr"/>
          <a:lstStyle/>
          <a:p>
            <a:pPr defTabSz="914400"/>
            <a:endParaRPr lang="en-US" sz="1688">
              <a:solidFill>
                <a:srgbClr val="212E35"/>
              </a:solidFill>
            </a:endParaRPr>
          </a:p>
        </p:txBody>
      </p:sp>
      <p:sp>
        <p:nvSpPr>
          <p:cNvPr id="95" name="Freeform 77"/>
          <p:cNvSpPr>
            <a:spLocks noChangeArrowheads="1"/>
          </p:cNvSpPr>
          <p:nvPr/>
        </p:nvSpPr>
        <p:spPr bwMode="auto">
          <a:xfrm>
            <a:off x="10615608" y="4756362"/>
            <a:ext cx="508763" cy="506014"/>
          </a:xfrm>
          <a:custGeom>
            <a:avLst/>
            <a:gdLst>
              <a:gd name="T0" fmla="*/ 146151 w 695"/>
              <a:gd name="T1" fmla="*/ 0 h 695"/>
              <a:gd name="T2" fmla="*/ 53490 w 695"/>
              <a:gd name="T3" fmla="*/ 259028 h 695"/>
              <a:gd name="T4" fmla="*/ 292302 w 695"/>
              <a:gd name="T5" fmla="*/ 145730 h 695"/>
              <a:gd name="T6" fmla="*/ 66547 w 695"/>
              <a:gd name="T7" fmla="*/ 256922 h 695"/>
              <a:gd name="T8" fmla="*/ 86343 w 695"/>
              <a:gd name="T9" fmla="*/ 253553 h 695"/>
              <a:gd name="T10" fmla="*/ 106138 w 695"/>
              <a:gd name="T11" fmla="*/ 251447 h 695"/>
              <a:gd name="T12" fmla="*/ 145309 w 695"/>
              <a:gd name="T13" fmla="*/ 232915 h 695"/>
              <a:gd name="T14" fmla="*/ 186163 w 695"/>
              <a:gd name="T15" fmla="*/ 251026 h 695"/>
              <a:gd name="T16" fmla="*/ 206801 w 695"/>
              <a:gd name="T17" fmla="*/ 253553 h 695"/>
              <a:gd name="T18" fmla="*/ 146151 w 695"/>
              <a:gd name="T19" fmla="*/ 282193 h 695"/>
              <a:gd name="T20" fmla="*/ 200484 w 695"/>
              <a:gd name="T21" fmla="*/ 123828 h 695"/>
              <a:gd name="T22" fmla="*/ 203853 w 695"/>
              <a:gd name="T23" fmla="*/ 124249 h 695"/>
              <a:gd name="T24" fmla="*/ 204274 w 695"/>
              <a:gd name="T25" fmla="*/ 151626 h 695"/>
              <a:gd name="T26" fmla="*/ 194166 w 695"/>
              <a:gd name="T27" fmla="*/ 162577 h 695"/>
              <a:gd name="T28" fmla="*/ 95188 w 695"/>
              <a:gd name="T29" fmla="*/ 162577 h 695"/>
              <a:gd name="T30" fmla="*/ 83394 w 695"/>
              <a:gd name="T31" fmla="*/ 151626 h 695"/>
              <a:gd name="T32" fmla="*/ 84237 w 695"/>
              <a:gd name="T33" fmla="*/ 124249 h 695"/>
              <a:gd name="T34" fmla="*/ 86343 w 695"/>
              <a:gd name="T35" fmla="*/ 123828 h 695"/>
              <a:gd name="T36" fmla="*/ 91818 w 695"/>
              <a:gd name="T37" fmla="*/ 119195 h 695"/>
              <a:gd name="T38" fmla="*/ 117510 w 695"/>
              <a:gd name="T39" fmla="*/ 69495 h 695"/>
              <a:gd name="T40" fmla="*/ 169316 w 695"/>
              <a:gd name="T41" fmla="*/ 57702 h 695"/>
              <a:gd name="T42" fmla="*/ 195429 w 695"/>
              <a:gd name="T43" fmla="*/ 119195 h 695"/>
              <a:gd name="T44" fmla="*/ 235021 w 695"/>
              <a:gd name="T45" fmla="*/ 249341 h 695"/>
              <a:gd name="T46" fmla="*/ 206801 w 695"/>
              <a:gd name="T47" fmla="*/ 243444 h 695"/>
              <a:gd name="T48" fmla="*/ 177740 w 695"/>
              <a:gd name="T49" fmla="*/ 219437 h 695"/>
              <a:gd name="T50" fmla="*/ 214383 w 695"/>
              <a:gd name="T51" fmla="*/ 151626 h 695"/>
              <a:gd name="T52" fmla="*/ 210592 w 695"/>
              <a:gd name="T53" fmla="*/ 117932 h 695"/>
              <a:gd name="T54" fmla="*/ 205538 w 695"/>
              <a:gd name="T55" fmla="*/ 97294 h 695"/>
              <a:gd name="T56" fmla="*/ 119195 w 695"/>
              <a:gd name="T57" fmla="*/ 59808 h 695"/>
              <a:gd name="T58" fmla="*/ 82131 w 695"/>
              <a:gd name="T59" fmla="*/ 97294 h 695"/>
              <a:gd name="T60" fmla="*/ 77919 w 695"/>
              <a:gd name="T61" fmla="*/ 117089 h 695"/>
              <a:gd name="T62" fmla="*/ 73286 w 695"/>
              <a:gd name="T63" fmla="*/ 151626 h 695"/>
              <a:gd name="T64" fmla="*/ 114983 w 695"/>
              <a:gd name="T65" fmla="*/ 221543 h 695"/>
              <a:gd name="T66" fmla="*/ 86343 w 695"/>
              <a:gd name="T67" fmla="*/ 243444 h 695"/>
              <a:gd name="T68" fmla="*/ 9266 w 695"/>
              <a:gd name="T69" fmla="*/ 145730 h 695"/>
              <a:gd name="T70" fmla="*/ 282615 w 695"/>
              <a:gd name="T71" fmla="*/ 145730 h 6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5" h="695">
                <a:moveTo>
                  <a:pt x="347" y="0"/>
                </a:moveTo>
                <a:lnTo>
                  <a:pt x="347" y="0"/>
                </a:lnTo>
                <a:cubicBezTo>
                  <a:pt x="156" y="0"/>
                  <a:pt x="0" y="155"/>
                  <a:pt x="0" y="346"/>
                </a:cubicBezTo>
                <a:cubicBezTo>
                  <a:pt x="0" y="450"/>
                  <a:pt x="45" y="548"/>
                  <a:pt x="127" y="615"/>
                </a:cubicBezTo>
                <a:cubicBezTo>
                  <a:pt x="188" y="666"/>
                  <a:pt x="266" y="694"/>
                  <a:pt x="347" y="694"/>
                </a:cubicBezTo>
                <a:cubicBezTo>
                  <a:pt x="538" y="694"/>
                  <a:pt x="694" y="538"/>
                  <a:pt x="694" y="346"/>
                </a:cubicBezTo>
                <a:cubicBezTo>
                  <a:pt x="694" y="155"/>
                  <a:pt x="538" y="0"/>
                  <a:pt x="347" y="0"/>
                </a:cubicBezTo>
                <a:close/>
                <a:moveTo>
                  <a:pt x="158" y="610"/>
                </a:moveTo>
                <a:lnTo>
                  <a:pt x="158" y="610"/>
                </a:lnTo>
                <a:cubicBezTo>
                  <a:pt x="171" y="606"/>
                  <a:pt x="187" y="602"/>
                  <a:pt x="205" y="602"/>
                </a:cubicBezTo>
                <a:cubicBezTo>
                  <a:pt x="243" y="602"/>
                  <a:pt x="243" y="602"/>
                  <a:pt x="243" y="602"/>
                </a:cubicBezTo>
                <a:cubicBezTo>
                  <a:pt x="246" y="602"/>
                  <a:pt x="250" y="600"/>
                  <a:pt x="252" y="597"/>
                </a:cubicBezTo>
                <a:cubicBezTo>
                  <a:pt x="293" y="539"/>
                  <a:pt x="293" y="539"/>
                  <a:pt x="293" y="539"/>
                </a:cubicBezTo>
                <a:cubicBezTo>
                  <a:pt x="309" y="548"/>
                  <a:pt x="326" y="553"/>
                  <a:pt x="345" y="553"/>
                </a:cubicBezTo>
                <a:cubicBezTo>
                  <a:pt x="366" y="553"/>
                  <a:pt x="386" y="546"/>
                  <a:pt x="403" y="535"/>
                </a:cubicBezTo>
                <a:cubicBezTo>
                  <a:pt x="442" y="596"/>
                  <a:pt x="442" y="596"/>
                  <a:pt x="442" y="596"/>
                </a:cubicBezTo>
                <a:cubicBezTo>
                  <a:pt x="444" y="600"/>
                  <a:pt x="448" y="602"/>
                  <a:pt x="452" y="602"/>
                </a:cubicBezTo>
                <a:cubicBezTo>
                  <a:pt x="491" y="602"/>
                  <a:pt x="491" y="602"/>
                  <a:pt x="491" y="602"/>
                </a:cubicBezTo>
                <a:cubicBezTo>
                  <a:pt x="509" y="602"/>
                  <a:pt x="523" y="604"/>
                  <a:pt x="537" y="609"/>
                </a:cubicBezTo>
                <a:cubicBezTo>
                  <a:pt x="483" y="647"/>
                  <a:pt x="418" y="670"/>
                  <a:pt x="347" y="670"/>
                </a:cubicBezTo>
                <a:cubicBezTo>
                  <a:pt x="279" y="670"/>
                  <a:pt x="213" y="648"/>
                  <a:pt x="158" y="610"/>
                </a:cubicBezTo>
                <a:close/>
                <a:moveTo>
                  <a:pt x="476" y="294"/>
                </a:moveTo>
                <a:lnTo>
                  <a:pt x="476" y="294"/>
                </a:lnTo>
                <a:cubicBezTo>
                  <a:pt x="483" y="294"/>
                  <a:pt x="484" y="295"/>
                  <a:pt x="484" y="295"/>
                </a:cubicBezTo>
                <a:cubicBezTo>
                  <a:pt x="485" y="297"/>
                  <a:pt x="485" y="303"/>
                  <a:pt x="485" y="309"/>
                </a:cubicBezTo>
                <a:cubicBezTo>
                  <a:pt x="485" y="360"/>
                  <a:pt x="485" y="360"/>
                  <a:pt x="485" y="360"/>
                </a:cubicBezTo>
                <a:cubicBezTo>
                  <a:pt x="485" y="367"/>
                  <a:pt x="482" y="374"/>
                  <a:pt x="472" y="374"/>
                </a:cubicBezTo>
                <a:cubicBezTo>
                  <a:pt x="466" y="374"/>
                  <a:pt x="461" y="380"/>
                  <a:pt x="461" y="386"/>
                </a:cubicBezTo>
                <a:cubicBezTo>
                  <a:pt x="461" y="451"/>
                  <a:pt x="410" y="530"/>
                  <a:pt x="345" y="530"/>
                </a:cubicBezTo>
                <a:cubicBezTo>
                  <a:pt x="281" y="530"/>
                  <a:pt x="226" y="450"/>
                  <a:pt x="226" y="386"/>
                </a:cubicBezTo>
                <a:cubicBezTo>
                  <a:pt x="226" y="380"/>
                  <a:pt x="221" y="374"/>
                  <a:pt x="215" y="374"/>
                </a:cubicBezTo>
                <a:cubicBezTo>
                  <a:pt x="206" y="374"/>
                  <a:pt x="198" y="367"/>
                  <a:pt x="198" y="360"/>
                </a:cubicBezTo>
                <a:cubicBezTo>
                  <a:pt x="198" y="308"/>
                  <a:pt x="198" y="308"/>
                  <a:pt x="198" y="308"/>
                </a:cubicBezTo>
                <a:cubicBezTo>
                  <a:pt x="197" y="298"/>
                  <a:pt x="199" y="296"/>
                  <a:pt x="200" y="295"/>
                </a:cubicBezTo>
                <a:cubicBezTo>
                  <a:pt x="201" y="294"/>
                  <a:pt x="203" y="294"/>
                  <a:pt x="204" y="294"/>
                </a:cubicBezTo>
                <a:cubicBezTo>
                  <a:pt x="205" y="294"/>
                  <a:pt x="205" y="294"/>
                  <a:pt x="205" y="294"/>
                </a:cubicBezTo>
                <a:cubicBezTo>
                  <a:pt x="208" y="295"/>
                  <a:pt x="212" y="294"/>
                  <a:pt x="214" y="292"/>
                </a:cubicBezTo>
                <a:cubicBezTo>
                  <a:pt x="217" y="289"/>
                  <a:pt x="218" y="286"/>
                  <a:pt x="218" y="283"/>
                </a:cubicBezTo>
                <a:cubicBezTo>
                  <a:pt x="218" y="231"/>
                  <a:pt x="218" y="231"/>
                  <a:pt x="218" y="231"/>
                </a:cubicBezTo>
                <a:cubicBezTo>
                  <a:pt x="218" y="193"/>
                  <a:pt x="244" y="165"/>
                  <a:pt x="279" y="165"/>
                </a:cubicBezTo>
                <a:cubicBezTo>
                  <a:pt x="284" y="166"/>
                  <a:pt x="293" y="165"/>
                  <a:pt x="299" y="157"/>
                </a:cubicBezTo>
                <a:cubicBezTo>
                  <a:pt x="313" y="137"/>
                  <a:pt x="362" y="124"/>
                  <a:pt x="402" y="137"/>
                </a:cubicBezTo>
                <a:cubicBezTo>
                  <a:pt x="431" y="145"/>
                  <a:pt x="463" y="169"/>
                  <a:pt x="464" y="231"/>
                </a:cubicBezTo>
                <a:cubicBezTo>
                  <a:pt x="464" y="283"/>
                  <a:pt x="464" y="283"/>
                  <a:pt x="464" y="283"/>
                </a:cubicBezTo>
                <a:cubicBezTo>
                  <a:pt x="464" y="289"/>
                  <a:pt x="469" y="294"/>
                  <a:pt x="476" y="294"/>
                </a:cubicBezTo>
                <a:close/>
                <a:moveTo>
                  <a:pt x="558" y="592"/>
                </a:moveTo>
                <a:lnTo>
                  <a:pt x="558" y="592"/>
                </a:lnTo>
                <a:cubicBezTo>
                  <a:pt x="538" y="583"/>
                  <a:pt x="518" y="578"/>
                  <a:pt x="491" y="578"/>
                </a:cubicBezTo>
                <a:cubicBezTo>
                  <a:pt x="459" y="578"/>
                  <a:pt x="459" y="578"/>
                  <a:pt x="459" y="578"/>
                </a:cubicBezTo>
                <a:cubicBezTo>
                  <a:pt x="422" y="521"/>
                  <a:pt x="422" y="521"/>
                  <a:pt x="422" y="521"/>
                </a:cubicBezTo>
                <a:cubicBezTo>
                  <a:pt x="458" y="491"/>
                  <a:pt x="481" y="442"/>
                  <a:pt x="484" y="396"/>
                </a:cubicBezTo>
                <a:cubicBezTo>
                  <a:pt x="498" y="391"/>
                  <a:pt x="509" y="378"/>
                  <a:pt x="509" y="360"/>
                </a:cubicBezTo>
                <a:cubicBezTo>
                  <a:pt x="509" y="307"/>
                  <a:pt x="509" y="307"/>
                  <a:pt x="509" y="307"/>
                </a:cubicBezTo>
                <a:cubicBezTo>
                  <a:pt x="509" y="297"/>
                  <a:pt x="509" y="287"/>
                  <a:pt x="500" y="280"/>
                </a:cubicBezTo>
                <a:cubicBezTo>
                  <a:pt x="497" y="276"/>
                  <a:pt x="493" y="273"/>
                  <a:pt x="488" y="272"/>
                </a:cubicBezTo>
                <a:cubicBezTo>
                  <a:pt x="488" y="231"/>
                  <a:pt x="488" y="231"/>
                  <a:pt x="488" y="231"/>
                </a:cubicBezTo>
                <a:cubicBezTo>
                  <a:pt x="487" y="151"/>
                  <a:pt x="438" y="124"/>
                  <a:pt x="410" y="114"/>
                </a:cubicBezTo>
                <a:cubicBezTo>
                  <a:pt x="363" y="100"/>
                  <a:pt x="301" y="113"/>
                  <a:pt x="283" y="142"/>
                </a:cubicBezTo>
                <a:cubicBezTo>
                  <a:pt x="282" y="142"/>
                  <a:pt x="281" y="142"/>
                  <a:pt x="280" y="142"/>
                </a:cubicBezTo>
                <a:cubicBezTo>
                  <a:pt x="232" y="142"/>
                  <a:pt x="195" y="180"/>
                  <a:pt x="195" y="231"/>
                </a:cubicBezTo>
                <a:cubicBezTo>
                  <a:pt x="195" y="272"/>
                  <a:pt x="195" y="272"/>
                  <a:pt x="195" y="272"/>
                </a:cubicBezTo>
                <a:cubicBezTo>
                  <a:pt x="192" y="273"/>
                  <a:pt x="188" y="274"/>
                  <a:pt x="185" y="278"/>
                </a:cubicBezTo>
                <a:cubicBezTo>
                  <a:pt x="176" y="285"/>
                  <a:pt x="173" y="295"/>
                  <a:pt x="174" y="309"/>
                </a:cubicBezTo>
                <a:cubicBezTo>
                  <a:pt x="174" y="360"/>
                  <a:pt x="174" y="360"/>
                  <a:pt x="174" y="360"/>
                </a:cubicBezTo>
                <a:cubicBezTo>
                  <a:pt x="174" y="377"/>
                  <a:pt x="187" y="391"/>
                  <a:pt x="204" y="396"/>
                </a:cubicBezTo>
                <a:cubicBezTo>
                  <a:pt x="207" y="444"/>
                  <a:pt x="234" y="495"/>
                  <a:pt x="273" y="526"/>
                </a:cubicBezTo>
                <a:cubicBezTo>
                  <a:pt x="237" y="578"/>
                  <a:pt x="237" y="578"/>
                  <a:pt x="237" y="578"/>
                </a:cubicBezTo>
                <a:cubicBezTo>
                  <a:pt x="205" y="578"/>
                  <a:pt x="205" y="578"/>
                  <a:pt x="205" y="578"/>
                </a:cubicBezTo>
                <a:cubicBezTo>
                  <a:pt x="179" y="578"/>
                  <a:pt x="156" y="584"/>
                  <a:pt x="136" y="592"/>
                </a:cubicBezTo>
                <a:cubicBezTo>
                  <a:pt x="64" y="531"/>
                  <a:pt x="22" y="441"/>
                  <a:pt x="22" y="346"/>
                </a:cubicBezTo>
                <a:cubicBezTo>
                  <a:pt x="22" y="167"/>
                  <a:pt x="168" y="23"/>
                  <a:pt x="347" y="23"/>
                </a:cubicBezTo>
                <a:cubicBezTo>
                  <a:pt x="525" y="23"/>
                  <a:pt x="671" y="167"/>
                  <a:pt x="671" y="346"/>
                </a:cubicBezTo>
                <a:cubicBezTo>
                  <a:pt x="671" y="444"/>
                  <a:pt x="626" y="532"/>
                  <a:pt x="558" y="592"/>
                </a:cubicBezTo>
                <a:close/>
              </a:path>
            </a:pathLst>
          </a:custGeom>
          <a:solidFill>
            <a:srgbClr val="0078EF">
              <a:alpha val="40000"/>
            </a:srgbClr>
          </a:solidFill>
          <a:ln>
            <a:noFill/>
          </a:ln>
          <a:extLst/>
        </p:spPr>
        <p:txBody>
          <a:bodyPr wrap="none" anchor="ctr"/>
          <a:lstStyle/>
          <a:p>
            <a:pPr defTabSz="914400"/>
            <a:endParaRPr lang="en-US" sz="1688">
              <a:solidFill>
                <a:srgbClr val="212E35"/>
              </a:solidFill>
            </a:endParaRPr>
          </a:p>
        </p:txBody>
      </p:sp>
      <p:sp>
        <p:nvSpPr>
          <p:cNvPr id="96" name="Freeform 128"/>
          <p:cNvSpPr>
            <a:spLocks noChangeArrowheads="1"/>
          </p:cNvSpPr>
          <p:nvPr/>
        </p:nvSpPr>
        <p:spPr bwMode="auto">
          <a:xfrm>
            <a:off x="10609848" y="5403028"/>
            <a:ext cx="520282" cy="520282"/>
          </a:xfrm>
          <a:custGeom>
            <a:avLst/>
            <a:gdLst>
              <a:gd name="T0" fmla="*/ 145941 w 696"/>
              <a:gd name="T1" fmla="*/ 0 h 695"/>
              <a:gd name="T2" fmla="*/ 145941 w 696"/>
              <a:gd name="T3" fmla="*/ 0 h 695"/>
              <a:gd name="T4" fmla="*/ 0 w 696"/>
              <a:gd name="T5" fmla="*/ 145730 h 695"/>
              <a:gd name="T6" fmla="*/ 145941 w 696"/>
              <a:gd name="T7" fmla="*/ 292302 h 695"/>
              <a:gd name="T8" fmla="*/ 292302 w 696"/>
              <a:gd name="T9" fmla="*/ 145730 h 695"/>
              <a:gd name="T10" fmla="*/ 145941 w 696"/>
              <a:gd name="T11" fmla="*/ 0 h 695"/>
              <a:gd name="T12" fmla="*/ 145941 w 696"/>
              <a:gd name="T13" fmla="*/ 282193 h 695"/>
              <a:gd name="T14" fmla="*/ 145941 w 696"/>
              <a:gd name="T15" fmla="*/ 282193 h 695"/>
              <a:gd name="T16" fmla="*/ 67293 w 696"/>
              <a:gd name="T17" fmla="*/ 256922 h 695"/>
              <a:gd name="T18" fmla="*/ 112715 w 696"/>
              <a:gd name="T19" fmla="*/ 242181 h 695"/>
              <a:gd name="T20" fmla="*/ 117762 w 696"/>
              <a:gd name="T21" fmla="*/ 238811 h 695"/>
              <a:gd name="T22" fmla="*/ 128277 w 696"/>
              <a:gd name="T23" fmla="*/ 207644 h 695"/>
              <a:gd name="T24" fmla="*/ 145941 w 696"/>
              <a:gd name="T25" fmla="*/ 208907 h 695"/>
              <a:gd name="T26" fmla="*/ 164026 w 696"/>
              <a:gd name="T27" fmla="*/ 207644 h 695"/>
              <a:gd name="T28" fmla="*/ 174540 w 696"/>
              <a:gd name="T29" fmla="*/ 238811 h 695"/>
              <a:gd name="T30" fmla="*/ 179167 w 696"/>
              <a:gd name="T31" fmla="*/ 242181 h 695"/>
              <a:gd name="T32" fmla="*/ 225010 w 696"/>
              <a:gd name="T33" fmla="*/ 256922 h 695"/>
              <a:gd name="T34" fmla="*/ 145941 w 696"/>
              <a:gd name="T35" fmla="*/ 282193 h 695"/>
              <a:gd name="T36" fmla="*/ 63087 w 696"/>
              <a:gd name="T37" fmla="*/ 160050 h 695"/>
              <a:gd name="T38" fmla="*/ 63087 w 696"/>
              <a:gd name="T39" fmla="*/ 160050 h 695"/>
              <a:gd name="T40" fmla="*/ 84536 w 696"/>
              <a:gd name="T41" fmla="*/ 117089 h 695"/>
              <a:gd name="T42" fmla="*/ 145941 w 696"/>
              <a:gd name="T43" fmla="*/ 54333 h 695"/>
              <a:gd name="T44" fmla="*/ 207345 w 696"/>
              <a:gd name="T45" fmla="*/ 117089 h 695"/>
              <a:gd name="T46" fmla="*/ 228795 w 696"/>
              <a:gd name="T47" fmla="*/ 160050 h 695"/>
              <a:gd name="T48" fmla="*/ 145941 w 696"/>
              <a:gd name="T49" fmla="*/ 199220 h 695"/>
              <a:gd name="T50" fmla="*/ 63087 w 696"/>
              <a:gd name="T51" fmla="*/ 160050 h 695"/>
              <a:gd name="T52" fmla="*/ 233001 w 696"/>
              <a:gd name="T53" fmla="*/ 250183 h 695"/>
              <a:gd name="T54" fmla="*/ 233001 w 696"/>
              <a:gd name="T55" fmla="*/ 250183 h 695"/>
              <a:gd name="T56" fmla="*/ 182952 w 696"/>
              <a:gd name="T57" fmla="*/ 232072 h 695"/>
              <a:gd name="T58" fmla="*/ 174120 w 696"/>
              <a:gd name="T59" fmla="*/ 206380 h 695"/>
              <a:gd name="T60" fmla="*/ 238889 w 696"/>
              <a:gd name="T61" fmla="*/ 162156 h 695"/>
              <a:gd name="T62" fmla="*/ 238468 w 696"/>
              <a:gd name="T63" fmla="*/ 157102 h 695"/>
              <a:gd name="T64" fmla="*/ 217019 w 696"/>
              <a:gd name="T65" fmla="*/ 114562 h 695"/>
              <a:gd name="T66" fmla="*/ 145941 w 696"/>
              <a:gd name="T67" fmla="*/ 44646 h 695"/>
              <a:gd name="T68" fmla="*/ 75284 w 696"/>
              <a:gd name="T69" fmla="*/ 114562 h 695"/>
              <a:gd name="T70" fmla="*/ 53834 w 696"/>
              <a:gd name="T71" fmla="*/ 157102 h 695"/>
              <a:gd name="T72" fmla="*/ 53414 w 696"/>
              <a:gd name="T73" fmla="*/ 162156 h 695"/>
              <a:gd name="T74" fmla="*/ 118183 w 696"/>
              <a:gd name="T75" fmla="*/ 206380 h 695"/>
              <a:gd name="T76" fmla="*/ 109351 w 696"/>
              <a:gd name="T77" fmla="*/ 232072 h 695"/>
              <a:gd name="T78" fmla="*/ 58460 w 696"/>
              <a:gd name="T79" fmla="*/ 250183 h 695"/>
              <a:gd name="T80" fmla="*/ 9673 w 696"/>
              <a:gd name="T81" fmla="*/ 145730 h 695"/>
              <a:gd name="T82" fmla="*/ 145941 w 696"/>
              <a:gd name="T83" fmla="*/ 9687 h 695"/>
              <a:gd name="T84" fmla="*/ 282209 w 696"/>
              <a:gd name="T85" fmla="*/ 145730 h 695"/>
              <a:gd name="T86" fmla="*/ 233001 w 696"/>
              <a:gd name="T87" fmla="*/ 25018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96" h="695">
                <a:moveTo>
                  <a:pt x="347" y="0"/>
                </a:moveTo>
                <a:lnTo>
                  <a:pt x="347" y="0"/>
                </a:lnTo>
                <a:cubicBezTo>
                  <a:pt x="156" y="0"/>
                  <a:pt x="0" y="155"/>
                  <a:pt x="0" y="346"/>
                </a:cubicBezTo>
                <a:cubicBezTo>
                  <a:pt x="0" y="538"/>
                  <a:pt x="156" y="694"/>
                  <a:pt x="347" y="694"/>
                </a:cubicBezTo>
                <a:cubicBezTo>
                  <a:pt x="539" y="694"/>
                  <a:pt x="695" y="538"/>
                  <a:pt x="695" y="346"/>
                </a:cubicBezTo>
                <a:cubicBezTo>
                  <a:pt x="695" y="155"/>
                  <a:pt x="539" y="0"/>
                  <a:pt x="347" y="0"/>
                </a:cubicBezTo>
                <a:close/>
                <a:moveTo>
                  <a:pt x="347" y="670"/>
                </a:moveTo>
                <a:lnTo>
                  <a:pt x="347" y="670"/>
                </a:lnTo>
                <a:cubicBezTo>
                  <a:pt x="278" y="670"/>
                  <a:pt x="213" y="647"/>
                  <a:pt x="160" y="610"/>
                </a:cubicBezTo>
                <a:cubicBezTo>
                  <a:pt x="193" y="589"/>
                  <a:pt x="235" y="575"/>
                  <a:pt x="268" y="575"/>
                </a:cubicBezTo>
                <a:cubicBezTo>
                  <a:pt x="273" y="575"/>
                  <a:pt x="278" y="571"/>
                  <a:pt x="280" y="567"/>
                </a:cubicBezTo>
                <a:cubicBezTo>
                  <a:pt x="305" y="493"/>
                  <a:pt x="305" y="493"/>
                  <a:pt x="305" y="493"/>
                </a:cubicBezTo>
                <a:cubicBezTo>
                  <a:pt x="317" y="495"/>
                  <a:pt x="332" y="496"/>
                  <a:pt x="347" y="496"/>
                </a:cubicBezTo>
                <a:cubicBezTo>
                  <a:pt x="363" y="496"/>
                  <a:pt x="376" y="495"/>
                  <a:pt x="390" y="493"/>
                </a:cubicBezTo>
                <a:cubicBezTo>
                  <a:pt x="415" y="567"/>
                  <a:pt x="415" y="567"/>
                  <a:pt x="415" y="567"/>
                </a:cubicBezTo>
                <a:cubicBezTo>
                  <a:pt x="416" y="571"/>
                  <a:pt x="421" y="575"/>
                  <a:pt x="426" y="575"/>
                </a:cubicBezTo>
                <a:cubicBezTo>
                  <a:pt x="460" y="575"/>
                  <a:pt x="501" y="589"/>
                  <a:pt x="535" y="610"/>
                </a:cubicBezTo>
                <a:cubicBezTo>
                  <a:pt x="482" y="647"/>
                  <a:pt x="417" y="670"/>
                  <a:pt x="347" y="670"/>
                </a:cubicBezTo>
                <a:close/>
                <a:moveTo>
                  <a:pt x="150" y="380"/>
                </a:moveTo>
                <a:lnTo>
                  <a:pt x="150" y="380"/>
                </a:lnTo>
                <a:cubicBezTo>
                  <a:pt x="162" y="361"/>
                  <a:pt x="195" y="304"/>
                  <a:pt x="201" y="278"/>
                </a:cubicBezTo>
                <a:cubicBezTo>
                  <a:pt x="212" y="233"/>
                  <a:pt x="247" y="129"/>
                  <a:pt x="347" y="129"/>
                </a:cubicBezTo>
                <a:cubicBezTo>
                  <a:pt x="447" y="129"/>
                  <a:pt x="483" y="233"/>
                  <a:pt x="493" y="278"/>
                </a:cubicBezTo>
                <a:cubicBezTo>
                  <a:pt x="499" y="304"/>
                  <a:pt x="533" y="361"/>
                  <a:pt x="544" y="380"/>
                </a:cubicBezTo>
                <a:cubicBezTo>
                  <a:pt x="528" y="408"/>
                  <a:pt x="477" y="473"/>
                  <a:pt x="347" y="473"/>
                </a:cubicBezTo>
                <a:cubicBezTo>
                  <a:pt x="217" y="473"/>
                  <a:pt x="166" y="408"/>
                  <a:pt x="150" y="380"/>
                </a:cubicBezTo>
                <a:close/>
                <a:moveTo>
                  <a:pt x="554" y="594"/>
                </a:moveTo>
                <a:lnTo>
                  <a:pt x="554" y="594"/>
                </a:lnTo>
                <a:cubicBezTo>
                  <a:pt x="519" y="570"/>
                  <a:pt x="473" y="553"/>
                  <a:pt x="435" y="551"/>
                </a:cubicBezTo>
                <a:cubicBezTo>
                  <a:pt x="414" y="490"/>
                  <a:pt x="414" y="490"/>
                  <a:pt x="414" y="490"/>
                </a:cubicBezTo>
                <a:cubicBezTo>
                  <a:pt x="516" y="470"/>
                  <a:pt x="556" y="407"/>
                  <a:pt x="568" y="385"/>
                </a:cubicBezTo>
                <a:cubicBezTo>
                  <a:pt x="569" y="382"/>
                  <a:pt x="569" y="377"/>
                  <a:pt x="567" y="373"/>
                </a:cubicBezTo>
                <a:cubicBezTo>
                  <a:pt x="554" y="353"/>
                  <a:pt x="521" y="294"/>
                  <a:pt x="516" y="272"/>
                </a:cubicBezTo>
                <a:cubicBezTo>
                  <a:pt x="491" y="166"/>
                  <a:pt x="429" y="106"/>
                  <a:pt x="347" y="106"/>
                </a:cubicBezTo>
                <a:cubicBezTo>
                  <a:pt x="265" y="106"/>
                  <a:pt x="204" y="166"/>
                  <a:pt x="179" y="272"/>
                </a:cubicBezTo>
                <a:cubicBezTo>
                  <a:pt x="173" y="294"/>
                  <a:pt x="140" y="353"/>
                  <a:pt x="128" y="373"/>
                </a:cubicBezTo>
                <a:cubicBezTo>
                  <a:pt x="125" y="377"/>
                  <a:pt x="125" y="382"/>
                  <a:pt x="127" y="385"/>
                </a:cubicBezTo>
                <a:cubicBezTo>
                  <a:pt x="138" y="407"/>
                  <a:pt x="179" y="470"/>
                  <a:pt x="281" y="490"/>
                </a:cubicBezTo>
                <a:cubicBezTo>
                  <a:pt x="260" y="551"/>
                  <a:pt x="260" y="551"/>
                  <a:pt x="260" y="551"/>
                </a:cubicBezTo>
                <a:cubicBezTo>
                  <a:pt x="221" y="553"/>
                  <a:pt x="175" y="570"/>
                  <a:pt x="139" y="594"/>
                </a:cubicBezTo>
                <a:cubicBezTo>
                  <a:pt x="68" y="535"/>
                  <a:pt x="23" y="446"/>
                  <a:pt x="23" y="346"/>
                </a:cubicBezTo>
                <a:cubicBezTo>
                  <a:pt x="23" y="167"/>
                  <a:pt x="168" y="23"/>
                  <a:pt x="347" y="23"/>
                </a:cubicBezTo>
                <a:cubicBezTo>
                  <a:pt x="526" y="23"/>
                  <a:pt x="671" y="167"/>
                  <a:pt x="671" y="346"/>
                </a:cubicBezTo>
                <a:cubicBezTo>
                  <a:pt x="671" y="446"/>
                  <a:pt x="626" y="535"/>
                  <a:pt x="554" y="594"/>
                </a:cubicBezTo>
                <a:close/>
              </a:path>
            </a:pathLst>
          </a:custGeom>
          <a:solidFill>
            <a:srgbClr val="0078EF">
              <a:alpha val="20000"/>
            </a:srgbClr>
          </a:solidFill>
          <a:ln>
            <a:noFill/>
          </a:ln>
          <a:extLst/>
        </p:spPr>
        <p:txBody>
          <a:bodyPr wrap="none" anchor="ctr"/>
          <a:lstStyle/>
          <a:p>
            <a:pPr defTabSz="914400"/>
            <a:endParaRPr lang="en-US" sz="1688">
              <a:solidFill>
                <a:srgbClr val="212E35"/>
              </a:solidFill>
            </a:endParaRPr>
          </a:p>
        </p:txBody>
      </p:sp>
      <p:sp>
        <p:nvSpPr>
          <p:cNvPr id="97" name="Freeform 128"/>
          <p:cNvSpPr>
            <a:spLocks noChangeArrowheads="1"/>
          </p:cNvSpPr>
          <p:nvPr/>
        </p:nvSpPr>
        <p:spPr bwMode="auto">
          <a:xfrm>
            <a:off x="11264224" y="5403028"/>
            <a:ext cx="520282" cy="520282"/>
          </a:xfrm>
          <a:custGeom>
            <a:avLst/>
            <a:gdLst>
              <a:gd name="T0" fmla="*/ 145941 w 696"/>
              <a:gd name="T1" fmla="*/ 0 h 695"/>
              <a:gd name="T2" fmla="*/ 145941 w 696"/>
              <a:gd name="T3" fmla="*/ 0 h 695"/>
              <a:gd name="T4" fmla="*/ 0 w 696"/>
              <a:gd name="T5" fmla="*/ 145730 h 695"/>
              <a:gd name="T6" fmla="*/ 145941 w 696"/>
              <a:gd name="T7" fmla="*/ 292302 h 695"/>
              <a:gd name="T8" fmla="*/ 292302 w 696"/>
              <a:gd name="T9" fmla="*/ 145730 h 695"/>
              <a:gd name="T10" fmla="*/ 145941 w 696"/>
              <a:gd name="T11" fmla="*/ 0 h 695"/>
              <a:gd name="T12" fmla="*/ 145941 w 696"/>
              <a:gd name="T13" fmla="*/ 282193 h 695"/>
              <a:gd name="T14" fmla="*/ 145941 w 696"/>
              <a:gd name="T15" fmla="*/ 282193 h 695"/>
              <a:gd name="T16" fmla="*/ 67293 w 696"/>
              <a:gd name="T17" fmla="*/ 256922 h 695"/>
              <a:gd name="T18" fmla="*/ 112715 w 696"/>
              <a:gd name="T19" fmla="*/ 242181 h 695"/>
              <a:gd name="T20" fmla="*/ 117762 w 696"/>
              <a:gd name="T21" fmla="*/ 238811 h 695"/>
              <a:gd name="T22" fmla="*/ 128277 w 696"/>
              <a:gd name="T23" fmla="*/ 207644 h 695"/>
              <a:gd name="T24" fmla="*/ 145941 w 696"/>
              <a:gd name="T25" fmla="*/ 208907 h 695"/>
              <a:gd name="T26" fmla="*/ 164026 w 696"/>
              <a:gd name="T27" fmla="*/ 207644 h 695"/>
              <a:gd name="T28" fmla="*/ 174540 w 696"/>
              <a:gd name="T29" fmla="*/ 238811 h 695"/>
              <a:gd name="T30" fmla="*/ 179167 w 696"/>
              <a:gd name="T31" fmla="*/ 242181 h 695"/>
              <a:gd name="T32" fmla="*/ 225010 w 696"/>
              <a:gd name="T33" fmla="*/ 256922 h 695"/>
              <a:gd name="T34" fmla="*/ 145941 w 696"/>
              <a:gd name="T35" fmla="*/ 282193 h 695"/>
              <a:gd name="T36" fmla="*/ 63087 w 696"/>
              <a:gd name="T37" fmla="*/ 160050 h 695"/>
              <a:gd name="T38" fmla="*/ 63087 w 696"/>
              <a:gd name="T39" fmla="*/ 160050 h 695"/>
              <a:gd name="T40" fmla="*/ 84536 w 696"/>
              <a:gd name="T41" fmla="*/ 117089 h 695"/>
              <a:gd name="T42" fmla="*/ 145941 w 696"/>
              <a:gd name="T43" fmla="*/ 54333 h 695"/>
              <a:gd name="T44" fmla="*/ 207345 w 696"/>
              <a:gd name="T45" fmla="*/ 117089 h 695"/>
              <a:gd name="T46" fmla="*/ 228795 w 696"/>
              <a:gd name="T47" fmla="*/ 160050 h 695"/>
              <a:gd name="T48" fmla="*/ 145941 w 696"/>
              <a:gd name="T49" fmla="*/ 199220 h 695"/>
              <a:gd name="T50" fmla="*/ 63087 w 696"/>
              <a:gd name="T51" fmla="*/ 160050 h 695"/>
              <a:gd name="T52" fmla="*/ 233001 w 696"/>
              <a:gd name="T53" fmla="*/ 250183 h 695"/>
              <a:gd name="T54" fmla="*/ 233001 w 696"/>
              <a:gd name="T55" fmla="*/ 250183 h 695"/>
              <a:gd name="T56" fmla="*/ 182952 w 696"/>
              <a:gd name="T57" fmla="*/ 232072 h 695"/>
              <a:gd name="T58" fmla="*/ 174120 w 696"/>
              <a:gd name="T59" fmla="*/ 206380 h 695"/>
              <a:gd name="T60" fmla="*/ 238889 w 696"/>
              <a:gd name="T61" fmla="*/ 162156 h 695"/>
              <a:gd name="T62" fmla="*/ 238468 w 696"/>
              <a:gd name="T63" fmla="*/ 157102 h 695"/>
              <a:gd name="T64" fmla="*/ 217019 w 696"/>
              <a:gd name="T65" fmla="*/ 114562 h 695"/>
              <a:gd name="T66" fmla="*/ 145941 w 696"/>
              <a:gd name="T67" fmla="*/ 44646 h 695"/>
              <a:gd name="T68" fmla="*/ 75284 w 696"/>
              <a:gd name="T69" fmla="*/ 114562 h 695"/>
              <a:gd name="T70" fmla="*/ 53834 w 696"/>
              <a:gd name="T71" fmla="*/ 157102 h 695"/>
              <a:gd name="T72" fmla="*/ 53414 w 696"/>
              <a:gd name="T73" fmla="*/ 162156 h 695"/>
              <a:gd name="T74" fmla="*/ 118183 w 696"/>
              <a:gd name="T75" fmla="*/ 206380 h 695"/>
              <a:gd name="T76" fmla="*/ 109351 w 696"/>
              <a:gd name="T77" fmla="*/ 232072 h 695"/>
              <a:gd name="T78" fmla="*/ 58460 w 696"/>
              <a:gd name="T79" fmla="*/ 250183 h 695"/>
              <a:gd name="T80" fmla="*/ 9673 w 696"/>
              <a:gd name="T81" fmla="*/ 145730 h 695"/>
              <a:gd name="T82" fmla="*/ 145941 w 696"/>
              <a:gd name="T83" fmla="*/ 9687 h 695"/>
              <a:gd name="T84" fmla="*/ 282209 w 696"/>
              <a:gd name="T85" fmla="*/ 145730 h 695"/>
              <a:gd name="T86" fmla="*/ 233001 w 696"/>
              <a:gd name="T87" fmla="*/ 25018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96" h="695">
                <a:moveTo>
                  <a:pt x="347" y="0"/>
                </a:moveTo>
                <a:lnTo>
                  <a:pt x="347" y="0"/>
                </a:lnTo>
                <a:cubicBezTo>
                  <a:pt x="156" y="0"/>
                  <a:pt x="0" y="155"/>
                  <a:pt x="0" y="346"/>
                </a:cubicBezTo>
                <a:cubicBezTo>
                  <a:pt x="0" y="538"/>
                  <a:pt x="156" y="694"/>
                  <a:pt x="347" y="694"/>
                </a:cubicBezTo>
                <a:cubicBezTo>
                  <a:pt x="539" y="694"/>
                  <a:pt x="695" y="538"/>
                  <a:pt x="695" y="346"/>
                </a:cubicBezTo>
                <a:cubicBezTo>
                  <a:pt x="695" y="155"/>
                  <a:pt x="539" y="0"/>
                  <a:pt x="347" y="0"/>
                </a:cubicBezTo>
                <a:close/>
                <a:moveTo>
                  <a:pt x="347" y="670"/>
                </a:moveTo>
                <a:lnTo>
                  <a:pt x="347" y="670"/>
                </a:lnTo>
                <a:cubicBezTo>
                  <a:pt x="278" y="670"/>
                  <a:pt x="213" y="647"/>
                  <a:pt x="160" y="610"/>
                </a:cubicBezTo>
                <a:cubicBezTo>
                  <a:pt x="193" y="589"/>
                  <a:pt x="235" y="575"/>
                  <a:pt x="268" y="575"/>
                </a:cubicBezTo>
                <a:cubicBezTo>
                  <a:pt x="273" y="575"/>
                  <a:pt x="278" y="571"/>
                  <a:pt x="280" y="567"/>
                </a:cubicBezTo>
                <a:cubicBezTo>
                  <a:pt x="305" y="493"/>
                  <a:pt x="305" y="493"/>
                  <a:pt x="305" y="493"/>
                </a:cubicBezTo>
                <a:cubicBezTo>
                  <a:pt x="317" y="495"/>
                  <a:pt x="332" y="496"/>
                  <a:pt x="347" y="496"/>
                </a:cubicBezTo>
                <a:cubicBezTo>
                  <a:pt x="363" y="496"/>
                  <a:pt x="376" y="495"/>
                  <a:pt x="390" y="493"/>
                </a:cubicBezTo>
                <a:cubicBezTo>
                  <a:pt x="415" y="567"/>
                  <a:pt x="415" y="567"/>
                  <a:pt x="415" y="567"/>
                </a:cubicBezTo>
                <a:cubicBezTo>
                  <a:pt x="416" y="571"/>
                  <a:pt x="421" y="575"/>
                  <a:pt x="426" y="575"/>
                </a:cubicBezTo>
                <a:cubicBezTo>
                  <a:pt x="460" y="575"/>
                  <a:pt x="501" y="589"/>
                  <a:pt x="535" y="610"/>
                </a:cubicBezTo>
                <a:cubicBezTo>
                  <a:pt x="482" y="647"/>
                  <a:pt x="417" y="670"/>
                  <a:pt x="347" y="670"/>
                </a:cubicBezTo>
                <a:close/>
                <a:moveTo>
                  <a:pt x="150" y="380"/>
                </a:moveTo>
                <a:lnTo>
                  <a:pt x="150" y="380"/>
                </a:lnTo>
                <a:cubicBezTo>
                  <a:pt x="162" y="361"/>
                  <a:pt x="195" y="304"/>
                  <a:pt x="201" y="278"/>
                </a:cubicBezTo>
                <a:cubicBezTo>
                  <a:pt x="212" y="233"/>
                  <a:pt x="247" y="129"/>
                  <a:pt x="347" y="129"/>
                </a:cubicBezTo>
                <a:cubicBezTo>
                  <a:pt x="447" y="129"/>
                  <a:pt x="483" y="233"/>
                  <a:pt x="493" y="278"/>
                </a:cubicBezTo>
                <a:cubicBezTo>
                  <a:pt x="499" y="304"/>
                  <a:pt x="533" y="361"/>
                  <a:pt x="544" y="380"/>
                </a:cubicBezTo>
                <a:cubicBezTo>
                  <a:pt x="528" y="408"/>
                  <a:pt x="477" y="473"/>
                  <a:pt x="347" y="473"/>
                </a:cubicBezTo>
                <a:cubicBezTo>
                  <a:pt x="217" y="473"/>
                  <a:pt x="166" y="408"/>
                  <a:pt x="150" y="380"/>
                </a:cubicBezTo>
                <a:close/>
                <a:moveTo>
                  <a:pt x="554" y="594"/>
                </a:moveTo>
                <a:lnTo>
                  <a:pt x="554" y="594"/>
                </a:lnTo>
                <a:cubicBezTo>
                  <a:pt x="519" y="570"/>
                  <a:pt x="473" y="553"/>
                  <a:pt x="435" y="551"/>
                </a:cubicBezTo>
                <a:cubicBezTo>
                  <a:pt x="414" y="490"/>
                  <a:pt x="414" y="490"/>
                  <a:pt x="414" y="490"/>
                </a:cubicBezTo>
                <a:cubicBezTo>
                  <a:pt x="516" y="470"/>
                  <a:pt x="556" y="407"/>
                  <a:pt x="568" y="385"/>
                </a:cubicBezTo>
                <a:cubicBezTo>
                  <a:pt x="569" y="382"/>
                  <a:pt x="569" y="377"/>
                  <a:pt x="567" y="373"/>
                </a:cubicBezTo>
                <a:cubicBezTo>
                  <a:pt x="554" y="353"/>
                  <a:pt x="521" y="294"/>
                  <a:pt x="516" y="272"/>
                </a:cubicBezTo>
                <a:cubicBezTo>
                  <a:pt x="491" y="166"/>
                  <a:pt x="429" y="106"/>
                  <a:pt x="347" y="106"/>
                </a:cubicBezTo>
                <a:cubicBezTo>
                  <a:pt x="265" y="106"/>
                  <a:pt x="204" y="166"/>
                  <a:pt x="179" y="272"/>
                </a:cubicBezTo>
                <a:cubicBezTo>
                  <a:pt x="173" y="294"/>
                  <a:pt x="140" y="353"/>
                  <a:pt x="128" y="373"/>
                </a:cubicBezTo>
                <a:cubicBezTo>
                  <a:pt x="125" y="377"/>
                  <a:pt x="125" y="382"/>
                  <a:pt x="127" y="385"/>
                </a:cubicBezTo>
                <a:cubicBezTo>
                  <a:pt x="138" y="407"/>
                  <a:pt x="179" y="470"/>
                  <a:pt x="281" y="490"/>
                </a:cubicBezTo>
                <a:cubicBezTo>
                  <a:pt x="260" y="551"/>
                  <a:pt x="260" y="551"/>
                  <a:pt x="260" y="551"/>
                </a:cubicBezTo>
                <a:cubicBezTo>
                  <a:pt x="221" y="553"/>
                  <a:pt x="175" y="570"/>
                  <a:pt x="139" y="594"/>
                </a:cubicBezTo>
                <a:cubicBezTo>
                  <a:pt x="68" y="535"/>
                  <a:pt x="23" y="446"/>
                  <a:pt x="23" y="346"/>
                </a:cubicBezTo>
                <a:cubicBezTo>
                  <a:pt x="23" y="167"/>
                  <a:pt x="168" y="23"/>
                  <a:pt x="347" y="23"/>
                </a:cubicBezTo>
                <a:cubicBezTo>
                  <a:pt x="526" y="23"/>
                  <a:pt x="671" y="167"/>
                  <a:pt x="671" y="346"/>
                </a:cubicBezTo>
                <a:cubicBezTo>
                  <a:pt x="671" y="446"/>
                  <a:pt x="626" y="535"/>
                  <a:pt x="554" y="594"/>
                </a:cubicBezTo>
                <a:close/>
              </a:path>
            </a:pathLst>
          </a:custGeom>
          <a:solidFill>
            <a:srgbClr val="0078EF">
              <a:alpha val="20000"/>
            </a:srgbClr>
          </a:solidFill>
          <a:ln>
            <a:noFill/>
          </a:ln>
          <a:extLst/>
        </p:spPr>
        <p:txBody>
          <a:bodyPr wrap="none" anchor="ctr"/>
          <a:lstStyle/>
          <a:p>
            <a:pPr defTabSz="914400"/>
            <a:endParaRPr lang="en-US" sz="1688">
              <a:solidFill>
                <a:srgbClr val="212E35"/>
              </a:solidFill>
            </a:endParaRPr>
          </a:p>
        </p:txBody>
      </p:sp>
      <p:sp>
        <p:nvSpPr>
          <p:cNvPr id="98" name="Freeform 128"/>
          <p:cNvSpPr>
            <a:spLocks noChangeArrowheads="1"/>
          </p:cNvSpPr>
          <p:nvPr/>
        </p:nvSpPr>
        <p:spPr bwMode="auto">
          <a:xfrm>
            <a:off x="9954341" y="5403028"/>
            <a:ext cx="520282" cy="520282"/>
          </a:xfrm>
          <a:custGeom>
            <a:avLst/>
            <a:gdLst>
              <a:gd name="T0" fmla="*/ 145941 w 696"/>
              <a:gd name="T1" fmla="*/ 0 h 695"/>
              <a:gd name="T2" fmla="*/ 145941 w 696"/>
              <a:gd name="T3" fmla="*/ 0 h 695"/>
              <a:gd name="T4" fmla="*/ 0 w 696"/>
              <a:gd name="T5" fmla="*/ 145730 h 695"/>
              <a:gd name="T6" fmla="*/ 145941 w 696"/>
              <a:gd name="T7" fmla="*/ 292302 h 695"/>
              <a:gd name="T8" fmla="*/ 292302 w 696"/>
              <a:gd name="T9" fmla="*/ 145730 h 695"/>
              <a:gd name="T10" fmla="*/ 145941 w 696"/>
              <a:gd name="T11" fmla="*/ 0 h 695"/>
              <a:gd name="T12" fmla="*/ 145941 w 696"/>
              <a:gd name="T13" fmla="*/ 282193 h 695"/>
              <a:gd name="T14" fmla="*/ 145941 w 696"/>
              <a:gd name="T15" fmla="*/ 282193 h 695"/>
              <a:gd name="T16" fmla="*/ 67293 w 696"/>
              <a:gd name="T17" fmla="*/ 256922 h 695"/>
              <a:gd name="T18" fmla="*/ 112715 w 696"/>
              <a:gd name="T19" fmla="*/ 242181 h 695"/>
              <a:gd name="T20" fmla="*/ 117762 w 696"/>
              <a:gd name="T21" fmla="*/ 238811 h 695"/>
              <a:gd name="T22" fmla="*/ 128277 w 696"/>
              <a:gd name="T23" fmla="*/ 207644 h 695"/>
              <a:gd name="T24" fmla="*/ 145941 w 696"/>
              <a:gd name="T25" fmla="*/ 208907 h 695"/>
              <a:gd name="T26" fmla="*/ 164026 w 696"/>
              <a:gd name="T27" fmla="*/ 207644 h 695"/>
              <a:gd name="T28" fmla="*/ 174540 w 696"/>
              <a:gd name="T29" fmla="*/ 238811 h 695"/>
              <a:gd name="T30" fmla="*/ 179167 w 696"/>
              <a:gd name="T31" fmla="*/ 242181 h 695"/>
              <a:gd name="T32" fmla="*/ 225010 w 696"/>
              <a:gd name="T33" fmla="*/ 256922 h 695"/>
              <a:gd name="T34" fmla="*/ 145941 w 696"/>
              <a:gd name="T35" fmla="*/ 282193 h 695"/>
              <a:gd name="T36" fmla="*/ 63087 w 696"/>
              <a:gd name="T37" fmla="*/ 160050 h 695"/>
              <a:gd name="T38" fmla="*/ 63087 w 696"/>
              <a:gd name="T39" fmla="*/ 160050 h 695"/>
              <a:gd name="T40" fmla="*/ 84536 w 696"/>
              <a:gd name="T41" fmla="*/ 117089 h 695"/>
              <a:gd name="T42" fmla="*/ 145941 w 696"/>
              <a:gd name="T43" fmla="*/ 54333 h 695"/>
              <a:gd name="T44" fmla="*/ 207345 w 696"/>
              <a:gd name="T45" fmla="*/ 117089 h 695"/>
              <a:gd name="T46" fmla="*/ 228795 w 696"/>
              <a:gd name="T47" fmla="*/ 160050 h 695"/>
              <a:gd name="T48" fmla="*/ 145941 w 696"/>
              <a:gd name="T49" fmla="*/ 199220 h 695"/>
              <a:gd name="T50" fmla="*/ 63087 w 696"/>
              <a:gd name="T51" fmla="*/ 160050 h 695"/>
              <a:gd name="T52" fmla="*/ 233001 w 696"/>
              <a:gd name="T53" fmla="*/ 250183 h 695"/>
              <a:gd name="T54" fmla="*/ 233001 w 696"/>
              <a:gd name="T55" fmla="*/ 250183 h 695"/>
              <a:gd name="T56" fmla="*/ 182952 w 696"/>
              <a:gd name="T57" fmla="*/ 232072 h 695"/>
              <a:gd name="T58" fmla="*/ 174120 w 696"/>
              <a:gd name="T59" fmla="*/ 206380 h 695"/>
              <a:gd name="T60" fmla="*/ 238889 w 696"/>
              <a:gd name="T61" fmla="*/ 162156 h 695"/>
              <a:gd name="T62" fmla="*/ 238468 w 696"/>
              <a:gd name="T63" fmla="*/ 157102 h 695"/>
              <a:gd name="T64" fmla="*/ 217019 w 696"/>
              <a:gd name="T65" fmla="*/ 114562 h 695"/>
              <a:gd name="T66" fmla="*/ 145941 w 696"/>
              <a:gd name="T67" fmla="*/ 44646 h 695"/>
              <a:gd name="T68" fmla="*/ 75284 w 696"/>
              <a:gd name="T69" fmla="*/ 114562 h 695"/>
              <a:gd name="T70" fmla="*/ 53834 w 696"/>
              <a:gd name="T71" fmla="*/ 157102 h 695"/>
              <a:gd name="T72" fmla="*/ 53414 w 696"/>
              <a:gd name="T73" fmla="*/ 162156 h 695"/>
              <a:gd name="T74" fmla="*/ 118183 w 696"/>
              <a:gd name="T75" fmla="*/ 206380 h 695"/>
              <a:gd name="T76" fmla="*/ 109351 w 696"/>
              <a:gd name="T77" fmla="*/ 232072 h 695"/>
              <a:gd name="T78" fmla="*/ 58460 w 696"/>
              <a:gd name="T79" fmla="*/ 250183 h 695"/>
              <a:gd name="T80" fmla="*/ 9673 w 696"/>
              <a:gd name="T81" fmla="*/ 145730 h 695"/>
              <a:gd name="T82" fmla="*/ 145941 w 696"/>
              <a:gd name="T83" fmla="*/ 9687 h 695"/>
              <a:gd name="T84" fmla="*/ 282209 w 696"/>
              <a:gd name="T85" fmla="*/ 145730 h 695"/>
              <a:gd name="T86" fmla="*/ 233001 w 696"/>
              <a:gd name="T87" fmla="*/ 25018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96" h="695">
                <a:moveTo>
                  <a:pt x="347" y="0"/>
                </a:moveTo>
                <a:lnTo>
                  <a:pt x="347" y="0"/>
                </a:lnTo>
                <a:cubicBezTo>
                  <a:pt x="156" y="0"/>
                  <a:pt x="0" y="155"/>
                  <a:pt x="0" y="346"/>
                </a:cubicBezTo>
                <a:cubicBezTo>
                  <a:pt x="0" y="538"/>
                  <a:pt x="156" y="694"/>
                  <a:pt x="347" y="694"/>
                </a:cubicBezTo>
                <a:cubicBezTo>
                  <a:pt x="539" y="694"/>
                  <a:pt x="695" y="538"/>
                  <a:pt x="695" y="346"/>
                </a:cubicBezTo>
                <a:cubicBezTo>
                  <a:pt x="695" y="155"/>
                  <a:pt x="539" y="0"/>
                  <a:pt x="347" y="0"/>
                </a:cubicBezTo>
                <a:close/>
                <a:moveTo>
                  <a:pt x="347" y="670"/>
                </a:moveTo>
                <a:lnTo>
                  <a:pt x="347" y="670"/>
                </a:lnTo>
                <a:cubicBezTo>
                  <a:pt x="278" y="670"/>
                  <a:pt x="213" y="647"/>
                  <a:pt x="160" y="610"/>
                </a:cubicBezTo>
                <a:cubicBezTo>
                  <a:pt x="193" y="589"/>
                  <a:pt x="235" y="575"/>
                  <a:pt x="268" y="575"/>
                </a:cubicBezTo>
                <a:cubicBezTo>
                  <a:pt x="273" y="575"/>
                  <a:pt x="278" y="571"/>
                  <a:pt x="280" y="567"/>
                </a:cubicBezTo>
                <a:cubicBezTo>
                  <a:pt x="305" y="493"/>
                  <a:pt x="305" y="493"/>
                  <a:pt x="305" y="493"/>
                </a:cubicBezTo>
                <a:cubicBezTo>
                  <a:pt x="317" y="495"/>
                  <a:pt x="332" y="496"/>
                  <a:pt x="347" y="496"/>
                </a:cubicBezTo>
                <a:cubicBezTo>
                  <a:pt x="363" y="496"/>
                  <a:pt x="376" y="495"/>
                  <a:pt x="390" y="493"/>
                </a:cubicBezTo>
                <a:cubicBezTo>
                  <a:pt x="415" y="567"/>
                  <a:pt x="415" y="567"/>
                  <a:pt x="415" y="567"/>
                </a:cubicBezTo>
                <a:cubicBezTo>
                  <a:pt x="416" y="571"/>
                  <a:pt x="421" y="575"/>
                  <a:pt x="426" y="575"/>
                </a:cubicBezTo>
                <a:cubicBezTo>
                  <a:pt x="460" y="575"/>
                  <a:pt x="501" y="589"/>
                  <a:pt x="535" y="610"/>
                </a:cubicBezTo>
                <a:cubicBezTo>
                  <a:pt x="482" y="647"/>
                  <a:pt x="417" y="670"/>
                  <a:pt x="347" y="670"/>
                </a:cubicBezTo>
                <a:close/>
                <a:moveTo>
                  <a:pt x="150" y="380"/>
                </a:moveTo>
                <a:lnTo>
                  <a:pt x="150" y="380"/>
                </a:lnTo>
                <a:cubicBezTo>
                  <a:pt x="162" y="361"/>
                  <a:pt x="195" y="304"/>
                  <a:pt x="201" y="278"/>
                </a:cubicBezTo>
                <a:cubicBezTo>
                  <a:pt x="212" y="233"/>
                  <a:pt x="247" y="129"/>
                  <a:pt x="347" y="129"/>
                </a:cubicBezTo>
                <a:cubicBezTo>
                  <a:pt x="447" y="129"/>
                  <a:pt x="483" y="233"/>
                  <a:pt x="493" y="278"/>
                </a:cubicBezTo>
                <a:cubicBezTo>
                  <a:pt x="499" y="304"/>
                  <a:pt x="533" y="361"/>
                  <a:pt x="544" y="380"/>
                </a:cubicBezTo>
                <a:cubicBezTo>
                  <a:pt x="528" y="408"/>
                  <a:pt x="477" y="473"/>
                  <a:pt x="347" y="473"/>
                </a:cubicBezTo>
                <a:cubicBezTo>
                  <a:pt x="217" y="473"/>
                  <a:pt x="166" y="408"/>
                  <a:pt x="150" y="380"/>
                </a:cubicBezTo>
                <a:close/>
                <a:moveTo>
                  <a:pt x="554" y="594"/>
                </a:moveTo>
                <a:lnTo>
                  <a:pt x="554" y="594"/>
                </a:lnTo>
                <a:cubicBezTo>
                  <a:pt x="519" y="570"/>
                  <a:pt x="473" y="553"/>
                  <a:pt x="435" y="551"/>
                </a:cubicBezTo>
                <a:cubicBezTo>
                  <a:pt x="414" y="490"/>
                  <a:pt x="414" y="490"/>
                  <a:pt x="414" y="490"/>
                </a:cubicBezTo>
                <a:cubicBezTo>
                  <a:pt x="516" y="470"/>
                  <a:pt x="556" y="407"/>
                  <a:pt x="568" y="385"/>
                </a:cubicBezTo>
                <a:cubicBezTo>
                  <a:pt x="569" y="382"/>
                  <a:pt x="569" y="377"/>
                  <a:pt x="567" y="373"/>
                </a:cubicBezTo>
                <a:cubicBezTo>
                  <a:pt x="554" y="353"/>
                  <a:pt x="521" y="294"/>
                  <a:pt x="516" y="272"/>
                </a:cubicBezTo>
                <a:cubicBezTo>
                  <a:pt x="491" y="166"/>
                  <a:pt x="429" y="106"/>
                  <a:pt x="347" y="106"/>
                </a:cubicBezTo>
                <a:cubicBezTo>
                  <a:pt x="265" y="106"/>
                  <a:pt x="204" y="166"/>
                  <a:pt x="179" y="272"/>
                </a:cubicBezTo>
                <a:cubicBezTo>
                  <a:pt x="173" y="294"/>
                  <a:pt x="140" y="353"/>
                  <a:pt x="128" y="373"/>
                </a:cubicBezTo>
                <a:cubicBezTo>
                  <a:pt x="125" y="377"/>
                  <a:pt x="125" y="382"/>
                  <a:pt x="127" y="385"/>
                </a:cubicBezTo>
                <a:cubicBezTo>
                  <a:pt x="138" y="407"/>
                  <a:pt x="179" y="470"/>
                  <a:pt x="281" y="490"/>
                </a:cubicBezTo>
                <a:cubicBezTo>
                  <a:pt x="260" y="551"/>
                  <a:pt x="260" y="551"/>
                  <a:pt x="260" y="551"/>
                </a:cubicBezTo>
                <a:cubicBezTo>
                  <a:pt x="221" y="553"/>
                  <a:pt x="175" y="570"/>
                  <a:pt x="139" y="594"/>
                </a:cubicBezTo>
                <a:cubicBezTo>
                  <a:pt x="68" y="535"/>
                  <a:pt x="23" y="446"/>
                  <a:pt x="23" y="346"/>
                </a:cubicBezTo>
                <a:cubicBezTo>
                  <a:pt x="23" y="167"/>
                  <a:pt x="168" y="23"/>
                  <a:pt x="347" y="23"/>
                </a:cubicBezTo>
                <a:cubicBezTo>
                  <a:pt x="526" y="23"/>
                  <a:pt x="671" y="167"/>
                  <a:pt x="671" y="346"/>
                </a:cubicBezTo>
                <a:cubicBezTo>
                  <a:pt x="671" y="446"/>
                  <a:pt x="626" y="535"/>
                  <a:pt x="554" y="594"/>
                </a:cubicBezTo>
                <a:close/>
              </a:path>
            </a:pathLst>
          </a:custGeom>
          <a:solidFill>
            <a:srgbClr val="0078EF">
              <a:alpha val="20000"/>
            </a:srgbClr>
          </a:solidFill>
          <a:ln>
            <a:noFill/>
          </a:ln>
          <a:extLst/>
        </p:spPr>
        <p:txBody>
          <a:bodyPr wrap="none" anchor="ctr"/>
          <a:lstStyle/>
          <a:p>
            <a:pPr defTabSz="914400"/>
            <a:endParaRPr lang="en-US" sz="1688">
              <a:solidFill>
                <a:srgbClr val="212E35"/>
              </a:solidFill>
            </a:endParaRPr>
          </a:p>
        </p:txBody>
      </p:sp>
      <p:pic>
        <p:nvPicPr>
          <p:cNvPr id="57" name="Picture 5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58139" y="3129649"/>
            <a:ext cx="690574" cy="862231"/>
          </a:xfrm>
          <a:prstGeom prst="rect">
            <a:avLst/>
          </a:prstGeom>
        </p:spPr>
      </p:pic>
      <p:sp>
        <p:nvSpPr>
          <p:cNvPr id="58" name="TextBox 57"/>
          <p:cNvSpPr txBox="1"/>
          <p:nvPr/>
        </p:nvSpPr>
        <p:spPr>
          <a:xfrm>
            <a:off x="3255112" y="4021313"/>
            <a:ext cx="1496628" cy="369332"/>
          </a:xfrm>
          <a:prstGeom prst="rect">
            <a:avLst/>
          </a:prstGeom>
        </p:spPr>
        <p:txBody>
          <a:bodyPr vert="horz" wrap="none" lIns="91440" tIns="45720" rIns="91440" bIns="45720" rtlCol="0" anchor="t" anchorCtr="0">
            <a:spAutoFit/>
          </a:bodyPr>
          <a:lstStyle/>
          <a:p>
            <a:pPr algn="ctr" defTabSz="914400"/>
            <a:r>
              <a:rPr lang="en-US" b="1">
                <a:solidFill>
                  <a:srgbClr val="0079EF"/>
                </a:solidFill>
                <a:ea typeface="Roboto Light" charset="0"/>
                <a:cs typeface="Roboto Light" charset="0"/>
              </a:rPr>
              <a:t>SQL Database</a:t>
            </a:r>
          </a:p>
        </p:txBody>
      </p:sp>
      <p:sp>
        <p:nvSpPr>
          <p:cNvPr id="59" name="TextBox 58"/>
          <p:cNvSpPr txBox="1"/>
          <p:nvPr/>
        </p:nvSpPr>
        <p:spPr>
          <a:xfrm>
            <a:off x="7049097" y="3145266"/>
            <a:ext cx="427208" cy="830997"/>
          </a:xfrm>
          <a:prstGeom prst="rect">
            <a:avLst/>
          </a:prstGeom>
        </p:spPr>
        <p:txBody>
          <a:bodyPr vert="horz" wrap="square" lIns="91440" tIns="45720" rIns="91440" bIns="45720" rtlCol="0" anchor="t" anchorCtr="0">
            <a:spAutoFit/>
          </a:bodyPr>
          <a:lstStyle/>
          <a:p>
            <a:pPr algn="ctr" defTabSz="914400"/>
            <a:r>
              <a:rPr lang="en-US" sz="4800" b="1">
                <a:solidFill>
                  <a:srgbClr val="0079EF"/>
                </a:solidFill>
                <a:ea typeface="Roboto Light" charset="0"/>
                <a:cs typeface="Roboto Light" charset="0"/>
              </a:rPr>
              <a:t>+</a:t>
            </a:r>
          </a:p>
        </p:txBody>
      </p:sp>
      <p:sp>
        <p:nvSpPr>
          <p:cNvPr id="70" name="TextBox 69"/>
          <p:cNvSpPr txBox="1"/>
          <p:nvPr/>
        </p:nvSpPr>
        <p:spPr>
          <a:xfrm>
            <a:off x="2971081" y="2345578"/>
            <a:ext cx="6308291" cy="523220"/>
          </a:xfrm>
          <a:prstGeom prst="rect">
            <a:avLst/>
          </a:prstGeom>
        </p:spPr>
        <p:txBody>
          <a:bodyPr vert="horz" wrap="square" lIns="91440" tIns="45720" rIns="91440" bIns="45720" rtlCol="0" anchor="t" anchorCtr="0">
            <a:spAutoFit/>
          </a:bodyPr>
          <a:lstStyle/>
          <a:p>
            <a:pPr algn="ctr" defTabSz="914400"/>
            <a:r>
              <a:rPr lang="en-US" sz="2800">
                <a:solidFill>
                  <a:srgbClr val="0079EF"/>
                </a:solidFill>
              </a:rPr>
              <a:t>Vertica Advanced Analytics Platform</a:t>
            </a:r>
            <a:endParaRPr lang="en-US" sz="2800">
              <a:solidFill>
                <a:srgbClr val="0079EF"/>
              </a:solidFill>
              <a:ea typeface="Roboto Light" charset="0"/>
              <a:cs typeface="Roboto Light" charset="0"/>
            </a:endParaRPr>
          </a:p>
        </p:txBody>
      </p:sp>
      <p:sp>
        <p:nvSpPr>
          <p:cNvPr id="74" name="TextBox 73"/>
          <p:cNvSpPr txBox="1"/>
          <p:nvPr/>
        </p:nvSpPr>
        <p:spPr>
          <a:xfrm>
            <a:off x="4831164" y="3145266"/>
            <a:ext cx="427208" cy="830997"/>
          </a:xfrm>
          <a:prstGeom prst="rect">
            <a:avLst/>
          </a:prstGeom>
        </p:spPr>
        <p:txBody>
          <a:bodyPr vert="horz" wrap="square" lIns="91440" tIns="45720" rIns="91440" bIns="45720" rtlCol="0" anchor="t" anchorCtr="0">
            <a:spAutoFit/>
          </a:bodyPr>
          <a:lstStyle/>
          <a:p>
            <a:pPr algn="ctr" defTabSz="914400"/>
            <a:r>
              <a:rPr lang="en-US" sz="4800" b="1">
                <a:solidFill>
                  <a:srgbClr val="0079EF"/>
                </a:solidFill>
                <a:ea typeface="Roboto Light" charset="0"/>
                <a:cs typeface="Roboto Light" charset="0"/>
              </a:rPr>
              <a:t>+</a:t>
            </a:r>
          </a:p>
        </p:txBody>
      </p:sp>
      <p:sp>
        <p:nvSpPr>
          <p:cNvPr id="99" name="Rounded Rectangle 98"/>
          <p:cNvSpPr/>
          <p:nvPr/>
        </p:nvSpPr>
        <p:spPr>
          <a:xfrm>
            <a:off x="3088852" y="4771915"/>
            <a:ext cx="6199511" cy="730676"/>
          </a:xfrm>
          <a:prstGeom prst="roundRect">
            <a:avLst/>
          </a:prstGeom>
          <a:solidFill>
            <a:schemeClr val="accent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0" name="TextBox 99"/>
          <p:cNvSpPr txBox="1"/>
          <p:nvPr/>
        </p:nvSpPr>
        <p:spPr>
          <a:xfrm>
            <a:off x="2129740" y="4845853"/>
            <a:ext cx="7559625" cy="584775"/>
          </a:xfrm>
          <a:prstGeom prst="rect">
            <a:avLst/>
          </a:prstGeom>
        </p:spPr>
        <p:txBody>
          <a:bodyPr vert="horz" wrap="square" lIns="91440" tIns="45720" rIns="91440" bIns="45720" rtlCol="0" anchor="t" anchorCtr="0">
            <a:spAutoFit/>
          </a:bodyPr>
          <a:lstStyle/>
          <a:p>
            <a:pPr marL="457200" lvl="1" algn="ctr" defTabSz="914400"/>
            <a:r>
              <a:rPr lang="en-US" sz="1600" b="1" dirty="0">
                <a:solidFill>
                  <a:prstClr val="white"/>
                </a:solidFill>
              </a:rPr>
              <a:t>Get data quickly enough to act upon it, explore your data interactively,</a:t>
            </a:r>
            <a:br>
              <a:rPr lang="en-US" sz="1600" b="1" dirty="0">
                <a:solidFill>
                  <a:prstClr val="white"/>
                </a:solidFill>
              </a:rPr>
            </a:br>
            <a:r>
              <a:rPr lang="en-US" sz="1600" b="1" dirty="0">
                <a:solidFill>
                  <a:prstClr val="white"/>
                </a:solidFill>
              </a:rPr>
              <a:t> and enable everyone to make their own data-driven decisions</a:t>
            </a:r>
          </a:p>
        </p:txBody>
      </p:sp>
      <p:sp>
        <p:nvSpPr>
          <p:cNvPr id="101" name="Left Brace 100"/>
          <p:cNvSpPr/>
          <p:nvPr/>
        </p:nvSpPr>
        <p:spPr>
          <a:xfrm rot="10800000">
            <a:off x="2518965" y="2311334"/>
            <a:ext cx="588093" cy="3793531"/>
          </a:xfrm>
          <a:prstGeom prst="leftBrace">
            <a:avLst>
              <a:gd name="adj1" fmla="val 8333"/>
              <a:gd name="adj2" fmla="val 50542"/>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srgbClr val="212E35"/>
              </a:solidFill>
            </a:endParaRPr>
          </a:p>
        </p:txBody>
      </p:sp>
      <p:sp>
        <p:nvSpPr>
          <p:cNvPr id="102" name="Left Brace 101"/>
          <p:cNvSpPr/>
          <p:nvPr/>
        </p:nvSpPr>
        <p:spPr>
          <a:xfrm>
            <a:off x="9284933" y="2311334"/>
            <a:ext cx="588093" cy="3793531"/>
          </a:xfrm>
          <a:prstGeom prst="leftBrace">
            <a:avLst>
              <a:gd name="adj1" fmla="val 8333"/>
              <a:gd name="adj2" fmla="val 49433"/>
            </a:avLst>
          </a:prstGeom>
          <a:noFill/>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srgbClr val="212E35"/>
              </a:solidFill>
            </a:endParaRPr>
          </a:p>
        </p:txBody>
      </p:sp>
      <p:sp>
        <p:nvSpPr>
          <p:cNvPr id="104" name="TextBox 103"/>
          <p:cNvSpPr txBox="1"/>
          <p:nvPr/>
        </p:nvSpPr>
        <p:spPr>
          <a:xfrm>
            <a:off x="5349134" y="4021313"/>
            <a:ext cx="1618648" cy="369332"/>
          </a:xfrm>
          <a:prstGeom prst="rect">
            <a:avLst/>
          </a:prstGeom>
        </p:spPr>
        <p:txBody>
          <a:bodyPr vert="horz" wrap="none" lIns="91440" tIns="45720" rIns="91440" bIns="45720" rtlCol="0" anchor="t" anchorCtr="0">
            <a:spAutoFit/>
          </a:bodyPr>
          <a:lstStyle/>
          <a:p>
            <a:pPr algn="ctr" defTabSz="914400"/>
            <a:r>
              <a:rPr lang="en-US" b="1">
                <a:solidFill>
                  <a:srgbClr val="0079EF"/>
                </a:solidFill>
                <a:ea typeface="Roboto Light" charset="0"/>
                <a:cs typeface="Roboto Light" charset="0"/>
              </a:rPr>
              <a:t>Analytics &amp; ML</a:t>
            </a:r>
          </a:p>
        </p:txBody>
      </p:sp>
      <p:pic>
        <p:nvPicPr>
          <p:cNvPr id="105" name="Picture 10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85717" y="3188023"/>
            <a:ext cx="745483" cy="745483"/>
          </a:xfrm>
          <a:prstGeom prst="rect">
            <a:avLst/>
          </a:prstGeom>
        </p:spPr>
      </p:pic>
      <p:sp>
        <p:nvSpPr>
          <p:cNvPr id="107" name="TextBox 106"/>
          <p:cNvSpPr txBox="1"/>
          <p:nvPr/>
        </p:nvSpPr>
        <p:spPr>
          <a:xfrm>
            <a:off x="7559570" y="4021313"/>
            <a:ext cx="1466363" cy="369332"/>
          </a:xfrm>
          <a:prstGeom prst="rect">
            <a:avLst/>
          </a:prstGeom>
        </p:spPr>
        <p:txBody>
          <a:bodyPr vert="horz" wrap="none" lIns="91440" tIns="45720" rIns="91440" bIns="45720" rtlCol="0" anchor="t" anchorCtr="0">
            <a:spAutoFit/>
          </a:bodyPr>
          <a:lstStyle/>
          <a:p>
            <a:pPr algn="ctr" defTabSz="914400"/>
            <a:r>
              <a:rPr lang="en-US" b="1">
                <a:solidFill>
                  <a:srgbClr val="0079EF"/>
                </a:solidFill>
                <a:ea typeface="Roboto Light" charset="0"/>
                <a:cs typeface="Roboto Light" charset="0"/>
              </a:rPr>
              <a:t>Query Engine</a:t>
            </a:r>
          </a:p>
        </p:txBody>
      </p:sp>
      <p:pic>
        <p:nvPicPr>
          <p:cNvPr id="108" name="Picture 10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01839" y="3147853"/>
            <a:ext cx="825823" cy="825823"/>
          </a:xfrm>
          <a:prstGeom prst="rect">
            <a:avLst/>
          </a:prstGeom>
        </p:spPr>
      </p:pic>
    </p:spTree>
    <p:extLst>
      <p:ext uri="{BB962C8B-B14F-4D97-AF65-F5344CB8AC3E}">
        <p14:creationId xmlns:p14="http://schemas.microsoft.com/office/powerpoint/2010/main" val="5404786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785" y="429272"/>
            <a:ext cx="10311765" cy="728196"/>
          </a:xfrm>
        </p:spPr>
        <p:txBody>
          <a:bodyPr>
            <a:normAutofit/>
          </a:bodyPr>
          <a:lstStyle/>
          <a:p>
            <a:r>
              <a:rPr lang="en-US" dirty="0" smtClean="0"/>
              <a:t>Essentials of a Modern Data Warehouse</a:t>
            </a:r>
            <a:endParaRPr lang="en-US" dirty="0"/>
          </a:p>
        </p:txBody>
      </p:sp>
      <p:sp>
        <p:nvSpPr>
          <p:cNvPr id="4" name="Slide Number Placeholder 3"/>
          <p:cNvSpPr>
            <a:spLocks noGrp="1"/>
          </p:cNvSpPr>
          <p:nvPr>
            <p:ph type="sldNum" sz="quarter" idx="4"/>
          </p:nvPr>
        </p:nvSpPr>
        <p:spPr/>
        <p:txBody>
          <a:bodyPr/>
          <a:lstStyle/>
          <a:p>
            <a:fld id="{0FB999A9-77CE-4AD1-9911-24A29F08BC34}" type="slidenum">
              <a:rPr lang="en-US" smtClean="0">
                <a:solidFill>
                  <a:prstClr val="white">
                    <a:lumMod val="75000"/>
                  </a:prstClr>
                </a:solidFill>
              </a:rPr>
              <a:pPr/>
              <a:t>11</a:t>
            </a:fld>
            <a:endParaRPr lang="en-US">
              <a:solidFill>
                <a:prstClr val="white">
                  <a:lumMod val="75000"/>
                </a:prstClr>
              </a:solidFill>
            </a:endParaRPr>
          </a:p>
        </p:txBody>
      </p:sp>
      <p:sp>
        <p:nvSpPr>
          <p:cNvPr id="44" name="TextBox 43"/>
          <p:cNvSpPr txBox="1"/>
          <p:nvPr/>
        </p:nvSpPr>
        <p:spPr>
          <a:xfrm>
            <a:off x="971862" y="1113095"/>
            <a:ext cx="10777686" cy="830997"/>
          </a:xfrm>
          <a:prstGeom prst="rect">
            <a:avLst/>
          </a:prstGeom>
        </p:spPr>
        <p:txBody>
          <a:bodyPr vert="horz" wrap="square" lIns="91440" tIns="45720" rIns="91440" bIns="45720" rtlCol="0" anchor="t" anchorCtr="0">
            <a:spAutoFit/>
          </a:bodyPr>
          <a:lstStyle/>
          <a:p>
            <a:pPr defTabSz="914400"/>
            <a:r>
              <a:rPr lang="en-US" sz="2400" dirty="0" smtClean="0">
                <a:solidFill>
                  <a:srgbClr val="212E35"/>
                </a:solidFill>
              </a:rPr>
              <a:t>Extreme </a:t>
            </a:r>
            <a:r>
              <a:rPr lang="en-US" sz="2400" dirty="0">
                <a:solidFill>
                  <a:srgbClr val="212E35"/>
                </a:solidFill>
              </a:rPr>
              <a:t>performance, open architecture, advanced analytics, and freedom from underlying </a:t>
            </a:r>
            <a:r>
              <a:rPr lang="en-US" sz="2400" dirty="0" smtClean="0">
                <a:solidFill>
                  <a:srgbClr val="212E35"/>
                </a:solidFill>
              </a:rPr>
              <a:t>infrastructure.</a:t>
            </a:r>
            <a:endParaRPr lang="en-US" sz="2400" dirty="0">
              <a:solidFill>
                <a:srgbClr val="0079EF"/>
              </a:solidFill>
              <a:ea typeface="Roboto Light" charset="0"/>
              <a:cs typeface="Roboto Light" charset="0"/>
            </a:endParaRPr>
          </a:p>
        </p:txBody>
      </p:sp>
      <p:grpSp>
        <p:nvGrpSpPr>
          <p:cNvPr id="20" name="Group 19"/>
          <p:cNvGrpSpPr/>
          <p:nvPr/>
        </p:nvGrpSpPr>
        <p:grpSpPr>
          <a:xfrm>
            <a:off x="8172727" y="2465765"/>
            <a:ext cx="1020983" cy="1020983"/>
            <a:chOff x="5566744" y="3076020"/>
            <a:chExt cx="1020983" cy="1020983"/>
          </a:xfrm>
          <a:solidFill>
            <a:schemeClr val="accent5">
              <a:lumMod val="50000"/>
            </a:schemeClr>
          </a:solidFill>
        </p:grpSpPr>
        <p:sp>
          <p:nvSpPr>
            <p:cNvPr id="47" name="Shape 276"/>
            <p:cNvSpPr>
              <a:spLocks noChangeAspect="1"/>
            </p:cNvSpPr>
            <p:nvPr/>
          </p:nvSpPr>
          <p:spPr>
            <a:xfrm>
              <a:off x="5566744" y="3076020"/>
              <a:ext cx="1020983" cy="10209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a:miter lim="400000"/>
            </a:ln>
            <a:effectLst>
              <a:outerShdw blurRad="38100" dist="12700" dir="5400000" algn="ctr" rotWithShape="0">
                <a:srgbClr val="000000">
                  <a:alpha val="30000"/>
                </a:srgbClr>
              </a:outerShdw>
            </a:effectLst>
            <a:extLst>
              <a:ext uri="{C572A759-6A51-4108-AA02-DFA0A04FC94B}">
                <ma14:wrappingTextBoxFlag xmlns:ma14="http://schemas.microsoft.com/office/mac/drawingml/2011/main" xmlns="" val="1"/>
              </a:ext>
            </a:extLst>
          </p:spPr>
          <p:txBody>
            <a:bodyPr lIns="0" tIns="0" rIns="0" bIns="0" anchor="ctr"/>
            <a:lstStyle/>
            <a:p>
              <a:pPr algn="ctr" defTabSz="914400">
                <a:lnSpc>
                  <a:spcPct val="120000"/>
                </a:lnSpc>
              </a:pPr>
              <a:endParaRPr sz="5867">
                <a:solidFill>
                  <a:srgbClr val="FFFFFF"/>
                </a:solidFill>
                <a:ea typeface="helium"/>
                <a:cs typeface="et-line"/>
              </a:endParaRPr>
            </a:p>
          </p:txBody>
        </p:sp>
        <p:pic>
          <p:nvPicPr>
            <p:cNvPr id="49" name="Picture 48"/>
            <p:cNvPicPr>
              <a:picLocks noChangeAspect="1"/>
            </p:cNvPicPr>
            <p:nvPr/>
          </p:nvPicPr>
          <p:blipFill>
            <a:blip r:embed="rId3" cstate="hqprint">
              <a:alphaModFix/>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a:off x="5818267" y="3327543"/>
              <a:ext cx="517938" cy="517938"/>
            </a:xfrm>
            <a:prstGeom prst="rect">
              <a:avLst/>
            </a:prstGeom>
            <a:grpFill/>
          </p:spPr>
        </p:pic>
      </p:grpSp>
      <p:grpSp>
        <p:nvGrpSpPr>
          <p:cNvPr id="13" name="Group 12"/>
          <p:cNvGrpSpPr/>
          <p:nvPr/>
        </p:nvGrpSpPr>
        <p:grpSpPr>
          <a:xfrm>
            <a:off x="2807755" y="2465765"/>
            <a:ext cx="1020983" cy="1020983"/>
            <a:chOff x="2270959" y="1612959"/>
            <a:chExt cx="1020983" cy="1020983"/>
          </a:xfrm>
          <a:solidFill>
            <a:schemeClr val="accent5">
              <a:lumMod val="60000"/>
              <a:lumOff val="40000"/>
            </a:schemeClr>
          </a:solidFill>
        </p:grpSpPr>
        <p:sp>
          <p:nvSpPr>
            <p:cNvPr id="43" name="Shape 276"/>
            <p:cNvSpPr>
              <a:spLocks noChangeAspect="1"/>
            </p:cNvSpPr>
            <p:nvPr/>
          </p:nvSpPr>
          <p:spPr>
            <a:xfrm>
              <a:off x="2270959" y="1612959"/>
              <a:ext cx="1020983" cy="10209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a:noFill/>
              <a:miter lim="400000"/>
            </a:ln>
            <a:effectLst>
              <a:outerShdw blurRad="38100" dist="12700" dir="5400000" algn="ctr" rotWithShape="0">
                <a:srgbClr val="000000">
                  <a:alpha val="30000"/>
                </a:srgbClr>
              </a:outerShdw>
            </a:effectLst>
            <a:extLst>
              <a:ext uri="{C572A759-6A51-4108-AA02-DFA0A04FC94B}">
                <ma14:wrappingTextBoxFlag xmlns:ma14="http://schemas.microsoft.com/office/mac/drawingml/2011/main" xmlns="" val="1"/>
              </a:ext>
            </a:extLst>
          </p:spPr>
          <p:txBody>
            <a:bodyPr lIns="0" tIns="0" rIns="0" bIns="0" anchor="ctr"/>
            <a:lstStyle>
              <a:lvl1pPr>
                <a:defRPr sz="10700" b="1">
                  <a:solidFill>
                    <a:srgbClr val="FCFBFB"/>
                  </a:solidFill>
                  <a:latin typeface="helium"/>
                  <a:ea typeface="helium"/>
                  <a:cs typeface="helium"/>
                  <a:sym typeface="helium"/>
                </a:defRPr>
              </a:lvl1pPr>
            </a:lstStyle>
            <a:p>
              <a:pPr algn="ctr" defTabSz="914400">
                <a:lnSpc>
                  <a:spcPct val="120000"/>
                </a:lnSpc>
                <a:defRPr sz="1800" b="0">
                  <a:solidFill>
                    <a:srgbClr val="000000"/>
                  </a:solidFill>
                </a:defRPr>
              </a:pPr>
              <a:endParaRPr sz="29598" b="0">
                <a:solidFill>
                  <a:srgbClr val="FFFFFF"/>
                </a:solidFill>
                <a:latin typeface="Calibri" panose="020F0502020204030204"/>
                <a:cs typeface="et-line"/>
              </a:endParaRPr>
            </a:p>
          </p:txBody>
        </p:sp>
        <p:pic>
          <p:nvPicPr>
            <p:cNvPr id="50" name="Picture 49"/>
            <p:cNvPicPr>
              <a:picLocks noChangeAspect="1"/>
            </p:cNvPicPr>
            <p:nvPr/>
          </p:nvPicPr>
          <p:blipFill>
            <a:blip r:embed="rId5"/>
            <a:stretch>
              <a:fillRect/>
            </a:stretch>
          </p:blipFill>
          <p:spPr>
            <a:xfrm>
              <a:off x="2449589" y="1913898"/>
              <a:ext cx="650144" cy="367473"/>
            </a:xfrm>
            <a:prstGeom prst="rect">
              <a:avLst/>
            </a:prstGeom>
            <a:grpFill/>
          </p:spPr>
        </p:pic>
      </p:grpSp>
      <p:grpSp>
        <p:nvGrpSpPr>
          <p:cNvPr id="18" name="Group 17"/>
          <p:cNvGrpSpPr/>
          <p:nvPr/>
        </p:nvGrpSpPr>
        <p:grpSpPr>
          <a:xfrm>
            <a:off x="4596079" y="2465765"/>
            <a:ext cx="1020983" cy="1020983"/>
            <a:chOff x="3369804" y="3076021"/>
            <a:chExt cx="1020983" cy="1020983"/>
          </a:xfrm>
        </p:grpSpPr>
        <p:sp>
          <p:nvSpPr>
            <p:cNvPr id="45" name="Shape 276"/>
            <p:cNvSpPr>
              <a:spLocks noChangeAspect="1"/>
            </p:cNvSpPr>
            <p:nvPr/>
          </p:nvSpPr>
          <p:spPr>
            <a:xfrm>
              <a:off x="3369804" y="3076021"/>
              <a:ext cx="1020983" cy="10209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lumMod val="50000"/>
                <a:lumOff val="50000"/>
                <a:alpha val="70000"/>
              </a:schemeClr>
            </a:solidFill>
            <a:ln w="12700">
              <a:miter lim="400000"/>
            </a:ln>
            <a:effectLst>
              <a:outerShdw blurRad="38100" dist="12700" dir="5400000" algn="ctr" rotWithShape="0">
                <a:srgbClr val="000000">
                  <a:alpha val="30000"/>
                </a:srgbClr>
              </a:outerShdw>
            </a:effectLst>
            <a:extLst>
              <a:ext uri="{C572A759-6A51-4108-AA02-DFA0A04FC94B}">
                <ma14:wrappingTextBoxFlag xmlns:ma14="http://schemas.microsoft.com/office/mac/drawingml/2011/main" xmlns="" val="1"/>
              </a:ext>
            </a:extLst>
          </p:spPr>
          <p:txBody>
            <a:bodyPr lIns="0" tIns="0" rIns="0" bIns="0" anchor="ctr"/>
            <a:lstStyle/>
            <a:p>
              <a:pPr algn="ctr" defTabSz="914400">
                <a:lnSpc>
                  <a:spcPct val="120000"/>
                </a:lnSpc>
              </a:pPr>
              <a:endParaRPr sz="5867">
                <a:solidFill>
                  <a:srgbClr val="FFFFFF"/>
                </a:solidFill>
                <a:ea typeface="helium"/>
                <a:cs typeface="et-line"/>
              </a:endParaRPr>
            </a:p>
          </p:txBody>
        </p:sp>
        <p:pic>
          <p:nvPicPr>
            <p:cNvPr id="51" name="Picture 5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589754" y="3351716"/>
              <a:ext cx="604099" cy="469592"/>
            </a:xfrm>
            <a:prstGeom prst="rect">
              <a:avLst/>
            </a:prstGeom>
          </p:spPr>
        </p:pic>
      </p:grpSp>
      <p:grpSp>
        <p:nvGrpSpPr>
          <p:cNvPr id="19" name="Group 18"/>
          <p:cNvGrpSpPr/>
          <p:nvPr/>
        </p:nvGrpSpPr>
        <p:grpSpPr>
          <a:xfrm>
            <a:off x="6384403" y="2465765"/>
            <a:ext cx="1020983" cy="1020983"/>
            <a:chOff x="4472525" y="1610020"/>
            <a:chExt cx="1020983" cy="1020983"/>
          </a:xfrm>
          <a:solidFill>
            <a:schemeClr val="bg2">
              <a:lumMod val="75000"/>
              <a:lumOff val="25000"/>
            </a:schemeClr>
          </a:solidFill>
        </p:grpSpPr>
        <p:sp>
          <p:nvSpPr>
            <p:cNvPr id="46" name="Shape 276"/>
            <p:cNvSpPr>
              <a:spLocks noChangeAspect="1"/>
            </p:cNvSpPr>
            <p:nvPr/>
          </p:nvSpPr>
          <p:spPr>
            <a:xfrm>
              <a:off x="4472525" y="1610020"/>
              <a:ext cx="1020983" cy="10209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a:miter lim="400000"/>
            </a:ln>
            <a:effectLst>
              <a:outerShdw blurRad="38100" dist="12700" dir="5400000" algn="ctr" rotWithShape="0">
                <a:srgbClr val="000000">
                  <a:alpha val="30000"/>
                </a:srgbClr>
              </a:outerShdw>
            </a:effectLst>
            <a:extLst>
              <a:ext uri="{C572A759-6A51-4108-AA02-DFA0A04FC94B}">
                <ma14:wrappingTextBoxFlag xmlns:ma14="http://schemas.microsoft.com/office/mac/drawingml/2011/main" xmlns="" val="1"/>
              </a:ext>
            </a:extLst>
          </p:spPr>
          <p:txBody>
            <a:bodyPr lIns="0" tIns="0" rIns="0" bIns="0" anchor="ctr"/>
            <a:lstStyle>
              <a:lvl1pPr>
                <a:defRPr sz="10700" b="1">
                  <a:solidFill>
                    <a:srgbClr val="FCFBFB"/>
                  </a:solidFill>
                  <a:latin typeface="helium"/>
                  <a:ea typeface="helium"/>
                  <a:cs typeface="helium"/>
                  <a:sym typeface="helium"/>
                </a:defRPr>
              </a:lvl1pPr>
            </a:lstStyle>
            <a:p>
              <a:pPr algn="ctr" defTabSz="914400">
                <a:lnSpc>
                  <a:spcPct val="120000"/>
                </a:lnSpc>
                <a:defRPr sz="1800" b="0">
                  <a:solidFill>
                    <a:srgbClr val="000000"/>
                  </a:solidFill>
                </a:defRPr>
              </a:pPr>
              <a:endParaRPr sz="5867" b="0">
                <a:solidFill>
                  <a:srgbClr val="FFFFFF"/>
                </a:solidFill>
                <a:latin typeface="Calibri" panose="020F0502020204030204"/>
                <a:cs typeface="et-line"/>
              </a:endParaRPr>
            </a:p>
          </p:txBody>
        </p:sp>
        <p:pic>
          <p:nvPicPr>
            <p:cNvPr id="57" name="Picture 56"/>
            <p:cNvPicPr>
              <a:picLocks noChangeAspect="1"/>
            </p:cNvPicPr>
            <p:nvPr/>
          </p:nvPicPr>
          <p:blipFill>
            <a:blip r:embed="rId7"/>
            <a:stretch>
              <a:fillRect/>
            </a:stretch>
          </p:blipFill>
          <p:spPr>
            <a:xfrm>
              <a:off x="4641372" y="1833643"/>
              <a:ext cx="616233" cy="573735"/>
            </a:xfrm>
            <a:prstGeom prst="rect">
              <a:avLst/>
            </a:prstGeom>
            <a:grpFill/>
          </p:spPr>
        </p:pic>
      </p:grpSp>
      <p:grpSp>
        <p:nvGrpSpPr>
          <p:cNvPr id="21" name="Group 20"/>
          <p:cNvGrpSpPr/>
          <p:nvPr/>
        </p:nvGrpSpPr>
        <p:grpSpPr>
          <a:xfrm>
            <a:off x="9961051" y="2465765"/>
            <a:ext cx="1020983" cy="1020983"/>
            <a:chOff x="6663551" y="1610019"/>
            <a:chExt cx="1020983" cy="1020983"/>
          </a:xfrm>
        </p:grpSpPr>
        <p:sp>
          <p:nvSpPr>
            <p:cNvPr id="48" name="Shape 276"/>
            <p:cNvSpPr>
              <a:spLocks noChangeAspect="1"/>
            </p:cNvSpPr>
            <p:nvPr/>
          </p:nvSpPr>
          <p:spPr>
            <a:xfrm>
              <a:off x="6663551" y="1610019"/>
              <a:ext cx="1020983" cy="10209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lumMod val="90000"/>
                <a:lumOff val="10000"/>
                <a:alpha val="68000"/>
              </a:schemeClr>
            </a:solidFill>
            <a:ln w="12700">
              <a:miter lim="400000"/>
            </a:ln>
            <a:effectLst>
              <a:outerShdw blurRad="38100" dist="12700" dir="5400000" algn="ctr" rotWithShape="0">
                <a:srgbClr val="000000">
                  <a:alpha val="30000"/>
                </a:srgbClr>
              </a:outerShdw>
            </a:effectLst>
            <a:extLst>
              <a:ext uri="{C572A759-6A51-4108-AA02-DFA0A04FC94B}">
                <ma14:wrappingTextBoxFlag xmlns:ma14="http://schemas.microsoft.com/office/mac/drawingml/2011/main" xmlns="" val="1"/>
              </a:ext>
            </a:extLst>
          </p:spPr>
          <p:txBody>
            <a:bodyPr lIns="0" tIns="0" rIns="0" bIns="0" anchor="ctr"/>
            <a:lstStyle>
              <a:lvl1pPr>
                <a:defRPr sz="10700" b="1">
                  <a:solidFill>
                    <a:srgbClr val="FCFBFB"/>
                  </a:solidFill>
                  <a:latin typeface="helium"/>
                  <a:ea typeface="helium"/>
                  <a:cs typeface="helium"/>
                  <a:sym typeface="helium"/>
                </a:defRPr>
              </a:lvl1pPr>
            </a:lstStyle>
            <a:p>
              <a:pPr algn="ctr" defTabSz="914400">
                <a:lnSpc>
                  <a:spcPct val="120000"/>
                </a:lnSpc>
                <a:defRPr sz="1800" b="0">
                  <a:solidFill>
                    <a:srgbClr val="000000"/>
                  </a:solidFill>
                </a:defRPr>
              </a:pPr>
              <a:endParaRPr sz="5867" b="0">
                <a:solidFill>
                  <a:srgbClr val="FFFFFF"/>
                </a:solidFill>
                <a:latin typeface="Calibri" panose="020F0502020204030204"/>
                <a:cs typeface="et-line"/>
              </a:endParaRPr>
            </a:p>
          </p:txBody>
        </p:sp>
        <p:grpSp>
          <p:nvGrpSpPr>
            <p:cNvPr id="59" name="Group 58"/>
            <p:cNvGrpSpPr>
              <a:grpSpLocks noChangeAspect="1"/>
            </p:cNvGrpSpPr>
            <p:nvPr/>
          </p:nvGrpSpPr>
          <p:grpSpPr>
            <a:xfrm>
              <a:off x="6831559" y="1937048"/>
              <a:ext cx="669226" cy="366925"/>
              <a:chOff x="9777356" y="3337698"/>
              <a:chExt cx="1167427" cy="640080"/>
            </a:xfrm>
          </p:grpSpPr>
          <p:grpSp>
            <p:nvGrpSpPr>
              <p:cNvPr id="63" name="Group 62"/>
              <p:cNvGrpSpPr>
                <a:grpSpLocks noChangeAspect="1"/>
              </p:cNvGrpSpPr>
              <p:nvPr/>
            </p:nvGrpSpPr>
            <p:grpSpPr>
              <a:xfrm>
                <a:off x="9777356" y="3357285"/>
                <a:ext cx="572446" cy="620493"/>
                <a:chOff x="5739095" y="8658697"/>
                <a:chExt cx="276284" cy="276284"/>
              </a:xfrm>
              <a:solidFill>
                <a:schemeClr val="bg1"/>
              </a:solidFill>
            </p:grpSpPr>
            <p:sp>
              <p:nvSpPr>
                <p:cNvPr id="77" name="Freeform 111"/>
                <p:cNvSpPr>
                  <a:spLocks noChangeArrowheads="1"/>
                </p:cNvSpPr>
                <p:nvPr/>
              </p:nvSpPr>
              <p:spPr bwMode="auto">
                <a:xfrm>
                  <a:off x="5812229" y="8731831"/>
                  <a:ext cx="127985" cy="127984"/>
                </a:xfrm>
                <a:custGeom>
                  <a:avLst/>
                  <a:gdLst>
                    <a:gd name="T0" fmla="*/ 268 w 279"/>
                    <a:gd name="T1" fmla="*/ 0 h 278"/>
                    <a:gd name="T2" fmla="*/ 268 w 279"/>
                    <a:gd name="T3" fmla="*/ 0 h 278"/>
                    <a:gd name="T4" fmla="*/ 12 w 279"/>
                    <a:gd name="T5" fmla="*/ 0 h 278"/>
                    <a:gd name="T6" fmla="*/ 0 w 279"/>
                    <a:gd name="T7" fmla="*/ 11 h 278"/>
                    <a:gd name="T8" fmla="*/ 0 w 279"/>
                    <a:gd name="T9" fmla="*/ 266 h 278"/>
                    <a:gd name="T10" fmla="*/ 12 w 279"/>
                    <a:gd name="T11" fmla="*/ 277 h 278"/>
                    <a:gd name="T12" fmla="*/ 268 w 279"/>
                    <a:gd name="T13" fmla="*/ 277 h 278"/>
                    <a:gd name="T14" fmla="*/ 278 w 279"/>
                    <a:gd name="T15" fmla="*/ 266 h 278"/>
                    <a:gd name="T16" fmla="*/ 278 w 279"/>
                    <a:gd name="T17" fmla="*/ 11 h 278"/>
                    <a:gd name="T18" fmla="*/ 268 w 279"/>
                    <a:gd name="T19" fmla="*/ 0 h 278"/>
                    <a:gd name="T20" fmla="*/ 256 w 279"/>
                    <a:gd name="T21" fmla="*/ 255 h 278"/>
                    <a:gd name="T22" fmla="*/ 256 w 279"/>
                    <a:gd name="T23" fmla="*/ 255 h 278"/>
                    <a:gd name="T24" fmla="*/ 22 w 279"/>
                    <a:gd name="T25" fmla="*/ 255 h 278"/>
                    <a:gd name="T26" fmla="*/ 22 w 279"/>
                    <a:gd name="T27" fmla="*/ 21 h 278"/>
                    <a:gd name="T28" fmla="*/ 256 w 279"/>
                    <a:gd name="T29" fmla="*/ 21 h 278"/>
                    <a:gd name="T30" fmla="*/ 256 w 279"/>
                    <a:gd name="T31" fmla="*/ 255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9" h="278">
                      <a:moveTo>
                        <a:pt x="268" y="0"/>
                      </a:moveTo>
                      <a:lnTo>
                        <a:pt x="268" y="0"/>
                      </a:lnTo>
                      <a:cubicBezTo>
                        <a:pt x="12" y="0"/>
                        <a:pt x="12" y="0"/>
                        <a:pt x="12" y="0"/>
                      </a:cubicBezTo>
                      <a:cubicBezTo>
                        <a:pt x="5" y="0"/>
                        <a:pt x="0" y="4"/>
                        <a:pt x="0" y="11"/>
                      </a:cubicBezTo>
                      <a:cubicBezTo>
                        <a:pt x="0" y="266"/>
                        <a:pt x="0" y="266"/>
                        <a:pt x="0" y="266"/>
                      </a:cubicBezTo>
                      <a:cubicBezTo>
                        <a:pt x="0" y="273"/>
                        <a:pt x="5" y="277"/>
                        <a:pt x="12" y="277"/>
                      </a:cubicBezTo>
                      <a:cubicBezTo>
                        <a:pt x="268" y="277"/>
                        <a:pt x="268" y="277"/>
                        <a:pt x="268" y="277"/>
                      </a:cubicBezTo>
                      <a:cubicBezTo>
                        <a:pt x="273" y="277"/>
                        <a:pt x="278" y="273"/>
                        <a:pt x="278" y="266"/>
                      </a:cubicBezTo>
                      <a:cubicBezTo>
                        <a:pt x="278" y="11"/>
                        <a:pt x="278" y="11"/>
                        <a:pt x="278" y="11"/>
                      </a:cubicBezTo>
                      <a:cubicBezTo>
                        <a:pt x="278" y="4"/>
                        <a:pt x="273" y="0"/>
                        <a:pt x="268" y="0"/>
                      </a:cubicBezTo>
                      <a:close/>
                      <a:moveTo>
                        <a:pt x="256" y="255"/>
                      </a:moveTo>
                      <a:lnTo>
                        <a:pt x="256" y="255"/>
                      </a:lnTo>
                      <a:cubicBezTo>
                        <a:pt x="22" y="255"/>
                        <a:pt x="22" y="255"/>
                        <a:pt x="22" y="255"/>
                      </a:cubicBezTo>
                      <a:cubicBezTo>
                        <a:pt x="22" y="21"/>
                        <a:pt x="22" y="21"/>
                        <a:pt x="22" y="21"/>
                      </a:cubicBezTo>
                      <a:cubicBezTo>
                        <a:pt x="256" y="21"/>
                        <a:pt x="256" y="21"/>
                        <a:pt x="256" y="21"/>
                      </a:cubicBezTo>
                      <a:lnTo>
                        <a:pt x="256" y="2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964">
                    <a:solidFill>
                      <a:srgbClr val="212E35"/>
                    </a:solidFill>
                  </a:endParaRPr>
                </a:p>
              </p:txBody>
            </p:sp>
            <p:sp>
              <p:nvSpPr>
                <p:cNvPr id="78" name="Freeform 112"/>
                <p:cNvSpPr>
                  <a:spLocks noChangeArrowheads="1"/>
                </p:cNvSpPr>
                <p:nvPr/>
              </p:nvSpPr>
              <p:spPr bwMode="auto">
                <a:xfrm>
                  <a:off x="5739095" y="8658697"/>
                  <a:ext cx="276284" cy="276284"/>
                </a:xfrm>
                <a:custGeom>
                  <a:avLst/>
                  <a:gdLst>
                    <a:gd name="T0" fmla="*/ 11 w 598"/>
                    <a:gd name="T1" fmla="*/ 501 h 598"/>
                    <a:gd name="T2" fmla="*/ 96 w 598"/>
                    <a:gd name="T3" fmla="*/ 522 h 598"/>
                    <a:gd name="T4" fmla="*/ 117 w 598"/>
                    <a:gd name="T5" fmla="*/ 522 h 598"/>
                    <a:gd name="T6" fmla="*/ 160 w 598"/>
                    <a:gd name="T7" fmla="*/ 586 h 598"/>
                    <a:gd name="T8" fmla="*/ 192 w 598"/>
                    <a:gd name="T9" fmla="*/ 597 h 598"/>
                    <a:gd name="T10" fmla="*/ 225 w 598"/>
                    <a:gd name="T11" fmla="*/ 586 h 598"/>
                    <a:gd name="T12" fmla="*/ 267 w 598"/>
                    <a:gd name="T13" fmla="*/ 522 h 598"/>
                    <a:gd name="T14" fmla="*/ 289 w 598"/>
                    <a:gd name="T15" fmla="*/ 522 h 598"/>
                    <a:gd name="T16" fmla="*/ 331 w 598"/>
                    <a:gd name="T17" fmla="*/ 586 h 598"/>
                    <a:gd name="T18" fmla="*/ 363 w 598"/>
                    <a:gd name="T19" fmla="*/ 597 h 598"/>
                    <a:gd name="T20" fmla="*/ 395 w 598"/>
                    <a:gd name="T21" fmla="*/ 586 h 598"/>
                    <a:gd name="T22" fmla="*/ 438 w 598"/>
                    <a:gd name="T23" fmla="*/ 522 h 598"/>
                    <a:gd name="T24" fmla="*/ 459 w 598"/>
                    <a:gd name="T25" fmla="*/ 522 h 598"/>
                    <a:gd name="T26" fmla="*/ 501 w 598"/>
                    <a:gd name="T27" fmla="*/ 586 h 598"/>
                    <a:gd name="T28" fmla="*/ 523 w 598"/>
                    <a:gd name="T29" fmla="*/ 501 h 598"/>
                    <a:gd name="T30" fmla="*/ 523 w 598"/>
                    <a:gd name="T31" fmla="*/ 479 h 598"/>
                    <a:gd name="T32" fmla="*/ 586 w 598"/>
                    <a:gd name="T33" fmla="*/ 437 h 598"/>
                    <a:gd name="T34" fmla="*/ 597 w 598"/>
                    <a:gd name="T35" fmla="*/ 405 h 598"/>
                    <a:gd name="T36" fmla="*/ 586 w 598"/>
                    <a:gd name="T37" fmla="*/ 372 h 598"/>
                    <a:gd name="T38" fmla="*/ 523 w 598"/>
                    <a:gd name="T39" fmla="*/ 329 h 598"/>
                    <a:gd name="T40" fmla="*/ 523 w 598"/>
                    <a:gd name="T41" fmla="*/ 308 h 598"/>
                    <a:gd name="T42" fmla="*/ 586 w 598"/>
                    <a:gd name="T43" fmla="*/ 266 h 598"/>
                    <a:gd name="T44" fmla="*/ 597 w 598"/>
                    <a:gd name="T45" fmla="*/ 234 h 598"/>
                    <a:gd name="T46" fmla="*/ 586 w 598"/>
                    <a:gd name="T47" fmla="*/ 202 h 598"/>
                    <a:gd name="T48" fmla="*/ 523 w 598"/>
                    <a:gd name="T49" fmla="*/ 160 h 598"/>
                    <a:gd name="T50" fmla="*/ 523 w 598"/>
                    <a:gd name="T51" fmla="*/ 139 h 598"/>
                    <a:gd name="T52" fmla="*/ 586 w 598"/>
                    <a:gd name="T53" fmla="*/ 96 h 598"/>
                    <a:gd name="T54" fmla="*/ 501 w 598"/>
                    <a:gd name="T55" fmla="*/ 74 h 598"/>
                    <a:gd name="T56" fmla="*/ 480 w 598"/>
                    <a:gd name="T57" fmla="*/ 74 h 598"/>
                    <a:gd name="T58" fmla="*/ 438 w 598"/>
                    <a:gd name="T59" fmla="*/ 11 h 598"/>
                    <a:gd name="T60" fmla="*/ 406 w 598"/>
                    <a:gd name="T61" fmla="*/ 0 h 598"/>
                    <a:gd name="T62" fmla="*/ 374 w 598"/>
                    <a:gd name="T63" fmla="*/ 11 h 598"/>
                    <a:gd name="T64" fmla="*/ 331 w 598"/>
                    <a:gd name="T65" fmla="*/ 74 h 598"/>
                    <a:gd name="T66" fmla="*/ 309 w 598"/>
                    <a:gd name="T67" fmla="*/ 74 h 598"/>
                    <a:gd name="T68" fmla="*/ 267 w 598"/>
                    <a:gd name="T69" fmla="*/ 11 h 598"/>
                    <a:gd name="T70" fmla="*/ 235 w 598"/>
                    <a:gd name="T71" fmla="*/ 0 h 598"/>
                    <a:gd name="T72" fmla="*/ 203 w 598"/>
                    <a:gd name="T73" fmla="*/ 11 h 598"/>
                    <a:gd name="T74" fmla="*/ 160 w 598"/>
                    <a:gd name="T75" fmla="*/ 74 h 598"/>
                    <a:gd name="T76" fmla="*/ 139 w 598"/>
                    <a:gd name="T77" fmla="*/ 74 h 598"/>
                    <a:gd name="T78" fmla="*/ 96 w 598"/>
                    <a:gd name="T79" fmla="*/ 11 h 598"/>
                    <a:gd name="T80" fmla="*/ 75 w 598"/>
                    <a:gd name="T81" fmla="*/ 96 h 598"/>
                    <a:gd name="T82" fmla="*/ 75 w 598"/>
                    <a:gd name="T83" fmla="*/ 117 h 598"/>
                    <a:gd name="T84" fmla="*/ 11 w 598"/>
                    <a:gd name="T85" fmla="*/ 160 h 598"/>
                    <a:gd name="T86" fmla="*/ 0 w 598"/>
                    <a:gd name="T87" fmla="*/ 192 h 598"/>
                    <a:gd name="T88" fmla="*/ 11 w 598"/>
                    <a:gd name="T89" fmla="*/ 223 h 598"/>
                    <a:gd name="T90" fmla="*/ 75 w 598"/>
                    <a:gd name="T91" fmla="*/ 266 h 598"/>
                    <a:gd name="T92" fmla="*/ 75 w 598"/>
                    <a:gd name="T93" fmla="*/ 288 h 598"/>
                    <a:gd name="T94" fmla="*/ 11 w 598"/>
                    <a:gd name="T95" fmla="*/ 329 h 598"/>
                    <a:gd name="T96" fmla="*/ 0 w 598"/>
                    <a:gd name="T97" fmla="*/ 362 h 598"/>
                    <a:gd name="T98" fmla="*/ 11 w 598"/>
                    <a:gd name="T99" fmla="*/ 394 h 598"/>
                    <a:gd name="T100" fmla="*/ 75 w 598"/>
                    <a:gd name="T101" fmla="*/ 437 h 598"/>
                    <a:gd name="T102" fmla="*/ 75 w 598"/>
                    <a:gd name="T103" fmla="*/ 458 h 598"/>
                    <a:gd name="T104" fmla="*/ 96 w 598"/>
                    <a:gd name="T105" fmla="*/ 96 h 598"/>
                    <a:gd name="T106" fmla="*/ 96 w 598"/>
                    <a:gd name="T107" fmla="*/ 96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8" h="598">
                      <a:moveTo>
                        <a:pt x="11" y="479"/>
                      </a:moveTo>
                      <a:lnTo>
                        <a:pt x="11" y="479"/>
                      </a:lnTo>
                      <a:cubicBezTo>
                        <a:pt x="5" y="479"/>
                        <a:pt x="0" y="484"/>
                        <a:pt x="0" y="490"/>
                      </a:cubicBezTo>
                      <a:cubicBezTo>
                        <a:pt x="0" y="496"/>
                        <a:pt x="5" y="501"/>
                        <a:pt x="11" y="501"/>
                      </a:cubicBezTo>
                      <a:cubicBezTo>
                        <a:pt x="75" y="501"/>
                        <a:pt x="75" y="501"/>
                        <a:pt x="75" y="501"/>
                      </a:cubicBezTo>
                      <a:cubicBezTo>
                        <a:pt x="75" y="511"/>
                        <a:pt x="75" y="511"/>
                        <a:pt x="75" y="511"/>
                      </a:cubicBezTo>
                      <a:cubicBezTo>
                        <a:pt x="75" y="517"/>
                        <a:pt x="81" y="522"/>
                        <a:pt x="86" y="522"/>
                      </a:cubicBezTo>
                      <a:cubicBezTo>
                        <a:pt x="96" y="522"/>
                        <a:pt x="96" y="522"/>
                        <a:pt x="96" y="522"/>
                      </a:cubicBezTo>
                      <a:cubicBezTo>
                        <a:pt x="96" y="586"/>
                        <a:pt x="96" y="586"/>
                        <a:pt x="96" y="586"/>
                      </a:cubicBezTo>
                      <a:cubicBezTo>
                        <a:pt x="96" y="592"/>
                        <a:pt x="101" y="597"/>
                        <a:pt x="107" y="597"/>
                      </a:cubicBezTo>
                      <a:cubicBezTo>
                        <a:pt x="113" y="597"/>
                        <a:pt x="117" y="592"/>
                        <a:pt x="117" y="586"/>
                      </a:cubicBezTo>
                      <a:cubicBezTo>
                        <a:pt x="117" y="522"/>
                        <a:pt x="117" y="522"/>
                        <a:pt x="117" y="522"/>
                      </a:cubicBezTo>
                      <a:cubicBezTo>
                        <a:pt x="139" y="522"/>
                        <a:pt x="139" y="522"/>
                        <a:pt x="139" y="522"/>
                      </a:cubicBezTo>
                      <a:cubicBezTo>
                        <a:pt x="139" y="586"/>
                        <a:pt x="139" y="586"/>
                        <a:pt x="139" y="586"/>
                      </a:cubicBezTo>
                      <a:cubicBezTo>
                        <a:pt x="139" y="592"/>
                        <a:pt x="144" y="597"/>
                        <a:pt x="150" y="597"/>
                      </a:cubicBezTo>
                      <a:cubicBezTo>
                        <a:pt x="155" y="597"/>
                        <a:pt x="160" y="592"/>
                        <a:pt x="160" y="586"/>
                      </a:cubicBezTo>
                      <a:cubicBezTo>
                        <a:pt x="160" y="522"/>
                        <a:pt x="160" y="522"/>
                        <a:pt x="160" y="522"/>
                      </a:cubicBezTo>
                      <a:cubicBezTo>
                        <a:pt x="182" y="522"/>
                        <a:pt x="182" y="522"/>
                        <a:pt x="182" y="522"/>
                      </a:cubicBezTo>
                      <a:cubicBezTo>
                        <a:pt x="182" y="586"/>
                        <a:pt x="182" y="586"/>
                        <a:pt x="182" y="586"/>
                      </a:cubicBezTo>
                      <a:cubicBezTo>
                        <a:pt x="182" y="592"/>
                        <a:pt x="187" y="597"/>
                        <a:pt x="192" y="597"/>
                      </a:cubicBezTo>
                      <a:cubicBezTo>
                        <a:pt x="198" y="597"/>
                        <a:pt x="203" y="592"/>
                        <a:pt x="203" y="586"/>
                      </a:cubicBezTo>
                      <a:cubicBezTo>
                        <a:pt x="203" y="522"/>
                        <a:pt x="203" y="522"/>
                        <a:pt x="203" y="522"/>
                      </a:cubicBezTo>
                      <a:cubicBezTo>
                        <a:pt x="225" y="522"/>
                        <a:pt x="225" y="522"/>
                        <a:pt x="225" y="522"/>
                      </a:cubicBezTo>
                      <a:cubicBezTo>
                        <a:pt x="225" y="586"/>
                        <a:pt x="225" y="586"/>
                        <a:pt x="225" y="586"/>
                      </a:cubicBezTo>
                      <a:cubicBezTo>
                        <a:pt x="225" y="592"/>
                        <a:pt x="229" y="597"/>
                        <a:pt x="235" y="597"/>
                      </a:cubicBezTo>
                      <a:cubicBezTo>
                        <a:pt x="241" y="597"/>
                        <a:pt x="246" y="592"/>
                        <a:pt x="246" y="586"/>
                      </a:cubicBezTo>
                      <a:cubicBezTo>
                        <a:pt x="246" y="522"/>
                        <a:pt x="246" y="522"/>
                        <a:pt x="246" y="522"/>
                      </a:cubicBezTo>
                      <a:cubicBezTo>
                        <a:pt x="267" y="522"/>
                        <a:pt x="267" y="522"/>
                        <a:pt x="267" y="522"/>
                      </a:cubicBezTo>
                      <a:cubicBezTo>
                        <a:pt x="267" y="586"/>
                        <a:pt x="267" y="586"/>
                        <a:pt x="267" y="586"/>
                      </a:cubicBezTo>
                      <a:cubicBezTo>
                        <a:pt x="267" y="592"/>
                        <a:pt x="271" y="597"/>
                        <a:pt x="278" y="597"/>
                      </a:cubicBezTo>
                      <a:cubicBezTo>
                        <a:pt x="283" y="597"/>
                        <a:pt x="289" y="592"/>
                        <a:pt x="289" y="586"/>
                      </a:cubicBezTo>
                      <a:cubicBezTo>
                        <a:pt x="289" y="522"/>
                        <a:pt x="289" y="522"/>
                        <a:pt x="289" y="522"/>
                      </a:cubicBezTo>
                      <a:cubicBezTo>
                        <a:pt x="309" y="522"/>
                        <a:pt x="309" y="522"/>
                        <a:pt x="309" y="522"/>
                      </a:cubicBezTo>
                      <a:cubicBezTo>
                        <a:pt x="309" y="586"/>
                        <a:pt x="309" y="586"/>
                        <a:pt x="309" y="586"/>
                      </a:cubicBezTo>
                      <a:cubicBezTo>
                        <a:pt x="309" y="592"/>
                        <a:pt x="314" y="597"/>
                        <a:pt x="320" y="597"/>
                      </a:cubicBezTo>
                      <a:cubicBezTo>
                        <a:pt x="326" y="597"/>
                        <a:pt x="331" y="592"/>
                        <a:pt x="331" y="586"/>
                      </a:cubicBezTo>
                      <a:cubicBezTo>
                        <a:pt x="331" y="522"/>
                        <a:pt x="331" y="522"/>
                        <a:pt x="331" y="522"/>
                      </a:cubicBezTo>
                      <a:cubicBezTo>
                        <a:pt x="352" y="522"/>
                        <a:pt x="352" y="522"/>
                        <a:pt x="352" y="522"/>
                      </a:cubicBezTo>
                      <a:cubicBezTo>
                        <a:pt x="352" y="586"/>
                        <a:pt x="352" y="586"/>
                        <a:pt x="352" y="586"/>
                      </a:cubicBezTo>
                      <a:cubicBezTo>
                        <a:pt x="352" y="592"/>
                        <a:pt x="357" y="597"/>
                        <a:pt x="363" y="597"/>
                      </a:cubicBezTo>
                      <a:cubicBezTo>
                        <a:pt x="369" y="597"/>
                        <a:pt x="374" y="592"/>
                        <a:pt x="374" y="586"/>
                      </a:cubicBezTo>
                      <a:cubicBezTo>
                        <a:pt x="374" y="522"/>
                        <a:pt x="374" y="522"/>
                        <a:pt x="374" y="522"/>
                      </a:cubicBezTo>
                      <a:cubicBezTo>
                        <a:pt x="395" y="522"/>
                        <a:pt x="395" y="522"/>
                        <a:pt x="395" y="522"/>
                      </a:cubicBezTo>
                      <a:cubicBezTo>
                        <a:pt x="395" y="586"/>
                        <a:pt x="395" y="586"/>
                        <a:pt x="395" y="586"/>
                      </a:cubicBezTo>
                      <a:cubicBezTo>
                        <a:pt x="395" y="592"/>
                        <a:pt x="399" y="597"/>
                        <a:pt x="406" y="597"/>
                      </a:cubicBezTo>
                      <a:cubicBezTo>
                        <a:pt x="411" y="597"/>
                        <a:pt x="416" y="592"/>
                        <a:pt x="416" y="586"/>
                      </a:cubicBezTo>
                      <a:cubicBezTo>
                        <a:pt x="416" y="522"/>
                        <a:pt x="416" y="522"/>
                        <a:pt x="416" y="522"/>
                      </a:cubicBezTo>
                      <a:cubicBezTo>
                        <a:pt x="438" y="522"/>
                        <a:pt x="438" y="522"/>
                        <a:pt x="438" y="522"/>
                      </a:cubicBezTo>
                      <a:cubicBezTo>
                        <a:pt x="438" y="586"/>
                        <a:pt x="438" y="586"/>
                        <a:pt x="438" y="586"/>
                      </a:cubicBezTo>
                      <a:cubicBezTo>
                        <a:pt x="438" y="592"/>
                        <a:pt x="442" y="597"/>
                        <a:pt x="448" y="597"/>
                      </a:cubicBezTo>
                      <a:cubicBezTo>
                        <a:pt x="454" y="597"/>
                        <a:pt x="459" y="592"/>
                        <a:pt x="459" y="586"/>
                      </a:cubicBezTo>
                      <a:cubicBezTo>
                        <a:pt x="459" y="522"/>
                        <a:pt x="459" y="522"/>
                        <a:pt x="459" y="522"/>
                      </a:cubicBezTo>
                      <a:cubicBezTo>
                        <a:pt x="480" y="522"/>
                        <a:pt x="480" y="522"/>
                        <a:pt x="480" y="522"/>
                      </a:cubicBezTo>
                      <a:cubicBezTo>
                        <a:pt x="480" y="586"/>
                        <a:pt x="480" y="586"/>
                        <a:pt x="480" y="586"/>
                      </a:cubicBezTo>
                      <a:cubicBezTo>
                        <a:pt x="480" y="592"/>
                        <a:pt x="485" y="597"/>
                        <a:pt x="491" y="597"/>
                      </a:cubicBezTo>
                      <a:cubicBezTo>
                        <a:pt x="497" y="597"/>
                        <a:pt x="501" y="592"/>
                        <a:pt x="501" y="586"/>
                      </a:cubicBezTo>
                      <a:cubicBezTo>
                        <a:pt x="501" y="522"/>
                        <a:pt x="501" y="522"/>
                        <a:pt x="501" y="522"/>
                      </a:cubicBezTo>
                      <a:cubicBezTo>
                        <a:pt x="512" y="522"/>
                        <a:pt x="512" y="522"/>
                        <a:pt x="512" y="522"/>
                      </a:cubicBezTo>
                      <a:cubicBezTo>
                        <a:pt x="519" y="522"/>
                        <a:pt x="523" y="517"/>
                        <a:pt x="523" y="511"/>
                      </a:cubicBezTo>
                      <a:cubicBezTo>
                        <a:pt x="523" y="501"/>
                        <a:pt x="523" y="501"/>
                        <a:pt x="523" y="501"/>
                      </a:cubicBezTo>
                      <a:cubicBezTo>
                        <a:pt x="586" y="501"/>
                        <a:pt x="586" y="501"/>
                        <a:pt x="586" y="501"/>
                      </a:cubicBezTo>
                      <a:cubicBezTo>
                        <a:pt x="593" y="501"/>
                        <a:pt x="597" y="496"/>
                        <a:pt x="597" y="490"/>
                      </a:cubicBezTo>
                      <a:cubicBezTo>
                        <a:pt x="597" y="484"/>
                        <a:pt x="593" y="479"/>
                        <a:pt x="586" y="479"/>
                      </a:cubicBezTo>
                      <a:cubicBezTo>
                        <a:pt x="523" y="479"/>
                        <a:pt x="523" y="479"/>
                        <a:pt x="523" y="479"/>
                      </a:cubicBezTo>
                      <a:cubicBezTo>
                        <a:pt x="523" y="458"/>
                        <a:pt x="523" y="458"/>
                        <a:pt x="523" y="458"/>
                      </a:cubicBezTo>
                      <a:cubicBezTo>
                        <a:pt x="586" y="458"/>
                        <a:pt x="586" y="458"/>
                        <a:pt x="586" y="458"/>
                      </a:cubicBezTo>
                      <a:cubicBezTo>
                        <a:pt x="593" y="458"/>
                        <a:pt x="597" y="454"/>
                        <a:pt x="597" y="448"/>
                      </a:cubicBezTo>
                      <a:cubicBezTo>
                        <a:pt x="597" y="442"/>
                        <a:pt x="593" y="437"/>
                        <a:pt x="586" y="437"/>
                      </a:cubicBezTo>
                      <a:cubicBezTo>
                        <a:pt x="523" y="437"/>
                        <a:pt x="523" y="437"/>
                        <a:pt x="523" y="437"/>
                      </a:cubicBezTo>
                      <a:cubicBezTo>
                        <a:pt x="523" y="415"/>
                        <a:pt x="523" y="415"/>
                        <a:pt x="523" y="415"/>
                      </a:cubicBezTo>
                      <a:cubicBezTo>
                        <a:pt x="586" y="415"/>
                        <a:pt x="586" y="415"/>
                        <a:pt x="586" y="415"/>
                      </a:cubicBezTo>
                      <a:cubicBezTo>
                        <a:pt x="593" y="415"/>
                        <a:pt x="597" y="411"/>
                        <a:pt x="597" y="405"/>
                      </a:cubicBezTo>
                      <a:cubicBezTo>
                        <a:pt x="597" y="399"/>
                        <a:pt x="593" y="394"/>
                        <a:pt x="586" y="394"/>
                      </a:cubicBezTo>
                      <a:cubicBezTo>
                        <a:pt x="523" y="394"/>
                        <a:pt x="523" y="394"/>
                        <a:pt x="523" y="394"/>
                      </a:cubicBezTo>
                      <a:cubicBezTo>
                        <a:pt x="523" y="372"/>
                        <a:pt x="523" y="372"/>
                        <a:pt x="523" y="372"/>
                      </a:cubicBezTo>
                      <a:cubicBezTo>
                        <a:pt x="586" y="372"/>
                        <a:pt x="586" y="372"/>
                        <a:pt x="586" y="372"/>
                      </a:cubicBezTo>
                      <a:cubicBezTo>
                        <a:pt x="593" y="372"/>
                        <a:pt x="597" y="368"/>
                        <a:pt x="597" y="362"/>
                      </a:cubicBezTo>
                      <a:cubicBezTo>
                        <a:pt x="597" y="357"/>
                        <a:pt x="593" y="351"/>
                        <a:pt x="586" y="351"/>
                      </a:cubicBezTo>
                      <a:cubicBezTo>
                        <a:pt x="523" y="351"/>
                        <a:pt x="523" y="351"/>
                        <a:pt x="523" y="351"/>
                      </a:cubicBezTo>
                      <a:cubicBezTo>
                        <a:pt x="523" y="329"/>
                        <a:pt x="523" y="329"/>
                        <a:pt x="523" y="329"/>
                      </a:cubicBezTo>
                      <a:cubicBezTo>
                        <a:pt x="586" y="329"/>
                        <a:pt x="586" y="329"/>
                        <a:pt x="586" y="329"/>
                      </a:cubicBezTo>
                      <a:cubicBezTo>
                        <a:pt x="593" y="329"/>
                        <a:pt x="597" y="325"/>
                        <a:pt x="597" y="319"/>
                      </a:cubicBezTo>
                      <a:cubicBezTo>
                        <a:pt x="597" y="314"/>
                        <a:pt x="593" y="308"/>
                        <a:pt x="586" y="308"/>
                      </a:cubicBezTo>
                      <a:cubicBezTo>
                        <a:pt x="523" y="308"/>
                        <a:pt x="523" y="308"/>
                        <a:pt x="523" y="308"/>
                      </a:cubicBezTo>
                      <a:cubicBezTo>
                        <a:pt x="523" y="288"/>
                        <a:pt x="523" y="288"/>
                        <a:pt x="523" y="288"/>
                      </a:cubicBezTo>
                      <a:cubicBezTo>
                        <a:pt x="586" y="288"/>
                        <a:pt x="586" y="288"/>
                        <a:pt x="586" y="288"/>
                      </a:cubicBezTo>
                      <a:cubicBezTo>
                        <a:pt x="593" y="288"/>
                        <a:pt x="597" y="283"/>
                        <a:pt x="597" y="276"/>
                      </a:cubicBezTo>
                      <a:cubicBezTo>
                        <a:pt x="597" y="271"/>
                        <a:pt x="593" y="266"/>
                        <a:pt x="586" y="266"/>
                      </a:cubicBezTo>
                      <a:cubicBezTo>
                        <a:pt x="523" y="266"/>
                        <a:pt x="523" y="266"/>
                        <a:pt x="523" y="266"/>
                      </a:cubicBezTo>
                      <a:cubicBezTo>
                        <a:pt x="523" y="245"/>
                        <a:pt x="523" y="245"/>
                        <a:pt x="523" y="245"/>
                      </a:cubicBezTo>
                      <a:cubicBezTo>
                        <a:pt x="586" y="245"/>
                        <a:pt x="586" y="245"/>
                        <a:pt x="586" y="245"/>
                      </a:cubicBezTo>
                      <a:cubicBezTo>
                        <a:pt x="593" y="245"/>
                        <a:pt x="597" y="241"/>
                        <a:pt x="597" y="234"/>
                      </a:cubicBezTo>
                      <a:cubicBezTo>
                        <a:pt x="597" y="228"/>
                        <a:pt x="593" y="223"/>
                        <a:pt x="586" y="223"/>
                      </a:cubicBezTo>
                      <a:cubicBezTo>
                        <a:pt x="523" y="223"/>
                        <a:pt x="523" y="223"/>
                        <a:pt x="523" y="223"/>
                      </a:cubicBezTo>
                      <a:cubicBezTo>
                        <a:pt x="523" y="202"/>
                        <a:pt x="523" y="202"/>
                        <a:pt x="523" y="202"/>
                      </a:cubicBezTo>
                      <a:cubicBezTo>
                        <a:pt x="586" y="202"/>
                        <a:pt x="586" y="202"/>
                        <a:pt x="586" y="202"/>
                      </a:cubicBezTo>
                      <a:cubicBezTo>
                        <a:pt x="593" y="202"/>
                        <a:pt x="597" y="198"/>
                        <a:pt x="597" y="192"/>
                      </a:cubicBezTo>
                      <a:cubicBezTo>
                        <a:pt x="597" y="186"/>
                        <a:pt x="593" y="181"/>
                        <a:pt x="586" y="181"/>
                      </a:cubicBezTo>
                      <a:cubicBezTo>
                        <a:pt x="523" y="181"/>
                        <a:pt x="523" y="181"/>
                        <a:pt x="523" y="181"/>
                      </a:cubicBezTo>
                      <a:cubicBezTo>
                        <a:pt x="523" y="160"/>
                        <a:pt x="523" y="160"/>
                        <a:pt x="523" y="160"/>
                      </a:cubicBezTo>
                      <a:cubicBezTo>
                        <a:pt x="586" y="160"/>
                        <a:pt x="586" y="160"/>
                        <a:pt x="586" y="160"/>
                      </a:cubicBezTo>
                      <a:cubicBezTo>
                        <a:pt x="593" y="160"/>
                        <a:pt x="597" y="155"/>
                        <a:pt x="597" y="150"/>
                      </a:cubicBezTo>
                      <a:cubicBezTo>
                        <a:pt x="597" y="143"/>
                        <a:pt x="593" y="139"/>
                        <a:pt x="586" y="139"/>
                      </a:cubicBezTo>
                      <a:cubicBezTo>
                        <a:pt x="523" y="139"/>
                        <a:pt x="523" y="139"/>
                        <a:pt x="523" y="139"/>
                      </a:cubicBezTo>
                      <a:cubicBezTo>
                        <a:pt x="523" y="117"/>
                        <a:pt x="523" y="117"/>
                        <a:pt x="523" y="117"/>
                      </a:cubicBezTo>
                      <a:cubicBezTo>
                        <a:pt x="586" y="117"/>
                        <a:pt x="586" y="117"/>
                        <a:pt x="586" y="117"/>
                      </a:cubicBezTo>
                      <a:cubicBezTo>
                        <a:pt x="593" y="117"/>
                        <a:pt x="597" y="112"/>
                        <a:pt x="597" y="107"/>
                      </a:cubicBezTo>
                      <a:cubicBezTo>
                        <a:pt x="597" y="101"/>
                        <a:pt x="593" y="96"/>
                        <a:pt x="586" y="96"/>
                      </a:cubicBezTo>
                      <a:cubicBezTo>
                        <a:pt x="523" y="96"/>
                        <a:pt x="523" y="96"/>
                        <a:pt x="523" y="96"/>
                      </a:cubicBezTo>
                      <a:cubicBezTo>
                        <a:pt x="523" y="86"/>
                        <a:pt x="523" y="86"/>
                        <a:pt x="523" y="86"/>
                      </a:cubicBezTo>
                      <a:cubicBezTo>
                        <a:pt x="523" y="79"/>
                        <a:pt x="519" y="74"/>
                        <a:pt x="512" y="74"/>
                      </a:cubicBezTo>
                      <a:cubicBezTo>
                        <a:pt x="501" y="74"/>
                        <a:pt x="501" y="74"/>
                        <a:pt x="501" y="74"/>
                      </a:cubicBezTo>
                      <a:cubicBezTo>
                        <a:pt x="501" y="11"/>
                        <a:pt x="501" y="11"/>
                        <a:pt x="501" y="11"/>
                      </a:cubicBezTo>
                      <a:cubicBezTo>
                        <a:pt x="501" y="4"/>
                        <a:pt x="497" y="0"/>
                        <a:pt x="491" y="0"/>
                      </a:cubicBezTo>
                      <a:cubicBezTo>
                        <a:pt x="485" y="0"/>
                        <a:pt x="480" y="4"/>
                        <a:pt x="480" y="11"/>
                      </a:cubicBezTo>
                      <a:cubicBezTo>
                        <a:pt x="480" y="74"/>
                        <a:pt x="480" y="74"/>
                        <a:pt x="480" y="74"/>
                      </a:cubicBezTo>
                      <a:cubicBezTo>
                        <a:pt x="459" y="74"/>
                        <a:pt x="459" y="74"/>
                        <a:pt x="459" y="74"/>
                      </a:cubicBezTo>
                      <a:cubicBezTo>
                        <a:pt x="459" y="11"/>
                        <a:pt x="459" y="11"/>
                        <a:pt x="459" y="11"/>
                      </a:cubicBezTo>
                      <a:cubicBezTo>
                        <a:pt x="459" y="4"/>
                        <a:pt x="454" y="0"/>
                        <a:pt x="448" y="0"/>
                      </a:cubicBezTo>
                      <a:cubicBezTo>
                        <a:pt x="442" y="0"/>
                        <a:pt x="438" y="4"/>
                        <a:pt x="438" y="11"/>
                      </a:cubicBezTo>
                      <a:cubicBezTo>
                        <a:pt x="438" y="74"/>
                        <a:pt x="438" y="74"/>
                        <a:pt x="438" y="74"/>
                      </a:cubicBezTo>
                      <a:cubicBezTo>
                        <a:pt x="416" y="74"/>
                        <a:pt x="416" y="74"/>
                        <a:pt x="416" y="74"/>
                      </a:cubicBezTo>
                      <a:cubicBezTo>
                        <a:pt x="416" y="11"/>
                        <a:pt x="416" y="11"/>
                        <a:pt x="416" y="11"/>
                      </a:cubicBezTo>
                      <a:cubicBezTo>
                        <a:pt x="416" y="4"/>
                        <a:pt x="411" y="0"/>
                        <a:pt x="406" y="0"/>
                      </a:cubicBezTo>
                      <a:cubicBezTo>
                        <a:pt x="399" y="0"/>
                        <a:pt x="395" y="4"/>
                        <a:pt x="395" y="11"/>
                      </a:cubicBezTo>
                      <a:cubicBezTo>
                        <a:pt x="395" y="74"/>
                        <a:pt x="395" y="74"/>
                        <a:pt x="395" y="74"/>
                      </a:cubicBezTo>
                      <a:cubicBezTo>
                        <a:pt x="374" y="74"/>
                        <a:pt x="374" y="74"/>
                        <a:pt x="374" y="74"/>
                      </a:cubicBezTo>
                      <a:cubicBezTo>
                        <a:pt x="374" y="11"/>
                        <a:pt x="374" y="11"/>
                        <a:pt x="374" y="11"/>
                      </a:cubicBezTo>
                      <a:cubicBezTo>
                        <a:pt x="374" y="4"/>
                        <a:pt x="369" y="0"/>
                        <a:pt x="363" y="0"/>
                      </a:cubicBezTo>
                      <a:cubicBezTo>
                        <a:pt x="357" y="0"/>
                        <a:pt x="352" y="4"/>
                        <a:pt x="352" y="11"/>
                      </a:cubicBezTo>
                      <a:cubicBezTo>
                        <a:pt x="352" y="74"/>
                        <a:pt x="352" y="74"/>
                        <a:pt x="352" y="74"/>
                      </a:cubicBezTo>
                      <a:cubicBezTo>
                        <a:pt x="331" y="74"/>
                        <a:pt x="331" y="74"/>
                        <a:pt x="331" y="74"/>
                      </a:cubicBezTo>
                      <a:cubicBezTo>
                        <a:pt x="331" y="11"/>
                        <a:pt x="331" y="11"/>
                        <a:pt x="331" y="11"/>
                      </a:cubicBezTo>
                      <a:cubicBezTo>
                        <a:pt x="331" y="4"/>
                        <a:pt x="326" y="0"/>
                        <a:pt x="320" y="0"/>
                      </a:cubicBezTo>
                      <a:cubicBezTo>
                        <a:pt x="314" y="0"/>
                        <a:pt x="309" y="4"/>
                        <a:pt x="309" y="11"/>
                      </a:cubicBezTo>
                      <a:cubicBezTo>
                        <a:pt x="309" y="74"/>
                        <a:pt x="309" y="74"/>
                        <a:pt x="309" y="74"/>
                      </a:cubicBezTo>
                      <a:cubicBezTo>
                        <a:pt x="289" y="74"/>
                        <a:pt x="289" y="74"/>
                        <a:pt x="289" y="74"/>
                      </a:cubicBezTo>
                      <a:cubicBezTo>
                        <a:pt x="289" y="11"/>
                        <a:pt x="289" y="11"/>
                        <a:pt x="289" y="11"/>
                      </a:cubicBezTo>
                      <a:cubicBezTo>
                        <a:pt x="289" y="4"/>
                        <a:pt x="283" y="0"/>
                        <a:pt x="278" y="0"/>
                      </a:cubicBezTo>
                      <a:cubicBezTo>
                        <a:pt x="271" y="0"/>
                        <a:pt x="267" y="4"/>
                        <a:pt x="267" y="11"/>
                      </a:cubicBezTo>
                      <a:cubicBezTo>
                        <a:pt x="267" y="74"/>
                        <a:pt x="267" y="74"/>
                        <a:pt x="267" y="74"/>
                      </a:cubicBezTo>
                      <a:cubicBezTo>
                        <a:pt x="246" y="74"/>
                        <a:pt x="246" y="74"/>
                        <a:pt x="246" y="74"/>
                      </a:cubicBezTo>
                      <a:cubicBezTo>
                        <a:pt x="246" y="11"/>
                        <a:pt x="246" y="11"/>
                        <a:pt x="246" y="11"/>
                      </a:cubicBezTo>
                      <a:cubicBezTo>
                        <a:pt x="246" y="4"/>
                        <a:pt x="241" y="0"/>
                        <a:pt x="235" y="0"/>
                      </a:cubicBezTo>
                      <a:cubicBezTo>
                        <a:pt x="229" y="0"/>
                        <a:pt x="225" y="4"/>
                        <a:pt x="225" y="11"/>
                      </a:cubicBezTo>
                      <a:cubicBezTo>
                        <a:pt x="225" y="74"/>
                        <a:pt x="225" y="74"/>
                        <a:pt x="225" y="74"/>
                      </a:cubicBezTo>
                      <a:cubicBezTo>
                        <a:pt x="203" y="74"/>
                        <a:pt x="203" y="74"/>
                        <a:pt x="203" y="74"/>
                      </a:cubicBezTo>
                      <a:cubicBezTo>
                        <a:pt x="203" y="11"/>
                        <a:pt x="203" y="11"/>
                        <a:pt x="203" y="11"/>
                      </a:cubicBezTo>
                      <a:cubicBezTo>
                        <a:pt x="203" y="4"/>
                        <a:pt x="198" y="0"/>
                        <a:pt x="192" y="0"/>
                      </a:cubicBezTo>
                      <a:cubicBezTo>
                        <a:pt x="187" y="0"/>
                        <a:pt x="182" y="4"/>
                        <a:pt x="182" y="11"/>
                      </a:cubicBezTo>
                      <a:cubicBezTo>
                        <a:pt x="182" y="74"/>
                        <a:pt x="182" y="74"/>
                        <a:pt x="182" y="74"/>
                      </a:cubicBezTo>
                      <a:cubicBezTo>
                        <a:pt x="160" y="74"/>
                        <a:pt x="160" y="74"/>
                        <a:pt x="160" y="74"/>
                      </a:cubicBezTo>
                      <a:cubicBezTo>
                        <a:pt x="160" y="11"/>
                        <a:pt x="160" y="11"/>
                        <a:pt x="160" y="11"/>
                      </a:cubicBezTo>
                      <a:cubicBezTo>
                        <a:pt x="160" y="4"/>
                        <a:pt x="155" y="0"/>
                        <a:pt x="150" y="0"/>
                      </a:cubicBezTo>
                      <a:cubicBezTo>
                        <a:pt x="144" y="0"/>
                        <a:pt x="139" y="4"/>
                        <a:pt x="139" y="11"/>
                      </a:cubicBezTo>
                      <a:cubicBezTo>
                        <a:pt x="139" y="74"/>
                        <a:pt x="139" y="74"/>
                        <a:pt x="139" y="74"/>
                      </a:cubicBezTo>
                      <a:cubicBezTo>
                        <a:pt x="117" y="74"/>
                        <a:pt x="117" y="74"/>
                        <a:pt x="117" y="74"/>
                      </a:cubicBezTo>
                      <a:cubicBezTo>
                        <a:pt x="117" y="11"/>
                        <a:pt x="117" y="11"/>
                        <a:pt x="117" y="11"/>
                      </a:cubicBezTo>
                      <a:cubicBezTo>
                        <a:pt x="117" y="4"/>
                        <a:pt x="113" y="0"/>
                        <a:pt x="107" y="0"/>
                      </a:cubicBezTo>
                      <a:cubicBezTo>
                        <a:pt x="101" y="0"/>
                        <a:pt x="96" y="4"/>
                        <a:pt x="96" y="11"/>
                      </a:cubicBezTo>
                      <a:cubicBezTo>
                        <a:pt x="96" y="74"/>
                        <a:pt x="96" y="74"/>
                        <a:pt x="96" y="74"/>
                      </a:cubicBezTo>
                      <a:cubicBezTo>
                        <a:pt x="86" y="74"/>
                        <a:pt x="86" y="74"/>
                        <a:pt x="86" y="74"/>
                      </a:cubicBezTo>
                      <a:cubicBezTo>
                        <a:pt x="81" y="74"/>
                        <a:pt x="75" y="79"/>
                        <a:pt x="75" y="86"/>
                      </a:cubicBezTo>
                      <a:cubicBezTo>
                        <a:pt x="75" y="96"/>
                        <a:pt x="75" y="96"/>
                        <a:pt x="75" y="96"/>
                      </a:cubicBezTo>
                      <a:cubicBezTo>
                        <a:pt x="11" y="96"/>
                        <a:pt x="11" y="96"/>
                        <a:pt x="11" y="96"/>
                      </a:cubicBezTo>
                      <a:cubicBezTo>
                        <a:pt x="5" y="96"/>
                        <a:pt x="0" y="101"/>
                        <a:pt x="0" y="107"/>
                      </a:cubicBezTo>
                      <a:cubicBezTo>
                        <a:pt x="0" y="112"/>
                        <a:pt x="5" y="117"/>
                        <a:pt x="11" y="117"/>
                      </a:cubicBezTo>
                      <a:cubicBezTo>
                        <a:pt x="75" y="117"/>
                        <a:pt x="75" y="117"/>
                        <a:pt x="75" y="117"/>
                      </a:cubicBezTo>
                      <a:cubicBezTo>
                        <a:pt x="75" y="139"/>
                        <a:pt x="75" y="139"/>
                        <a:pt x="75" y="139"/>
                      </a:cubicBezTo>
                      <a:cubicBezTo>
                        <a:pt x="11" y="139"/>
                        <a:pt x="11" y="139"/>
                        <a:pt x="11" y="139"/>
                      </a:cubicBezTo>
                      <a:cubicBezTo>
                        <a:pt x="5" y="139"/>
                        <a:pt x="0" y="143"/>
                        <a:pt x="0" y="150"/>
                      </a:cubicBezTo>
                      <a:cubicBezTo>
                        <a:pt x="0" y="155"/>
                        <a:pt x="5" y="160"/>
                        <a:pt x="11" y="160"/>
                      </a:cubicBezTo>
                      <a:cubicBezTo>
                        <a:pt x="75" y="160"/>
                        <a:pt x="75" y="160"/>
                        <a:pt x="75" y="160"/>
                      </a:cubicBezTo>
                      <a:cubicBezTo>
                        <a:pt x="75" y="181"/>
                        <a:pt x="75" y="181"/>
                        <a:pt x="75" y="181"/>
                      </a:cubicBezTo>
                      <a:cubicBezTo>
                        <a:pt x="11" y="181"/>
                        <a:pt x="11" y="181"/>
                        <a:pt x="11" y="181"/>
                      </a:cubicBezTo>
                      <a:cubicBezTo>
                        <a:pt x="5" y="181"/>
                        <a:pt x="0" y="186"/>
                        <a:pt x="0" y="192"/>
                      </a:cubicBezTo>
                      <a:cubicBezTo>
                        <a:pt x="0" y="198"/>
                        <a:pt x="5" y="202"/>
                        <a:pt x="11" y="202"/>
                      </a:cubicBezTo>
                      <a:cubicBezTo>
                        <a:pt x="75" y="202"/>
                        <a:pt x="75" y="202"/>
                        <a:pt x="75" y="202"/>
                      </a:cubicBezTo>
                      <a:cubicBezTo>
                        <a:pt x="75" y="223"/>
                        <a:pt x="75" y="223"/>
                        <a:pt x="75" y="223"/>
                      </a:cubicBezTo>
                      <a:cubicBezTo>
                        <a:pt x="11" y="223"/>
                        <a:pt x="11" y="223"/>
                        <a:pt x="11" y="223"/>
                      </a:cubicBezTo>
                      <a:cubicBezTo>
                        <a:pt x="5" y="223"/>
                        <a:pt x="0" y="228"/>
                        <a:pt x="0" y="234"/>
                      </a:cubicBezTo>
                      <a:cubicBezTo>
                        <a:pt x="0" y="241"/>
                        <a:pt x="5" y="245"/>
                        <a:pt x="11" y="245"/>
                      </a:cubicBezTo>
                      <a:cubicBezTo>
                        <a:pt x="75" y="245"/>
                        <a:pt x="75" y="245"/>
                        <a:pt x="75" y="245"/>
                      </a:cubicBezTo>
                      <a:cubicBezTo>
                        <a:pt x="75" y="266"/>
                        <a:pt x="75" y="266"/>
                        <a:pt x="75" y="266"/>
                      </a:cubicBezTo>
                      <a:cubicBezTo>
                        <a:pt x="11" y="266"/>
                        <a:pt x="11" y="266"/>
                        <a:pt x="11" y="266"/>
                      </a:cubicBezTo>
                      <a:cubicBezTo>
                        <a:pt x="5" y="266"/>
                        <a:pt x="0" y="271"/>
                        <a:pt x="0" y="276"/>
                      </a:cubicBezTo>
                      <a:cubicBezTo>
                        <a:pt x="0" y="283"/>
                        <a:pt x="5" y="288"/>
                        <a:pt x="11" y="288"/>
                      </a:cubicBezTo>
                      <a:cubicBezTo>
                        <a:pt x="75" y="288"/>
                        <a:pt x="75" y="288"/>
                        <a:pt x="75" y="288"/>
                      </a:cubicBezTo>
                      <a:cubicBezTo>
                        <a:pt x="75" y="308"/>
                        <a:pt x="75" y="308"/>
                        <a:pt x="75" y="308"/>
                      </a:cubicBezTo>
                      <a:cubicBezTo>
                        <a:pt x="11" y="308"/>
                        <a:pt x="11" y="308"/>
                        <a:pt x="11" y="308"/>
                      </a:cubicBezTo>
                      <a:cubicBezTo>
                        <a:pt x="5" y="308"/>
                        <a:pt x="0" y="314"/>
                        <a:pt x="0" y="319"/>
                      </a:cubicBezTo>
                      <a:cubicBezTo>
                        <a:pt x="0" y="325"/>
                        <a:pt x="5" y="329"/>
                        <a:pt x="11" y="329"/>
                      </a:cubicBezTo>
                      <a:cubicBezTo>
                        <a:pt x="75" y="329"/>
                        <a:pt x="75" y="329"/>
                        <a:pt x="75" y="329"/>
                      </a:cubicBezTo>
                      <a:cubicBezTo>
                        <a:pt x="75" y="351"/>
                        <a:pt x="75" y="351"/>
                        <a:pt x="75" y="351"/>
                      </a:cubicBezTo>
                      <a:cubicBezTo>
                        <a:pt x="11" y="351"/>
                        <a:pt x="11" y="351"/>
                        <a:pt x="11" y="351"/>
                      </a:cubicBezTo>
                      <a:cubicBezTo>
                        <a:pt x="5" y="351"/>
                        <a:pt x="0" y="357"/>
                        <a:pt x="0" y="362"/>
                      </a:cubicBezTo>
                      <a:cubicBezTo>
                        <a:pt x="0" y="368"/>
                        <a:pt x="5" y="372"/>
                        <a:pt x="11" y="372"/>
                      </a:cubicBezTo>
                      <a:cubicBezTo>
                        <a:pt x="75" y="372"/>
                        <a:pt x="75" y="372"/>
                        <a:pt x="75" y="372"/>
                      </a:cubicBezTo>
                      <a:cubicBezTo>
                        <a:pt x="75" y="394"/>
                        <a:pt x="75" y="394"/>
                        <a:pt x="75" y="394"/>
                      </a:cubicBezTo>
                      <a:cubicBezTo>
                        <a:pt x="11" y="394"/>
                        <a:pt x="11" y="394"/>
                        <a:pt x="11" y="394"/>
                      </a:cubicBezTo>
                      <a:cubicBezTo>
                        <a:pt x="5" y="394"/>
                        <a:pt x="0" y="399"/>
                        <a:pt x="0" y="405"/>
                      </a:cubicBezTo>
                      <a:cubicBezTo>
                        <a:pt x="0" y="411"/>
                        <a:pt x="5" y="415"/>
                        <a:pt x="11" y="415"/>
                      </a:cubicBezTo>
                      <a:cubicBezTo>
                        <a:pt x="75" y="415"/>
                        <a:pt x="75" y="415"/>
                        <a:pt x="75" y="415"/>
                      </a:cubicBezTo>
                      <a:cubicBezTo>
                        <a:pt x="75" y="437"/>
                        <a:pt x="75" y="437"/>
                        <a:pt x="75" y="437"/>
                      </a:cubicBezTo>
                      <a:cubicBezTo>
                        <a:pt x="11" y="437"/>
                        <a:pt x="11" y="437"/>
                        <a:pt x="11" y="437"/>
                      </a:cubicBezTo>
                      <a:cubicBezTo>
                        <a:pt x="5" y="437"/>
                        <a:pt x="0" y="442"/>
                        <a:pt x="0" y="448"/>
                      </a:cubicBezTo>
                      <a:cubicBezTo>
                        <a:pt x="0" y="454"/>
                        <a:pt x="5" y="458"/>
                        <a:pt x="11" y="458"/>
                      </a:cubicBezTo>
                      <a:cubicBezTo>
                        <a:pt x="75" y="458"/>
                        <a:pt x="75" y="458"/>
                        <a:pt x="75" y="458"/>
                      </a:cubicBezTo>
                      <a:cubicBezTo>
                        <a:pt x="75" y="479"/>
                        <a:pt x="75" y="479"/>
                        <a:pt x="75" y="479"/>
                      </a:cubicBezTo>
                      <a:lnTo>
                        <a:pt x="11" y="479"/>
                      </a:lnTo>
                      <a:close/>
                      <a:moveTo>
                        <a:pt x="96" y="96"/>
                      </a:moveTo>
                      <a:lnTo>
                        <a:pt x="96" y="96"/>
                      </a:lnTo>
                      <a:cubicBezTo>
                        <a:pt x="501" y="96"/>
                        <a:pt x="501" y="96"/>
                        <a:pt x="501" y="96"/>
                      </a:cubicBezTo>
                      <a:cubicBezTo>
                        <a:pt x="501" y="501"/>
                        <a:pt x="501" y="501"/>
                        <a:pt x="501" y="501"/>
                      </a:cubicBezTo>
                      <a:cubicBezTo>
                        <a:pt x="96" y="501"/>
                        <a:pt x="96" y="501"/>
                        <a:pt x="96" y="501"/>
                      </a:cubicBezTo>
                      <a:lnTo>
                        <a:pt x="96" y="9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964">
                    <a:solidFill>
                      <a:srgbClr val="212E35"/>
                    </a:solidFill>
                  </a:endParaRPr>
                </a:p>
              </p:txBody>
            </p:sp>
          </p:grpSp>
          <p:grpSp>
            <p:nvGrpSpPr>
              <p:cNvPr id="64" name="Group 63"/>
              <p:cNvGrpSpPr>
                <a:grpSpLocks noChangeAspect="1"/>
              </p:cNvGrpSpPr>
              <p:nvPr/>
            </p:nvGrpSpPr>
            <p:grpSpPr>
              <a:xfrm>
                <a:off x="10541783" y="3358621"/>
                <a:ext cx="403000" cy="602423"/>
                <a:chOff x="2328211" y="8648539"/>
                <a:chExt cx="197055" cy="294568"/>
              </a:xfrm>
              <a:solidFill>
                <a:schemeClr val="bg1"/>
              </a:solidFill>
            </p:grpSpPr>
            <p:sp>
              <p:nvSpPr>
                <p:cNvPr id="66" name="Freeform 117"/>
                <p:cNvSpPr>
                  <a:spLocks noChangeArrowheads="1"/>
                </p:cNvSpPr>
                <p:nvPr/>
              </p:nvSpPr>
              <p:spPr bwMode="auto">
                <a:xfrm>
                  <a:off x="2460257" y="8666823"/>
                  <a:ext cx="34536" cy="34535"/>
                </a:xfrm>
                <a:custGeom>
                  <a:avLst/>
                  <a:gdLst>
                    <a:gd name="T0" fmla="*/ 39 w 76"/>
                    <a:gd name="T1" fmla="*/ 0 h 76"/>
                    <a:gd name="T2" fmla="*/ 39 w 76"/>
                    <a:gd name="T3" fmla="*/ 0 h 76"/>
                    <a:gd name="T4" fmla="*/ 0 w 76"/>
                    <a:gd name="T5" fmla="*/ 38 h 76"/>
                    <a:gd name="T6" fmla="*/ 39 w 76"/>
                    <a:gd name="T7" fmla="*/ 75 h 76"/>
                    <a:gd name="T8" fmla="*/ 75 w 76"/>
                    <a:gd name="T9" fmla="*/ 38 h 76"/>
                    <a:gd name="T10" fmla="*/ 39 w 76"/>
                    <a:gd name="T11" fmla="*/ 0 h 76"/>
                    <a:gd name="T12" fmla="*/ 39 w 76"/>
                    <a:gd name="T13" fmla="*/ 54 h 76"/>
                    <a:gd name="T14" fmla="*/ 39 w 76"/>
                    <a:gd name="T15" fmla="*/ 54 h 76"/>
                    <a:gd name="T16" fmla="*/ 22 w 76"/>
                    <a:gd name="T17" fmla="*/ 38 h 76"/>
                    <a:gd name="T18" fmla="*/ 39 w 76"/>
                    <a:gd name="T19" fmla="*/ 22 h 76"/>
                    <a:gd name="T20" fmla="*/ 53 w 76"/>
                    <a:gd name="T21" fmla="*/ 38 h 76"/>
                    <a:gd name="T22" fmla="*/ 39 w 76"/>
                    <a:gd name="T23"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76">
                      <a:moveTo>
                        <a:pt x="39" y="0"/>
                      </a:moveTo>
                      <a:lnTo>
                        <a:pt x="39" y="0"/>
                      </a:lnTo>
                      <a:cubicBezTo>
                        <a:pt x="18" y="0"/>
                        <a:pt x="0" y="17"/>
                        <a:pt x="0" y="38"/>
                      </a:cubicBezTo>
                      <a:cubicBezTo>
                        <a:pt x="0" y="58"/>
                        <a:pt x="18" y="75"/>
                        <a:pt x="39" y="75"/>
                      </a:cubicBezTo>
                      <a:cubicBezTo>
                        <a:pt x="59" y="75"/>
                        <a:pt x="75" y="58"/>
                        <a:pt x="75" y="38"/>
                      </a:cubicBezTo>
                      <a:cubicBezTo>
                        <a:pt x="75" y="17"/>
                        <a:pt x="59" y="0"/>
                        <a:pt x="39" y="0"/>
                      </a:cubicBezTo>
                      <a:close/>
                      <a:moveTo>
                        <a:pt x="39" y="54"/>
                      </a:moveTo>
                      <a:lnTo>
                        <a:pt x="39" y="54"/>
                      </a:lnTo>
                      <a:cubicBezTo>
                        <a:pt x="29" y="54"/>
                        <a:pt x="22" y="47"/>
                        <a:pt x="22" y="38"/>
                      </a:cubicBezTo>
                      <a:cubicBezTo>
                        <a:pt x="22" y="28"/>
                        <a:pt x="29" y="22"/>
                        <a:pt x="39" y="22"/>
                      </a:cubicBezTo>
                      <a:cubicBezTo>
                        <a:pt x="47" y="22"/>
                        <a:pt x="53" y="28"/>
                        <a:pt x="53" y="38"/>
                      </a:cubicBezTo>
                      <a:cubicBezTo>
                        <a:pt x="53" y="47"/>
                        <a:pt x="47" y="54"/>
                        <a:pt x="39" y="54"/>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964">
                    <a:solidFill>
                      <a:srgbClr val="212E35"/>
                    </a:solidFill>
                  </a:endParaRPr>
                </a:p>
              </p:txBody>
            </p:sp>
            <p:sp>
              <p:nvSpPr>
                <p:cNvPr id="67" name="Freeform 118"/>
                <p:cNvSpPr>
                  <a:spLocks noChangeArrowheads="1"/>
                </p:cNvSpPr>
                <p:nvPr/>
              </p:nvSpPr>
              <p:spPr bwMode="auto">
                <a:xfrm>
                  <a:off x="2362745" y="8687138"/>
                  <a:ext cx="79229" cy="10157"/>
                </a:xfrm>
                <a:custGeom>
                  <a:avLst/>
                  <a:gdLst>
                    <a:gd name="T0" fmla="*/ 160 w 171"/>
                    <a:gd name="T1" fmla="*/ 0 h 23"/>
                    <a:gd name="T2" fmla="*/ 160 w 171"/>
                    <a:gd name="T3" fmla="*/ 0 h 23"/>
                    <a:gd name="T4" fmla="*/ 11 w 171"/>
                    <a:gd name="T5" fmla="*/ 0 h 23"/>
                    <a:gd name="T6" fmla="*/ 0 w 171"/>
                    <a:gd name="T7" fmla="*/ 10 h 23"/>
                    <a:gd name="T8" fmla="*/ 11 w 171"/>
                    <a:gd name="T9" fmla="*/ 22 h 23"/>
                    <a:gd name="T10" fmla="*/ 160 w 171"/>
                    <a:gd name="T11" fmla="*/ 22 h 23"/>
                    <a:gd name="T12" fmla="*/ 170 w 171"/>
                    <a:gd name="T13" fmla="*/ 10 h 23"/>
                    <a:gd name="T14" fmla="*/ 160 w 171"/>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23">
                      <a:moveTo>
                        <a:pt x="160" y="0"/>
                      </a:moveTo>
                      <a:lnTo>
                        <a:pt x="160" y="0"/>
                      </a:lnTo>
                      <a:cubicBezTo>
                        <a:pt x="11" y="0"/>
                        <a:pt x="11" y="0"/>
                        <a:pt x="11" y="0"/>
                      </a:cubicBezTo>
                      <a:cubicBezTo>
                        <a:pt x="4" y="0"/>
                        <a:pt x="0" y="4"/>
                        <a:pt x="0" y="10"/>
                      </a:cubicBezTo>
                      <a:cubicBezTo>
                        <a:pt x="0" y="17"/>
                        <a:pt x="4" y="22"/>
                        <a:pt x="11" y="22"/>
                      </a:cubicBezTo>
                      <a:cubicBezTo>
                        <a:pt x="160" y="22"/>
                        <a:pt x="160" y="22"/>
                        <a:pt x="160" y="22"/>
                      </a:cubicBezTo>
                      <a:cubicBezTo>
                        <a:pt x="166" y="22"/>
                        <a:pt x="170" y="17"/>
                        <a:pt x="170" y="10"/>
                      </a:cubicBezTo>
                      <a:cubicBezTo>
                        <a:pt x="170" y="4"/>
                        <a:pt x="166" y="0"/>
                        <a:pt x="160" y="0"/>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964">
                    <a:solidFill>
                      <a:srgbClr val="212E35"/>
                    </a:solidFill>
                  </a:endParaRPr>
                </a:p>
              </p:txBody>
            </p:sp>
            <p:sp>
              <p:nvSpPr>
                <p:cNvPr id="68" name="Freeform 119"/>
                <p:cNvSpPr>
                  <a:spLocks noChangeArrowheads="1"/>
                </p:cNvSpPr>
                <p:nvPr/>
              </p:nvSpPr>
              <p:spPr bwMode="auto">
                <a:xfrm>
                  <a:off x="2460257" y="8727768"/>
                  <a:ext cx="34536" cy="34535"/>
                </a:xfrm>
                <a:custGeom>
                  <a:avLst/>
                  <a:gdLst>
                    <a:gd name="T0" fmla="*/ 39 w 76"/>
                    <a:gd name="T1" fmla="*/ 0 h 75"/>
                    <a:gd name="T2" fmla="*/ 39 w 76"/>
                    <a:gd name="T3" fmla="*/ 0 h 75"/>
                    <a:gd name="T4" fmla="*/ 0 w 76"/>
                    <a:gd name="T5" fmla="*/ 37 h 75"/>
                    <a:gd name="T6" fmla="*/ 39 w 76"/>
                    <a:gd name="T7" fmla="*/ 74 h 75"/>
                    <a:gd name="T8" fmla="*/ 75 w 76"/>
                    <a:gd name="T9" fmla="*/ 37 h 75"/>
                    <a:gd name="T10" fmla="*/ 39 w 76"/>
                    <a:gd name="T11" fmla="*/ 0 h 75"/>
                    <a:gd name="T12" fmla="*/ 39 w 76"/>
                    <a:gd name="T13" fmla="*/ 53 h 75"/>
                    <a:gd name="T14" fmla="*/ 39 w 76"/>
                    <a:gd name="T15" fmla="*/ 53 h 75"/>
                    <a:gd name="T16" fmla="*/ 22 w 76"/>
                    <a:gd name="T17" fmla="*/ 37 h 75"/>
                    <a:gd name="T18" fmla="*/ 39 w 76"/>
                    <a:gd name="T19" fmla="*/ 21 h 75"/>
                    <a:gd name="T20" fmla="*/ 53 w 76"/>
                    <a:gd name="T21" fmla="*/ 37 h 75"/>
                    <a:gd name="T22" fmla="*/ 39 w 76"/>
                    <a:gd name="T23" fmla="*/ 5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75">
                      <a:moveTo>
                        <a:pt x="39" y="0"/>
                      </a:moveTo>
                      <a:lnTo>
                        <a:pt x="39" y="0"/>
                      </a:lnTo>
                      <a:cubicBezTo>
                        <a:pt x="18" y="0"/>
                        <a:pt x="0" y="16"/>
                        <a:pt x="0" y="37"/>
                      </a:cubicBezTo>
                      <a:cubicBezTo>
                        <a:pt x="0" y="58"/>
                        <a:pt x="18" y="74"/>
                        <a:pt x="39" y="74"/>
                      </a:cubicBezTo>
                      <a:cubicBezTo>
                        <a:pt x="59" y="74"/>
                        <a:pt x="75" y="58"/>
                        <a:pt x="75" y="37"/>
                      </a:cubicBezTo>
                      <a:cubicBezTo>
                        <a:pt x="75" y="16"/>
                        <a:pt x="59" y="0"/>
                        <a:pt x="39" y="0"/>
                      </a:cubicBezTo>
                      <a:close/>
                      <a:moveTo>
                        <a:pt x="39" y="53"/>
                      </a:moveTo>
                      <a:lnTo>
                        <a:pt x="39" y="53"/>
                      </a:lnTo>
                      <a:cubicBezTo>
                        <a:pt x="29" y="53"/>
                        <a:pt x="22" y="46"/>
                        <a:pt x="22" y="37"/>
                      </a:cubicBezTo>
                      <a:cubicBezTo>
                        <a:pt x="22" y="29"/>
                        <a:pt x="29" y="21"/>
                        <a:pt x="39" y="21"/>
                      </a:cubicBezTo>
                      <a:cubicBezTo>
                        <a:pt x="47" y="21"/>
                        <a:pt x="53" y="29"/>
                        <a:pt x="53" y="37"/>
                      </a:cubicBezTo>
                      <a:cubicBezTo>
                        <a:pt x="53" y="46"/>
                        <a:pt x="47" y="53"/>
                        <a:pt x="39" y="53"/>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964">
                    <a:solidFill>
                      <a:srgbClr val="212E35"/>
                    </a:solidFill>
                  </a:endParaRPr>
                </a:p>
              </p:txBody>
            </p:sp>
            <p:sp>
              <p:nvSpPr>
                <p:cNvPr id="70" name="Freeform 120"/>
                <p:cNvSpPr>
                  <a:spLocks noChangeArrowheads="1"/>
                </p:cNvSpPr>
                <p:nvPr/>
              </p:nvSpPr>
              <p:spPr bwMode="auto">
                <a:xfrm>
                  <a:off x="2362745" y="8746051"/>
                  <a:ext cx="79229" cy="10158"/>
                </a:xfrm>
                <a:custGeom>
                  <a:avLst/>
                  <a:gdLst>
                    <a:gd name="T0" fmla="*/ 160 w 171"/>
                    <a:gd name="T1" fmla="*/ 0 h 22"/>
                    <a:gd name="T2" fmla="*/ 160 w 171"/>
                    <a:gd name="T3" fmla="*/ 0 h 22"/>
                    <a:gd name="T4" fmla="*/ 11 w 171"/>
                    <a:gd name="T5" fmla="*/ 0 h 22"/>
                    <a:gd name="T6" fmla="*/ 0 w 171"/>
                    <a:gd name="T7" fmla="*/ 10 h 22"/>
                    <a:gd name="T8" fmla="*/ 11 w 171"/>
                    <a:gd name="T9" fmla="*/ 21 h 22"/>
                    <a:gd name="T10" fmla="*/ 160 w 171"/>
                    <a:gd name="T11" fmla="*/ 21 h 22"/>
                    <a:gd name="T12" fmla="*/ 170 w 171"/>
                    <a:gd name="T13" fmla="*/ 10 h 22"/>
                    <a:gd name="T14" fmla="*/ 160 w 171"/>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22">
                      <a:moveTo>
                        <a:pt x="160" y="0"/>
                      </a:moveTo>
                      <a:lnTo>
                        <a:pt x="160" y="0"/>
                      </a:lnTo>
                      <a:cubicBezTo>
                        <a:pt x="11" y="0"/>
                        <a:pt x="11" y="0"/>
                        <a:pt x="11" y="0"/>
                      </a:cubicBezTo>
                      <a:cubicBezTo>
                        <a:pt x="4" y="0"/>
                        <a:pt x="0" y="5"/>
                        <a:pt x="0" y="10"/>
                      </a:cubicBezTo>
                      <a:cubicBezTo>
                        <a:pt x="0" y="16"/>
                        <a:pt x="4" y="21"/>
                        <a:pt x="11" y="21"/>
                      </a:cubicBezTo>
                      <a:cubicBezTo>
                        <a:pt x="160" y="21"/>
                        <a:pt x="160" y="21"/>
                        <a:pt x="160" y="21"/>
                      </a:cubicBezTo>
                      <a:cubicBezTo>
                        <a:pt x="166" y="21"/>
                        <a:pt x="170" y="16"/>
                        <a:pt x="170" y="10"/>
                      </a:cubicBezTo>
                      <a:cubicBezTo>
                        <a:pt x="170" y="5"/>
                        <a:pt x="166" y="0"/>
                        <a:pt x="160" y="0"/>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964">
                    <a:solidFill>
                      <a:srgbClr val="212E35"/>
                    </a:solidFill>
                  </a:endParaRPr>
                </a:p>
              </p:txBody>
            </p:sp>
            <p:sp>
              <p:nvSpPr>
                <p:cNvPr id="71" name="Freeform 121"/>
                <p:cNvSpPr>
                  <a:spLocks noChangeArrowheads="1"/>
                </p:cNvSpPr>
                <p:nvPr/>
              </p:nvSpPr>
              <p:spPr bwMode="auto">
                <a:xfrm>
                  <a:off x="2460257" y="8788713"/>
                  <a:ext cx="34536" cy="34535"/>
                </a:xfrm>
                <a:custGeom>
                  <a:avLst/>
                  <a:gdLst>
                    <a:gd name="T0" fmla="*/ 39 w 76"/>
                    <a:gd name="T1" fmla="*/ 0 h 76"/>
                    <a:gd name="T2" fmla="*/ 39 w 76"/>
                    <a:gd name="T3" fmla="*/ 0 h 76"/>
                    <a:gd name="T4" fmla="*/ 0 w 76"/>
                    <a:gd name="T5" fmla="*/ 37 h 76"/>
                    <a:gd name="T6" fmla="*/ 39 w 76"/>
                    <a:gd name="T7" fmla="*/ 75 h 76"/>
                    <a:gd name="T8" fmla="*/ 75 w 76"/>
                    <a:gd name="T9" fmla="*/ 37 h 76"/>
                    <a:gd name="T10" fmla="*/ 39 w 76"/>
                    <a:gd name="T11" fmla="*/ 0 h 76"/>
                    <a:gd name="T12" fmla="*/ 39 w 76"/>
                    <a:gd name="T13" fmla="*/ 54 h 76"/>
                    <a:gd name="T14" fmla="*/ 39 w 76"/>
                    <a:gd name="T15" fmla="*/ 54 h 76"/>
                    <a:gd name="T16" fmla="*/ 22 w 76"/>
                    <a:gd name="T17" fmla="*/ 37 h 76"/>
                    <a:gd name="T18" fmla="*/ 39 w 76"/>
                    <a:gd name="T19" fmla="*/ 21 h 76"/>
                    <a:gd name="T20" fmla="*/ 53 w 76"/>
                    <a:gd name="T21" fmla="*/ 37 h 76"/>
                    <a:gd name="T22" fmla="*/ 39 w 76"/>
                    <a:gd name="T23"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76">
                      <a:moveTo>
                        <a:pt x="39" y="0"/>
                      </a:moveTo>
                      <a:lnTo>
                        <a:pt x="39" y="0"/>
                      </a:lnTo>
                      <a:cubicBezTo>
                        <a:pt x="18" y="0"/>
                        <a:pt x="0" y="16"/>
                        <a:pt x="0" y="37"/>
                      </a:cubicBezTo>
                      <a:cubicBezTo>
                        <a:pt x="0" y="58"/>
                        <a:pt x="18" y="75"/>
                        <a:pt x="39" y="75"/>
                      </a:cubicBezTo>
                      <a:cubicBezTo>
                        <a:pt x="59" y="75"/>
                        <a:pt x="75" y="58"/>
                        <a:pt x="75" y="37"/>
                      </a:cubicBezTo>
                      <a:cubicBezTo>
                        <a:pt x="75" y="16"/>
                        <a:pt x="59" y="0"/>
                        <a:pt x="39" y="0"/>
                      </a:cubicBezTo>
                      <a:close/>
                      <a:moveTo>
                        <a:pt x="39" y="54"/>
                      </a:moveTo>
                      <a:lnTo>
                        <a:pt x="39" y="54"/>
                      </a:lnTo>
                      <a:cubicBezTo>
                        <a:pt x="29" y="54"/>
                        <a:pt x="22" y="45"/>
                        <a:pt x="22" y="37"/>
                      </a:cubicBezTo>
                      <a:cubicBezTo>
                        <a:pt x="22" y="29"/>
                        <a:pt x="29" y="21"/>
                        <a:pt x="39" y="21"/>
                      </a:cubicBezTo>
                      <a:cubicBezTo>
                        <a:pt x="47" y="21"/>
                        <a:pt x="53" y="29"/>
                        <a:pt x="53" y="37"/>
                      </a:cubicBezTo>
                      <a:cubicBezTo>
                        <a:pt x="53" y="45"/>
                        <a:pt x="47" y="54"/>
                        <a:pt x="39" y="54"/>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964">
                    <a:solidFill>
                      <a:srgbClr val="212E35"/>
                    </a:solidFill>
                  </a:endParaRPr>
                </a:p>
              </p:txBody>
            </p:sp>
            <p:sp>
              <p:nvSpPr>
                <p:cNvPr id="72" name="Freeform 122"/>
                <p:cNvSpPr>
                  <a:spLocks noChangeArrowheads="1"/>
                </p:cNvSpPr>
                <p:nvPr/>
              </p:nvSpPr>
              <p:spPr bwMode="auto">
                <a:xfrm>
                  <a:off x="2362745" y="8804965"/>
                  <a:ext cx="79229" cy="10157"/>
                </a:xfrm>
                <a:custGeom>
                  <a:avLst/>
                  <a:gdLst>
                    <a:gd name="T0" fmla="*/ 160 w 171"/>
                    <a:gd name="T1" fmla="*/ 0 h 23"/>
                    <a:gd name="T2" fmla="*/ 160 w 171"/>
                    <a:gd name="T3" fmla="*/ 0 h 23"/>
                    <a:gd name="T4" fmla="*/ 11 w 171"/>
                    <a:gd name="T5" fmla="*/ 0 h 23"/>
                    <a:gd name="T6" fmla="*/ 0 w 171"/>
                    <a:gd name="T7" fmla="*/ 10 h 23"/>
                    <a:gd name="T8" fmla="*/ 11 w 171"/>
                    <a:gd name="T9" fmla="*/ 22 h 23"/>
                    <a:gd name="T10" fmla="*/ 160 w 171"/>
                    <a:gd name="T11" fmla="*/ 22 h 23"/>
                    <a:gd name="T12" fmla="*/ 170 w 171"/>
                    <a:gd name="T13" fmla="*/ 10 h 23"/>
                    <a:gd name="T14" fmla="*/ 160 w 171"/>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23">
                      <a:moveTo>
                        <a:pt x="160" y="0"/>
                      </a:moveTo>
                      <a:lnTo>
                        <a:pt x="160" y="0"/>
                      </a:lnTo>
                      <a:cubicBezTo>
                        <a:pt x="11" y="0"/>
                        <a:pt x="11" y="0"/>
                        <a:pt x="11" y="0"/>
                      </a:cubicBezTo>
                      <a:cubicBezTo>
                        <a:pt x="4" y="0"/>
                        <a:pt x="0" y="5"/>
                        <a:pt x="0" y="10"/>
                      </a:cubicBezTo>
                      <a:cubicBezTo>
                        <a:pt x="0" y="18"/>
                        <a:pt x="4" y="22"/>
                        <a:pt x="11" y="22"/>
                      </a:cubicBezTo>
                      <a:cubicBezTo>
                        <a:pt x="160" y="22"/>
                        <a:pt x="160" y="22"/>
                        <a:pt x="160" y="22"/>
                      </a:cubicBezTo>
                      <a:cubicBezTo>
                        <a:pt x="166" y="22"/>
                        <a:pt x="170" y="18"/>
                        <a:pt x="170" y="10"/>
                      </a:cubicBezTo>
                      <a:cubicBezTo>
                        <a:pt x="170" y="5"/>
                        <a:pt x="166" y="0"/>
                        <a:pt x="160" y="0"/>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964">
                    <a:solidFill>
                      <a:srgbClr val="212E35"/>
                    </a:solidFill>
                  </a:endParaRPr>
                </a:p>
              </p:txBody>
            </p:sp>
            <p:sp>
              <p:nvSpPr>
                <p:cNvPr id="73" name="Freeform 123"/>
                <p:cNvSpPr>
                  <a:spLocks noChangeArrowheads="1"/>
                </p:cNvSpPr>
                <p:nvPr/>
              </p:nvSpPr>
              <p:spPr bwMode="auto">
                <a:xfrm>
                  <a:off x="2328211" y="8648539"/>
                  <a:ext cx="197055" cy="294568"/>
                </a:xfrm>
                <a:custGeom>
                  <a:avLst/>
                  <a:gdLst>
                    <a:gd name="T0" fmla="*/ 398 w 426"/>
                    <a:gd name="T1" fmla="*/ 640 h 641"/>
                    <a:gd name="T2" fmla="*/ 398 w 426"/>
                    <a:gd name="T3" fmla="*/ 640 h 641"/>
                    <a:gd name="T4" fmla="*/ 425 w 426"/>
                    <a:gd name="T5" fmla="*/ 612 h 641"/>
                    <a:gd name="T6" fmla="*/ 425 w 426"/>
                    <a:gd name="T7" fmla="*/ 544 h 641"/>
                    <a:gd name="T8" fmla="*/ 425 w 426"/>
                    <a:gd name="T9" fmla="*/ 416 h 641"/>
                    <a:gd name="T10" fmla="*/ 425 w 426"/>
                    <a:gd name="T11" fmla="*/ 288 h 641"/>
                    <a:gd name="T12" fmla="*/ 425 w 426"/>
                    <a:gd name="T13" fmla="*/ 139 h 641"/>
                    <a:gd name="T14" fmla="*/ 425 w 426"/>
                    <a:gd name="T15" fmla="*/ 27 h 641"/>
                    <a:gd name="T16" fmla="*/ 398 w 426"/>
                    <a:gd name="T17" fmla="*/ 0 h 641"/>
                    <a:gd name="T18" fmla="*/ 27 w 426"/>
                    <a:gd name="T19" fmla="*/ 0 h 641"/>
                    <a:gd name="T20" fmla="*/ 0 w 426"/>
                    <a:gd name="T21" fmla="*/ 27 h 641"/>
                    <a:gd name="T22" fmla="*/ 0 w 426"/>
                    <a:gd name="T23" fmla="*/ 139 h 641"/>
                    <a:gd name="T24" fmla="*/ 0 w 426"/>
                    <a:gd name="T25" fmla="*/ 288 h 641"/>
                    <a:gd name="T26" fmla="*/ 0 w 426"/>
                    <a:gd name="T27" fmla="*/ 416 h 641"/>
                    <a:gd name="T28" fmla="*/ 0 w 426"/>
                    <a:gd name="T29" fmla="*/ 544 h 641"/>
                    <a:gd name="T30" fmla="*/ 0 w 426"/>
                    <a:gd name="T31" fmla="*/ 612 h 641"/>
                    <a:gd name="T32" fmla="*/ 27 w 426"/>
                    <a:gd name="T33" fmla="*/ 640 h 641"/>
                    <a:gd name="T34" fmla="*/ 398 w 426"/>
                    <a:gd name="T35" fmla="*/ 640 h 641"/>
                    <a:gd name="T36" fmla="*/ 21 w 426"/>
                    <a:gd name="T37" fmla="*/ 27 h 641"/>
                    <a:gd name="T38" fmla="*/ 21 w 426"/>
                    <a:gd name="T39" fmla="*/ 27 h 641"/>
                    <a:gd name="T40" fmla="*/ 27 w 426"/>
                    <a:gd name="T41" fmla="*/ 22 h 641"/>
                    <a:gd name="T42" fmla="*/ 398 w 426"/>
                    <a:gd name="T43" fmla="*/ 22 h 641"/>
                    <a:gd name="T44" fmla="*/ 404 w 426"/>
                    <a:gd name="T45" fmla="*/ 27 h 641"/>
                    <a:gd name="T46" fmla="*/ 404 w 426"/>
                    <a:gd name="T47" fmla="*/ 129 h 641"/>
                    <a:gd name="T48" fmla="*/ 21 w 426"/>
                    <a:gd name="T49" fmla="*/ 129 h 641"/>
                    <a:gd name="T50" fmla="*/ 21 w 426"/>
                    <a:gd name="T51" fmla="*/ 27 h 641"/>
                    <a:gd name="T52" fmla="*/ 21 w 426"/>
                    <a:gd name="T53" fmla="*/ 150 h 641"/>
                    <a:gd name="T54" fmla="*/ 21 w 426"/>
                    <a:gd name="T55" fmla="*/ 150 h 641"/>
                    <a:gd name="T56" fmla="*/ 404 w 426"/>
                    <a:gd name="T57" fmla="*/ 150 h 641"/>
                    <a:gd name="T58" fmla="*/ 404 w 426"/>
                    <a:gd name="T59" fmla="*/ 277 h 641"/>
                    <a:gd name="T60" fmla="*/ 21 w 426"/>
                    <a:gd name="T61" fmla="*/ 277 h 641"/>
                    <a:gd name="T62" fmla="*/ 21 w 426"/>
                    <a:gd name="T63" fmla="*/ 150 h 641"/>
                    <a:gd name="T64" fmla="*/ 21 w 426"/>
                    <a:gd name="T65" fmla="*/ 298 h 641"/>
                    <a:gd name="T66" fmla="*/ 21 w 426"/>
                    <a:gd name="T67" fmla="*/ 298 h 641"/>
                    <a:gd name="T68" fmla="*/ 404 w 426"/>
                    <a:gd name="T69" fmla="*/ 298 h 641"/>
                    <a:gd name="T70" fmla="*/ 404 w 426"/>
                    <a:gd name="T71" fmla="*/ 406 h 641"/>
                    <a:gd name="T72" fmla="*/ 21 w 426"/>
                    <a:gd name="T73" fmla="*/ 406 h 641"/>
                    <a:gd name="T74" fmla="*/ 21 w 426"/>
                    <a:gd name="T75" fmla="*/ 298 h 641"/>
                    <a:gd name="T76" fmla="*/ 21 w 426"/>
                    <a:gd name="T77" fmla="*/ 427 h 641"/>
                    <a:gd name="T78" fmla="*/ 21 w 426"/>
                    <a:gd name="T79" fmla="*/ 427 h 641"/>
                    <a:gd name="T80" fmla="*/ 404 w 426"/>
                    <a:gd name="T81" fmla="*/ 427 h 641"/>
                    <a:gd name="T82" fmla="*/ 404 w 426"/>
                    <a:gd name="T83" fmla="*/ 533 h 641"/>
                    <a:gd name="T84" fmla="*/ 21 w 426"/>
                    <a:gd name="T85" fmla="*/ 533 h 641"/>
                    <a:gd name="T86" fmla="*/ 21 w 426"/>
                    <a:gd name="T87" fmla="*/ 427 h 641"/>
                    <a:gd name="T88" fmla="*/ 21 w 426"/>
                    <a:gd name="T89" fmla="*/ 612 h 641"/>
                    <a:gd name="T90" fmla="*/ 21 w 426"/>
                    <a:gd name="T91" fmla="*/ 612 h 641"/>
                    <a:gd name="T92" fmla="*/ 21 w 426"/>
                    <a:gd name="T93" fmla="*/ 554 h 641"/>
                    <a:gd name="T94" fmla="*/ 404 w 426"/>
                    <a:gd name="T95" fmla="*/ 554 h 641"/>
                    <a:gd name="T96" fmla="*/ 404 w 426"/>
                    <a:gd name="T97" fmla="*/ 612 h 641"/>
                    <a:gd name="T98" fmla="*/ 398 w 426"/>
                    <a:gd name="T99" fmla="*/ 619 h 641"/>
                    <a:gd name="T100" fmla="*/ 27 w 426"/>
                    <a:gd name="T101" fmla="*/ 619 h 641"/>
                    <a:gd name="T102" fmla="*/ 21 w 426"/>
                    <a:gd name="T103" fmla="*/ 612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6" h="641">
                      <a:moveTo>
                        <a:pt x="398" y="640"/>
                      </a:moveTo>
                      <a:lnTo>
                        <a:pt x="398" y="640"/>
                      </a:lnTo>
                      <a:cubicBezTo>
                        <a:pt x="413" y="640"/>
                        <a:pt x="425" y="627"/>
                        <a:pt x="425" y="612"/>
                      </a:cubicBezTo>
                      <a:cubicBezTo>
                        <a:pt x="425" y="544"/>
                        <a:pt x="425" y="544"/>
                        <a:pt x="425" y="544"/>
                      </a:cubicBezTo>
                      <a:cubicBezTo>
                        <a:pt x="425" y="416"/>
                        <a:pt x="425" y="416"/>
                        <a:pt x="425" y="416"/>
                      </a:cubicBezTo>
                      <a:cubicBezTo>
                        <a:pt x="425" y="288"/>
                        <a:pt x="425" y="288"/>
                        <a:pt x="425" y="288"/>
                      </a:cubicBezTo>
                      <a:cubicBezTo>
                        <a:pt x="425" y="139"/>
                        <a:pt x="425" y="139"/>
                        <a:pt x="425" y="139"/>
                      </a:cubicBezTo>
                      <a:cubicBezTo>
                        <a:pt x="425" y="27"/>
                        <a:pt x="425" y="27"/>
                        <a:pt x="425" y="27"/>
                      </a:cubicBezTo>
                      <a:cubicBezTo>
                        <a:pt x="425" y="13"/>
                        <a:pt x="413" y="0"/>
                        <a:pt x="398" y="0"/>
                      </a:cubicBezTo>
                      <a:cubicBezTo>
                        <a:pt x="27" y="0"/>
                        <a:pt x="27" y="0"/>
                        <a:pt x="27" y="0"/>
                      </a:cubicBezTo>
                      <a:cubicBezTo>
                        <a:pt x="12" y="0"/>
                        <a:pt x="0" y="13"/>
                        <a:pt x="0" y="27"/>
                      </a:cubicBezTo>
                      <a:cubicBezTo>
                        <a:pt x="0" y="139"/>
                        <a:pt x="0" y="139"/>
                        <a:pt x="0" y="139"/>
                      </a:cubicBezTo>
                      <a:cubicBezTo>
                        <a:pt x="0" y="288"/>
                        <a:pt x="0" y="288"/>
                        <a:pt x="0" y="288"/>
                      </a:cubicBezTo>
                      <a:cubicBezTo>
                        <a:pt x="0" y="416"/>
                        <a:pt x="0" y="416"/>
                        <a:pt x="0" y="416"/>
                      </a:cubicBezTo>
                      <a:cubicBezTo>
                        <a:pt x="0" y="544"/>
                        <a:pt x="0" y="544"/>
                        <a:pt x="0" y="544"/>
                      </a:cubicBezTo>
                      <a:cubicBezTo>
                        <a:pt x="0" y="612"/>
                        <a:pt x="0" y="612"/>
                        <a:pt x="0" y="612"/>
                      </a:cubicBezTo>
                      <a:cubicBezTo>
                        <a:pt x="0" y="627"/>
                        <a:pt x="12" y="640"/>
                        <a:pt x="27" y="640"/>
                      </a:cubicBezTo>
                      <a:lnTo>
                        <a:pt x="398" y="640"/>
                      </a:lnTo>
                      <a:close/>
                      <a:moveTo>
                        <a:pt x="21" y="27"/>
                      </a:moveTo>
                      <a:lnTo>
                        <a:pt x="21" y="27"/>
                      </a:lnTo>
                      <a:cubicBezTo>
                        <a:pt x="21" y="25"/>
                        <a:pt x="23" y="22"/>
                        <a:pt x="27" y="22"/>
                      </a:cubicBezTo>
                      <a:cubicBezTo>
                        <a:pt x="398" y="22"/>
                        <a:pt x="398" y="22"/>
                        <a:pt x="398" y="22"/>
                      </a:cubicBezTo>
                      <a:cubicBezTo>
                        <a:pt x="401" y="22"/>
                        <a:pt x="404" y="25"/>
                        <a:pt x="404" y="27"/>
                      </a:cubicBezTo>
                      <a:cubicBezTo>
                        <a:pt x="404" y="129"/>
                        <a:pt x="404" y="129"/>
                        <a:pt x="404" y="129"/>
                      </a:cubicBezTo>
                      <a:cubicBezTo>
                        <a:pt x="21" y="129"/>
                        <a:pt x="21" y="129"/>
                        <a:pt x="21" y="129"/>
                      </a:cubicBezTo>
                      <a:lnTo>
                        <a:pt x="21" y="27"/>
                      </a:lnTo>
                      <a:close/>
                      <a:moveTo>
                        <a:pt x="21" y="150"/>
                      </a:moveTo>
                      <a:lnTo>
                        <a:pt x="21" y="150"/>
                      </a:lnTo>
                      <a:cubicBezTo>
                        <a:pt x="404" y="150"/>
                        <a:pt x="404" y="150"/>
                        <a:pt x="404" y="150"/>
                      </a:cubicBezTo>
                      <a:cubicBezTo>
                        <a:pt x="404" y="277"/>
                        <a:pt x="404" y="277"/>
                        <a:pt x="404" y="277"/>
                      </a:cubicBezTo>
                      <a:cubicBezTo>
                        <a:pt x="21" y="277"/>
                        <a:pt x="21" y="277"/>
                        <a:pt x="21" y="277"/>
                      </a:cubicBezTo>
                      <a:lnTo>
                        <a:pt x="21" y="150"/>
                      </a:lnTo>
                      <a:close/>
                      <a:moveTo>
                        <a:pt x="21" y="298"/>
                      </a:moveTo>
                      <a:lnTo>
                        <a:pt x="21" y="298"/>
                      </a:lnTo>
                      <a:cubicBezTo>
                        <a:pt x="404" y="298"/>
                        <a:pt x="404" y="298"/>
                        <a:pt x="404" y="298"/>
                      </a:cubicBezTo>
                      <a:cubicBezTo>
                        <a:pt x="404" y="406"/>
                        <a:pt x="404" y="406"/>
                        <a:pt x="404" y="406"/>
                      </a:cubicBezTo>
                      <a:cubicBezTo>
                        <a:pt x="21" y="406"/>
                        <a:pt x="21" y="406"/>
                        <a:pt x="21" y="406"/>
                      </a:cubicBezTo>
                      <a:lnTo>
                        <a:pt x="21" y="298"/>
                      </a:lnTo>
                      <a:close/>
                      <a:moveTo>
                        <a:pt x="21" y="427"/>
                      </a:moveTo>
                      <a:lnTo>
                        <a:pt x="21" y="427"/>
                      </a:lnTo>
                      <a:cubicBezTo>
                        <a:pt x="404" y="427"/>
                        <a:pt x="404" y="427"/>
                        <a:pt x="404" y="427"/>
                      </a:cubicBezTo>
                      <a:cubicBezTo>
                        <a:pt x="404" y="533"/>
                        <a:pt x="404" y="533"/>
                        <a:pt x="404" y="533"/>
                      </a:cubicBezTo>
                      <a:cubicBezTo>
                        <a:pt x="21" y="533"/>
                        <a:pt x="21" y="533"/>
                        <a:pt x="21" y="533"/>
                      </a:cubicBezTo>
                      <a:lnTo>
                        <a:pt x="21" y="427"/>
                      </a:lnTo>
                      <a:close/>
                      <a:moveTo>
                        <a:pt x="21" y="612"/>
                      </a:moveTo>
                      <a:lnTo>
                        <a:pt x="21" y="612"/>
                      </a:lnTo>
                      <a:cubicBezTo>
                        <a:pt x="21" y="554"/>
                        <a:pt x="21" y="554"/>
                        <a:pt x="21" y="554"/>
                      </a:cubicBezTo>
                      <a:cubicBezTo>
                        <a:pt x="404" y="554"/>
                        <a:pt x="404" y="554"/>
                        <a:pt x="404" y="554"/>
                      </a:cubicBezTo>
                      <a:cubicBezTo>
                        <a:pt x="404" y="612"/>
                        <a:pt x="404" y="612"/>
                        <a:pt x="404" y="612"/>
                      </a:cubicBezTo>
                      <a:cubicBezTo>
                        <a:pt x="404" y="616"/>
                        <a:pt x="401" y="619"/>
                        <a:pt x="398" y="619"/>
                      </a:cubicBezTo>
                      <a:cubicBezTo>
                        <a:pt x="27" y="619"/>
                        <a:pt x="27" y="619"/>
                        <a:pt x="27" y="619"/>
                      </a:cubicBezTo>
                      <a:cubicBezTo>
                        <a:pt x="23" y="619"/>
                        <a:pt x="21" y="616"/>
                        <a:pt x="21" y="612"/>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964">
                    <a:solidFill>
                      <a:srgbClr val="212E35"/>
                    </a:solidFill>
                  </a:endParaRPr>
                </a:p>
              </p:txBody>
            </p:sp>
            <p:sp>
              <p:nvSpPr>
                <p:cNvPr id="74" name="Freeform 124"/>
                <p:cNvSpPr>
                  <a:spLocks noChangeArrowheads="1"/>
                </p:cNvSpPr>
                <p:nvPr/>
              </p:nvSpPr>
              <p:spPr bwMode="auto">
                <a:xfrm>
                  <a:off x="2460257" y="8851689"/>
                  <a:ext cx="34536" cy="34536"/>
                </a:xfrm>
                <a:custGeom>
                  <a:avLst/>
                  <a:gdLst>
                    <a:gd name="T0" fmla="*/ 39 w 76"/>
                    <a:gd name="T1" fmla="*/ 0 h 75"/>
                    <a:gd name="T2" fmla="*/ 39 w 76"/>
                    <a:gd name="T3" fmla="*/ 0 h 75"/>
                    <a:gd name="T4" fmla="*/ 0 w 76"/>
                    <a:gd name="T5" fmla="*/ 37 h 75"/>
                    <a:gd name="T6" fmla="*/ 39 w 76"/>
                    <a:gd name="T7" fmla="*/ 74 h 75"/>
                    <a:gd name="T8" fmla="*/ 75 w 76"/>
                    <a:gd name="T9" fmla="*/ 37 h 75"/>
                    <a:gd name="T10" fmla="*/ 39 w 76"/>
                    <a:gd name="T11" fmla="*/ 0 h 75"/>
                    <a:gd name="T12" fmla="*/ 39 w 76"/>
                    <a:gd name="T13" fmla="*/ 54 h 75"/>
                    <a:gd name="T14" fmla="*/ 39 w 76"/>
                    <a:gd name="T15" fmla="*/ 54 h 75"/>
                    <a:gd name="T16" fmla="*/ 22 w 76"/>
                    <a:gd name="T17" fmla="*/ 37 h 75"/>
                    <a:gd name="T18" fmla="*/ 39 w 76"/>
                    <a:gd name="T19" fmla="*/ 21 h 75"/>
                    <a:gd name="T20" fmla="*/ 53 w 76"/>
                    <a:gd name="T21" fmla="*/ 37 h 75"/>
                    <a:gd name="T22" fmla="*/ 39 w 76"/>
                    <a:gd name="T23" fmla="*/ 5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75">
                      <a:moveTo>
                        <a:pt x="39" y="0"/>
                      </a:moveTo>
                      <a:lnTo>
                        <a:pt x="39" y="0"/>
                      </a:lnTo>
                      <a:cubicBezTo>
                        <a:pt x="18" y="0"/>
                        <a:pt x="0" y="17"/>
                        <a:pt x="0" y="37"/>
                      </a:cubicBezTo>
                      <a:cubicBezTo>
                        <a:pt x="0" y="58"/>
                        <a:pt x="18" y="74"/>
                        <a:pt x="39" y="74"/>
                      </a:cubicBezTo>
                      <a:cubicBezTo>
                        <a:pt x="59" y="74"/>
                        <a:pt x="75" y="58"/>
                        <a:pt x="75" y="37"/>
                      </a:cubicBezTo>
                      <a:cubicBezTo>
                        <a:pt x="75" y="17"/>
                        <a:pt x="59" y="0"/>
                        <a:pt x="39" y="0"/>
                      </a:cubicBezTo>
                      <a:close/>
                      <a:moveTo>
                        <a:pt x="39" y="54"/>
                      </a:moveTo>
                      <a:lnTo>
                        <a:pt x="39" y="54"/>
                      </a:lnTo>
                      <a:cubicBezTo>
                        <a:pt x="29" y="54"/>
                        <a:pt x="22" y="46"/>
                        <a:pt x="22" y="37"/>
                      </a:cubicBezTo>
                      <a:cubicBezTo>
                        <a:pt x="22" y="28"/>
                        <a:pt x="29" y="21"/>
                        <a:pt x="39" y="21"/>
                      </a:cubicBezTo>
                      <a:cubicBezTo>
                        <a:pt x="47" y="21"/>
                        <a:pt x="53" y="28"/>
                        <a:pt x="53" y="37"/>
                      </a:cubicBezTo>
                      <a:cubicBezTo>
                        <a:pt x="53" y="46"/>
                        <a:pt x="47" y="54"/>
                        <a:pt x="39" y="54"/>
                      </a:cubicBez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964">
                    <a:solidFill>
                      <a:srgbClr val="212E35"/>
                    </a:solidFill>
                  </a:endParaRPr>
                </a:p>
              </p:txBody>
            </p:sp>
            <p:sp>
              <p:nvSpPr>
                <p:cNvPr id="75" name="Freeform 125"/>
                <p:cNvSpPr>
                  <a:spLocks noChangeArrowheads="1"/>
                </p:cNvSpPr>
                <p:nvPr/>
              </p:nvSpPr>
              <p:spPr bwMode="auto">
                <a:xfrm>
                  <a:off x="2362745" y="8874036"/>
                  <a:ext cx="79229" cy="10157"/>
                </a:xfrm>
                <a:custGeom>
                  <a:avLst/>
                  <a:gdLst>
                    <a:gd name="T0" fmla="*/ 160 w 171"/>
                    <a:gd name="T1" fmla="*/ 0 h 23"/>
                    <a:gd name="T2" fmla="*/ 160 w 171"/>
                    <a:gd name="T3" fmla="*/ 0 h 23"/>
                    <a:gd name="T4" fmla="*/ 11 w 171"/>
                    <a:gd name="T5" fmla="*/ 0 h 23"/>
                    <a:gd name="T6" fmla="*/ 0 w 171"/>
                    <a:gd name="T7" fmla="*/ 11 h 23"/>
                    <a:gd name="T8" fmla="*/ 11 w 171"/>
                    <a:gd name="T9" fmla="*/ 22 h 23"/>
                    <a:gd name="T10" fmla="*/ 160 w 171"/>
                    <a:gd name="T11" fmla="*/ 22 h 23"/>
                    <a:gd name="T12" fmla="*/ 170 w 171"/>
                    <a:gd name="T13" fmla="*/ 11 h 23"/>
                    <a:gd name="T14" fmla="*/ 160 w 171"/>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23">
                      <a:moveTo>
                        <a:pt x="160" y="0"/>
                      </a:moveTo>
                      <a:lnTo>
                        <a:pt x="160" y="0"/>
                      </a:lnTo>
                      <a:cubicBezTo>
                        <a:pt x="11" y="0"/>
                        <a:pt x="11" y="0"/>
                        <a:pt x="11" y="0"/>
                      </a:cubicBezTo>
                      <a:cubicBezTo>
                        <a:pt x="4" y="0"/>
                        <a:pt x="0" y="6"/>
                        <a:pt x="0" y="11"/>
                      </a:cubicBezTo>
                      <a:cubicBezTo>
                        <a:pt x="0" y="17"/>
                        <a:pt x="4" y="22"/>
                        <a:pt x="11" y="22"/>
                      </a:cubicBezTo>
                      <a:cubicBezTo>
                        <a:pt x="160" y="22"/>
                        <a:pt x="160" y="22"/>
                        <a:pt x="160" y="22"/>
                      </a:cubicBezTo>
                      <a:cubicBezTo>
                        <a:pt x="166" y="22"/>
                        <a:pt x="170" y="17"/>
                        <a:pt x="170" y="11"/>
                      </a:cubicBezTo>
                      <a:cubicBezTo>
                        <a:pt x="170" y="6"/>
                        <a:pt x="166" y="0"/>
                        <a:pt x="160" y="0"/>
                      </a:cubicBez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964">
                    <a:solidFill>
                      <a:srgbClr val="212E35"/>
                    </a:solidFill>
                  </a:endParaRPr>
                </a:p>
              </p:txBody>
            </p:sp>
          </p:grpSp>
          <p:cxnSp>
            <p:nvCxnSpPr>
              <p:cNvPr id="65" name="Straight Connector 64"/>
              <p:cNvCxnSpPr/>
              <p:nvPr/>
            </p:nvCxnSpPr>
            <p:spPr>
              <a:xfrm>
                <a:off x="10445780" y="3337698"/>
                <a:ext cx="0" cy="6400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p:nvGrpSpPr>
        <p:grpSpPr>
          <a:xfrm>
            <a:off x="1019431" y="2465765"/>
            <a:ext cx="1020983" cy="1020983"/>
            <a:chOff x="1162417" y="3076021"/>
            <a:chExt cx="1020983" cy="1020983"/>
          </a:xfrm>
          <a:solidFill>
            <a:schemeClr val="accent1">
              <a:lumMod val="75000"/>
            </a:schemeClr>
          </a:solidFill>
        </p:grpSpPr>
        <p:sp>
          <p:nvSpPr>
            <p:cNvPr id="42" name="Shape 276"/>
            <p:cNvSpPr>
              <a:spLocks noChangeAspect="1"/>
            </p:cNvSpPr>
            <p:nvPr/>
          </p:nvSpPr>
          <p:spPr>
            <a:xfrm>
              <a:off x="1162417" y="3076021"/>
              <a:ext cx="1020983" cy="10209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a:miter lim="400000"/>
            </a:ln>
            <a:effectLst>
              <a:outerShdw blurRad="38100" dist="12700" dir="5400000" algn="ctr" rotWithShape="0">
                <a:srgbClr val="000000">
                  <a:alpha val="30000"/>
                </a:srgbClr>
              </a:outerShdw>
            </a:effectLst>
            <a:extLst>
              <a:ext uri="{C572A759-6A51-4108-AA02-DFA0A04FC94B}">
                <ma14:wrappingTextBoxFlag xmlns:ma14="http://schemas.microsoft.com/office/mac/drawingml/2011/main" xmlns="" val="1"/>
              </a:ext>
            </a:extLst>
          </p:spPr>
          <p:txBody>
            <a:bodyPr lIns="0" tIns="0" rIns="0" bIns="0" anchor="ctr"/>
            <a:lstStyle>
              <a:lvl1pPr>
                <a:defRPr sz="10700" b="1">
                  <a:solidFill>
                    <a:srgbClr val="FCFBFB"/>
                  </a:solidFill>
                  <a:latin typeface="helium"/>
                  <a:ea typeface="helium"/>
                  <a:cs typeface="helium"/>
                  <a:sym typeface="helium"/>
                </a:defRPr>
              </a:lvl1pPr>
            </a:lstStyle>
            <a:p>
              <a:pPr algn="ctr" defTabSz="914400">
                <a:lnSpc>
                  <a:spcPct val="120000"/>
                </a:lnSpc>
                <a:defRPr sz="1800" b="0">
                  <a:solidFill>
                    <a:srgbClr val="000000"/>
                  </a:solidFill>
                </a:defRPr>
              </a:pPr>
              <a:endParaRPr sz="5867" b="0">
                <a:solidFill>
                  <a:prstClr val="white"/>
                </a:solidFill>
                <a:latin typeface="Calibri" panose="020F0502020204030204"/>
                <a:cs typeface="et-line"/>
              </a:endParaRPr>
            </a:p>
          </p:txBody>
        </p:sp>
        <p:grpSp>
          <p:nvGrpSpPr>
            <p:cNvPr id="60" name="Group 59"/>
            <p:cNvGrpSpPr>
              <a:grpSpLocks noChangeAspect="1"/>
            </p:cNvGrpSpPr>
            <p:nvPr/>
          </p:nvGrpSpPr>
          <p:grpSpPr>
            <a:xfrm>
              <a:off x="1436159" y="3429128"/>
              <a:ext cx="490157" cy="287759"/>
              <a:chOff x="1105938" y="3481735"/>
              <a:chExt cx="855053" cy="501979"/>
            </a:xfrm>
            <a:grpFill/>
          </p:grpSpPr>
          <p:pic>
            <p:nvPicPr>
              <p:cNvPr id="61" name="Picture 60"/>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578624" y="3481735"/>
                <a:ext cx="382367" cy="501979"/>
              </a:xfrm>
              <a:prstGeom prst="rect">
                <a:avLst/>
              </a:prstGeom>
              <a:grpFill/>
            </p:spPr>
          </p:pic>
          <p:pic>
            <p:nvPicPr>
              <p:cNvPr id="62" name="Picture 61"/>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105938" y="3481735"/>
                <a:ext cx="382367" cy="501979"/>
              </a:xfrm>
              <a:prstGeom prst="rect">
                <a:avLst/>
              </a:prstGeom>
              <a:grpFill/>
            </p:spPr>
          </p:pic>
        </p:grpSp>
      </p:grpSp>
      <p:sp>
        <p:nvSpPr>
          <p:cNvPr id="79" name="TextBox 78"/>
          <p:cNvSpPr txBox="1"/>
          <p:nvPr/>
        </p:nvSpPr>
        <p:spPr>
          <a:xfrm>
            <a:off x="2545940" y="3581824"/>
            <a:ext cx="1531034" cy="738664"/>
          </a:xfrm>
          <a:prstGeom prst="rect">
            <a:avLst/>
          </a:prstGeom>
          <a:noFill/>
        </p:spPr>
        <p:txBody>
          <a:bodyPr wrap="square" rtlCol="0">
            <a:spAutoFit/>
          </a:bodyPr>
          <a:lstStyle/>
          <a:p>
            <a:pPr algn="ctr" defTabSz="914400"/>
            <a:r>
              <a:rPr lang="en-US" sz="1400" dirty="0" smtClean="0">
                <a:solidFill>
                  <a:srgbClr val="051D28"/>
                </a:solidFill>
                <a:ea typeface="Calibri" charset="0"/>
                <a:cs typeface="Calibri" charset="0"/>
              </a:rPr>
              <a:t>A versatile license that you can take with you </a:t>
            </a:r>
            <a:endParaRPr lang="en-US" sz="1400" dirty="0">
              <a:solidFill>
                <a:srgbClr val="051D28"/>
              </a:solidFill>
              <a:ea typeface="Calibri" charset="0"/>
              <a:cs typeface="Calibri" charset="0"/>
            </a:endParaRPr>
          </a:p>
        </p:txBody>
      </p:sp>
      <p:sp>
        <p:nvSpPr>
          <p:cNvPr id="80" name="TextBox 79"/>
          <p:cNvSpPr txBox="1"/>
          <p:nvPr/>
        </p:nvSpPr>
        <p:spPr>
          <a:xfrm>
            <a:off x="713652" y="3588471"/>
            <a:ext cx="1632539" cy="738664"/>
          </a:xfrm>
          <a:prstGeom prst="rect">
            <a:avLst/>
          </a:prstGeom>
          <a:noFill/>
        </p:spPr>
        <p:txBody>
          <a:bodyPr wrap="square" rtlCol="0">
            <a:spAutoFit/>
          </a:bodyPr>
          <a:lstStyle/>
          <a:p>
            <a:pPr algn="ctr" defTabSz="914400"/>
            <a:r>
              <a:rPr lang="en-US" sz="1400" dirty="0" smtClean="0">
                <a:solidFill>
                  <a:srgbClr val="051D28"/>
                </a:solidFill>
                <a:ea typeface="Calibri" charset="0"/>
                <a:cs typeface="Calibri" charset="0"/>
              </a:rPr>
              <a:t>Parallel loading capability for large or continuous data</a:t>
            </a:r>
            <a:endParaRPr lang="en-US" sz="1400" dirty="0">
              <a:solidFill>
                <a:srgbClr val="051D28"/>
              </a:solidFill>
              <a:ea typeface="Calibri" charset="0"/>
              <a:cs typeface="Calibri" charset="0"/>
            </a:endParaRPr>
          </a:p>
        </p:txBody>
      </p:sp>
      <p:sp>
        <p:nvSpPr>
          <p:cNvPr id="81" name="TextBox 80"/>
          <p:cNvSpPr txBox="1"/>
          <p:nvPr/>
        </p:nvSpPr>
        <p:spPr>
          <a:xfrm>
            <a:off x="4395203" y="3587602"/>
            <a:ext cx="1422733" cy="738664"/>
          </a:xfrm>
          <a:prstGeom prst="rect">
            <a:avLst/>
          </a:prstGeom>
          <a:noFill/>
        </p:spPr>
        <p:txBody>
          <a:bodyPr wrap="square" rtlCol="0">
            <a:spAutoFit/>
          </a:bodyPr>
          <a:lstStyle/>
          <a:p>
            <a:pPr algn="ctr" defTabSz="914400"/>
            <a:r>
              <a:rPr lang="en-US" sz="1400">
                <a:solidFill>
                  <a:srgbClr val="051D28"/>
                </a:solidFill>
                <a:ea typeface="Calibri" charset="0"/>
                <a:cs typeface="Calibri" charset="0"/>
              </a:rPr>
              <a:t>Bringing SQL analytics to Apache Hadoop</a:t>
            </a:r>
          </a:p>
        </p:txBody>
      </p:sp>
      <p:sp>
        <p:nvSpPr>
          <p:cNvPr id="82" name="TextBox 81"/>
          <p:cNvSpPr txBox="1"/>
          <p:nvPr/>
        </p:nvSpPr>
        <p:spPr>
          <a:xfrm>
            <a:off x="6038567" y="3587602"/>
            <a:ext cx="1640683" cy="738664"/>
          </a:xfrm>
          <a:prstGeom prst="rect">
            <a:avLst/>
          </a:prstGeom>
          <a:noFill/>
        </p:spPr>
        <p:txBody>
          <a:bodyPr wrap="square" rtlCol="0">
            <a:spAutoFit/>
          </a:bodyPr>
          <a:lstStyle/>
          <a:p>
            <a:pPr algn="ctr" defTabSz="914400"/>
            <a:r>
              <a:rPr lang="en-US" sz="1400">
                <a:solidFill>
                  <a:srgbClr val="051D28"/>
                </a:solidFill>
                <a:ea typeface="Calibri" charset="0"/>
                <a:cs typeface="Calibri" charset="0"/>
              </a:rPr>
              <a:t>Integration with Kafka, Spark, BI, ETL, and other tools</a:t>
            </a:r>
          </a:p>
        </p:txBody>
      </p:sp>
      <p:sp>
        <p:nvSpPr>
          <p:cNvPr id="83" name="TextBox 82"/>
          <p:cNvSpPr txBox="1"/>
          <p:nvPr/>
        </p:nvSpPr>
        <p:spPr>
          <a:xfrm>
            <a:off x="7856061" y="3618697"/>
            <a:ext cx="1654313" cy="738664"/>
          </a:xfrm>
          <a:prstGeom prst="rect">
            <a:avLst/>
          </a:prstGeom>
          <a:noFill/>
        </p:spPr>
        <p:txBody>
          <a:bodyPr wrap="square" rtlCol="0">
            <a:spAutoFit/>
          </a:bodyPr>
          <a:lstStyle/>
          <a:p>
            <a:pPr algn="ctr" defTabSz="914400"/>
            <a:r>
              <a:rPr lang="en-US" sz="1400" dirty="0" smtClean="0">
                <a:solidFill>
                  <a:srgbClr val="051D28"/>
                </a:solidFill>
                <a:ea typeface="Calibri" charset="0"/>
                <a:cs typeface="Calibri" charset="0"/>
              </a:rPr>
              <a:t>Machine learning directly in </a:t>
            </a:r>
            <a:r>
              <a:rPr lang="en-US" sz="1400" dirty="0">
                <a:solidFill>
                  <a:srgbClr val="051D28"/>
                </a:solidFill>
                <a:ea typeface="Calibri" charset="0"/>
                <a:cs typeface="Calibri" charset="0"/>
              </a:rPr>
              <a:t>the database</a:t>
            </a:r>
          </a:p>
        </p:txBody>
      </p:sp>
      <p:sp>
        <p:nvSpPr>
          <p:cNvPr id="85" name="TextBox 84"/>
          <p:cNvSpPr txBox="1"/>
          <p:nvPr/>
        </p:nvSpPr>
        <p:spPr>
          <a:xfrm>
            <a:off x="9695962" y="3587602"/>
            <a:ext cx="1632539" cy="738664"/>
          </a:xfrm>
          <a:prstGeom prst="rect">
            <a:avLst/>
          </a:prstGeom>
          <a:noFill/>
        </p:spPr>
        <p:txBody>
          <a:bodyPr wrap="square" rtlCol="0">
            <a:spAutoFit/>
          </a:bodyPr>
          <a:lstStyle/>
          <a:p>
            <a:pPr algn="ctr" defTabSz="914400"/>
            <a:r>
              <a:rPr lang="en-US" sz="1400" dirty="0" smtClean="0">
                <a:solidFill>
                  <a:srgbClr val="051D28"/>
                </a:solidFill>
                <a:ea typeface="Calibri" charset="0"/>
                <a:cs typeface="Calibri" charset="0"/>
              </a:rPr>
              <a:t>Ability to separate </a:t>
            </a:r>
            <a:r>
              <a:rPr lang="en-US" sz="1400" dirty="0">
                <a:solidFill>
                  <a:srgbClr val="051D28"/>
                </a:solidFill>
                <a:ea typeface="Calibri" charset="0"/>
                <a:cs typeface="Calibri" charset="0"/>
              </a:rPr>
              <a:t>compute and storage resources</a:t>
            </a:r>
          </a:p>
        </p:txBody>
      </p:sp>
      <p:grpSp>
        <p:nvGrpSpPr>
          <p:cNvPr id="167" name="Group 166"/>
          <p:cNvGrpSpPr/>
          <p:nvPr/>
        </p:nvGrpSpPr>
        <p:grpSpPr>
          <a:xfrm>
            <a:off x="3440987" y="5361484"/>
            <a:ext cx="4837445" cy="729224"/>
            <a:chOff x="4004842" y="4246461"/>
            <a:chExt cx="4126738" cy="1501703"/>
          </a:xfrm>
        </p:grpSpPr>
        <p:cxnSp>
          <p:nvCxnSpPr>
            <p:cNvPr id="168" name="Straight Connector 167"/>
            <p:cNvCxnSpPr/>
            <p:nvPr/>
          </p:nvCxnSpPr>
          <p:spPr>
            <a:xfrm>
              <a:off x="4004842" y="4246461"/>
              <a:ext cx="1" cy="1501703"/>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5071642" y="4246461"/>
              <a:ext cx="1" cy="1501703"/>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6080568" y="4246461"/>
              <a:ext cx="1" cy="1501703"/>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7107048" y="4246461"/>
              <a:ext cx="1" cy="1501703"/>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8131579" y="4246461"/>
              <a:ext cx="1" cy="1501703"/>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73" name="Left Brace 172"/>
          <p:cNvSpPr/>
          <p:nvPr/>
        </p:nvSpPr>
        <p:spPr>
          <a:xfrm rot="5400000">
            <a:off x="5602459" y="1225808"/>
            <a:ext cx="561671" cy="7543958"/>
          </a:xfrm>
          <a:prstGeom prst="leftBrac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srgbClr val="212E35"/>
              </a:solidFill>
            </a:endParaRPr>
          </a:p>
        </p:txBody>
      </p:sp>
      <p:pic>
        <p:nvPicPr>
          <p:cNvPr id="174" name="Picture 17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30782" y="5311491"/>
            <a:ext cx="599396" cy="748389"/>
          </a:xfrm>
          <a:prstGeom prst="rect">
            <a:avLst/>
          </a:prstGeom>
        </p:spPr>
      </p:pic>
      <p:pic>
        <p:nvPicPr>
          <p:cNvPr id="175" name="Picture 17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692626" y="5435915"/>
            <a:ext cx="747246" cy="580362"/>
          </a:xfrm>
          <a:prstGeom prst="rect">
            <a:avLst/>
          </a:prstGeom>
        </p:spPr>
      </p:pic>
      <p:sp>
        <p:nvSpPr>
          <p:cNvPr id="176" name="Freeform 43"/>
          <p:cNvSpPr>
            <a:spLocks noChangeArrowheads="1"/>
          </p:cNvSpPr>
          <p:nvPr/>
        </p:nvSpPr>
        <p:spPr bwMode="auto">
          <a:xfrm>
            <a:off x="4862290" y="5449051"/>
            <a:ext cx="848201" cy="528665"/>
          </a:xfrm>
          <a:custGeom>
            <a:avLst/>
            <a:gdLst>
              <a:gd name="T0" fmla="*/ 628 w 810"/>
              <a:gd name="T1" fmla="*/ 112 h 473"/>
              <a:gd name="T2" fmla="*/ 628 w 810"/>
              <a:gd name="T3" fmla="*/ 112 h 473"/>
              <a:gd name="T4" fmla="*/ 581 w 810"/>
              <a:gd name="T5" fmla="*/ 119 h 473"/>
              <a:gd name="T6" fmla="*/ 409 w 810"/>
              <a:gd name="T7" fmla="*/ 0 h 473"/>
              <a:gd name="T8" fmla="*/ 228 w 810"/>
              <a:gd name="T9" fmla="*/ 152 h 473"/>
              <a:gd name="T10" fmla="*/ 167 w 810"/>
              <a:gd name="T11" fmla="*/ 140 h 473"/>
              <a:gd name="T12" fmla="*/ 0 w 810"/>
              <a:gd name="T13" fmla="*/ 306 h 473"/>
              <a:gd name="T14" fmla="*/ 145 w 810"/>
              <a:gd name="T15" fmla="*/ 471 h 473"/>
              <a:gd name="T16" fmla="*/ 643 w 810"/>
              <a:gd name="T17" fmla="*/ 472 h 473"/>
              <a:gd name="T18" fmla="*/ 809 w 810"/>
              <a:gd name="T19" fmla="*/ 293 h 473"/>
              <a:gd name="T20" fmla="*/ 628 w 810"/>
              <a:gd name="T21" fmla="*/ 112 h 473"/>
              <a:gd name="T22" fmla="*/ 642 w 810"/>
              <a:gd name="T23" fmla="*/ 449 h 473"/>
              <a:gd name="T24" fmla="*/ 642 w 810"/>
              <a:gd name="T25" fmla="*/ 449 h 473"/>
              <a:gd name="T26" fmla="*/ 146 w 810"/>
              <a:gd name="T27" fmla="*/ 448 h 473"/>
              <a:gd name="T28" fmla="*/ 23 w 810"/>
              <a:gd name="T29" fmla="*/ 306 h 473"/>
              <a:gd name="T30" fmla="*/ 167 w 810"/>
              <a:gd name="T31" fmla="*/ 163 h 473"/>
              <a:gd name="T32" fmla="*/ 232 w 810"/>
              <a:gd name="T33" fmla="*/ 179 h 473"/>
              <a:gd name="T34" fmla="*/ 243 w 810"/>
              <a:gd name="T35" fmla="*/ 179 h 473"/>
              <a:gd name="T36" fmla="*/ 249 w 810"/>
              <a:gd name="T37" fmla="*/ 170 h 473"/>
              <a:gd name="T38" fmla="*/ 409 w 810"/>
              <a:gd name="T39" fmla="*/ 24 h 473"/>
              <a:gd name="T40" fmla="*/ 562 w 810"/>
              <a:gd name="T41" fmla="*/ 138 h 473"/>
              <a:gd name="T42" fmla="*/ 569 w 810"/>
              <a:gd name="T43" fmla="*/ 144 h 473"/>
              <a:gd name="T44" fmla="*/ 577 w 810"/>
              <a:gd name="T45" fmla="*/ 145 h 473"/>
              <a:gd name="T46" fmla="*/ 628 w 810"/>
              <a:gd name="T47" fmla="*/ 136 h 473"/>
              <a:gd name="T48" fmla="*/ 786 w 810"/>
              <a:gd name="T49" fmla="*/ 293 h 473"/>
              <a:gd name="T50" fmla="*/ 642 w 810"/>
              <a:gd name="T51" fmla="*/ 44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0" h="473">
                <a:moveTo>
                  <a:pt x="628" y="112"/>
                </a:moveTo>
                <a:lnTo>
                  <a:pt x="628" y="112"/>
                </a:lnTo>
                <a:cubicBezTo>
                  <a:pt x="612" y="112"/>
                  <a:pt x="597" y="115"/>
                  <a:pt x="581" y="119"/>
                </a:cubicBezTo>
                <a:cubicBezTo>
                  <a:pt x="553" y="48"/>
                  <a:pt x="485" y="0"/>
                  <a:pt x="409" y="0"/>
                </a:cubicBezTo>
                <a:cubicBezTo>
                  <a:pt x="319" y="0"/>
                  <a:pt x="244" y="65"/>
                  <a:pt x="228" y="152"/>
                </a:cubicBezTo>
                <a:cubicBezTo>
                  <a:pt x="207" y="144"/>
                  <a:pt x="188" y="140"/>
                  <a:pt x="167" y="140"/>
                </a:cubicBezTo>
                <a:cubicBezTo>
                  <a:pt x="75" y="140"/>
                  <a:pt x="0" y="215"/>
                  <a:pt x="0" y="306"/>
                </a:cubicBezTo>
                <a:cubicBezTo>
                  <a:pt x="0" y="389"/>
                  <a:pt x="62" y="459"/>
                  <a:pt x="145" y="471"/>
                </a:cubicBezTo>
                <a:cubicBezTo>
                  <a:pt x="643" y="472"/>
                  <a:pt x="643" y="472"/>
                  <a:pt x="643" y="472"/>
                </a:cubicBezTo>
                <a:cubicBezTo>
                  <a:pt x="736" y="465"/>
                  <a:pt x="809" y="386"/>
                  <a:pt x="809" y="293"/>
                </a:cubicBezTo>
                <a:cubicBezTo>
                  <a:pt x="809" y="193"/>
                  <a:pt x="728" y="112"/>
                  <a:pt x="628" y="112"/>
                </a:cubicBezTo>
                <a:close/>
                <a:moveTo>
                  <a:pt x="642" y="449"/>
                </a:moveTo>
                <a:lnTo>
                  <a:pt x="642" y="449"/>
                </a:lnTo>
                <a:cubicBezTo>
                  <a:pt x="146" y="448"/>
                  <a:pt x="146" y="448"/>
                  <a:pt x="146" y="448"/>
                </a:cubicBezTo>
                <a:cubicBezTo>
                  <a:pt x="76" y="438"/>
                  <a:pt x="23" y="377"/>
                  <a:pt x="23" y="306"/>
                </a:cubicBezTo>
                <a:cubicBezTo>
                  <a:pt x="23" y="227"/>
                  <a:pt x="88" y="163"/>
                  <a:pt x="167" y="163"/>
                </a:cubicBezTo>
                <a:cubicBezTo>
                  <a:pt x="189" y="163"/>
                  <a:pt x="211" y="169"/>
                  <a:pt x="232" y="179"/>
                </a:cubicBezTo>
                <a:cubicBezTo>
                  <a:pt x="236" y="182"/>
                  <a:pt x="240" y="182"/>
                  <a:pt x="243" y="179"/>
                </a:cubicBezTo>
                <a:cubicBezTo>
                  <a:pt x="246" y="177"/>
                  <a:pt x="248" y="174"/>
                  <a:pt x="249" y="170"/>
                </a:cubicBezTo>
                <a:cubicBezTo>
                  <a:pt x="257" y="87"/>
                  <a:pt x="326" y="24"/>
                  <a:pt x="409" y="24"/>
                </a:cubicBezTo>
                <a:cubicBezTo>
                  <a:pt x="479" y="24"/>
                  <a:pt x="541" y="69"/>
                  <a:pt x="562" y="138"/>
                </a:cubicBezTo>
                <a:cubicBezTo>
                  <a:pt x="563" y="140"/>
                  <a:pt x="566" y="143"/>
                  <a:pt x="569" y="144"/>
                </a:cubicBezTo>
                <a:cubicBezTo>
                  <a:pt x="571" y="146"/>
                  <a:pt x="575" y="146"/>
                  <a:pt x="577" y="145"/>
                </a:cubicBezTo>
                <a:cubicBezTo>
                  <a:pt x="595" y="139"/>
                  <a:pt x="611" y="136"/>
                  <a:pt x="628" y="136"/>
                </a:cubicBezTo>
                <a:cubicBezTo>
                  <a:pt x="716" y="136"/>
                  <a:pt x="786" y="207"/>
                  <a:pt x="786" y="293"/>
                </a:cubicBezTo>
                <a:cubicBezTo>
                  <a:pt x="786" y="374"/>
                  <a:pt x="722" y="442"/>
                  <a:pt x="642" y="449"/>
                </a:cubicBezTo>
                <a:close/>
              </a:path>
            </a:pathLst>
          </a:custGeom>
          <a:solidFill>
            <a:srgbClr val="0078EF"/>
          </a:solidFill>
          <a:ln>
            <a:noFill/>
          </a:ln>
          <a:effectLst/>
        </p:spPr>
        <p:txBody>
          <a:bodyPr wrap="none" anchor="ctr"/>
          <a:lstStyle/>
          <a:p>
            <a:pPr defTabSz="914400"/>
            <a:endParaRPr lang="en-US" sz="1688">
              <a:solidFill>
                <a:srgbClr val="212E35"/>
              </a:solidFill>
            </a:endParaRPr>
          </a:p>
        </p:txBody>
      </p:sp>
      <p:grpSp>
        <p:nvGrpSpPr>
          <p:cNvPr id="177" name="Group 176"/>
          <p:cNvGrpSpPr/>
          <p:nvPr/>
        </p:nvGrpSpPr>
        <p:grpSpPr>
          <a:xfrm>
            <a:off x="8663094" y="5347629"/>
            <a:ext cx="533294" cy="724068"/>
            <a:chOff x="3154434" y="3805033"/>
            <a:chExt cx="228137" cy="309747"/>
          </a:xfrm>
          <a:solidFill>
            <a:srgbClr val="0078EF"/>
          </a:solidFill>
        </p:grpSpPr>
        <p:sp>
          <p:nvSpPr>
            <p:cNvPr id="178" name="Freeform 117"/>
            <p:cNvSpPr>
              <a:spLocks noChangeArrowheads="1"/>
            </p:cNvSpPr>
            <p:nvPr/>
          </p:nvSpPr>
          <p:spPr bwMode="auto">
            <a:xfrm>
              <a:off x="3249028" y="4077684"/>
              <a:ext cx="38950" cy="9273"/>
            </a:xfrm>
            <a:custGeom>
              <a:avLst/>
              <a:gdLst>
                <a:gd name="T0" fmla="*/ 81 w 93"/>
                <a:gd name="T1" fmla="*/ 0 h 24"/>
                <a:gd name="T2" fmla="*/ 81 w 93"/>
                <a:gd name="T3" fmla="*/ 0 h 24"/>
                <a:gd name="T4" fmla="*/ 12 w 93"/>
                <a:gd name="T5" fmla="*/ 0 h 24"/>
                <a:gd name="T6" fmla="*/ 0 w 93"/>
                <a:gd name="T7" fmla="*/ 11 h 24"/>
                <a:gd name="T8" fmla="*/ 12 w 93"/>
                <a:gd name="T9" fmla="*/ 23 h 24"/>
                <a:gd name="T10" fmla="*/ 81 w 93"/>
                <a:gd name="T11" fmla="*/ 23 h 24"/>
                <a:gd name="T12" fmla="*/ 92 w 93"/>
                <a:gd name="T13" fmla="*/ 11 h 24"/>
                <a:gd name="T14" fmla="*/ 81 w 93"/>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24">
                  <a:moveTo>
                    <a:pt x="81" y="0"/>
                  </a:moveTo>
                  <a:lnTo>
                    <a:pt x="81" y="0"/>
                  </a:lnTo>
                  <a:cubicBezTo>
                    <a:pt x="12" y="0"/>
                    <a:pt x="12" y="0"/>
                    <a:pt x="12" y="0"/>
                  </a:cubicBezTo>
                  <a:cubicBezTo>
                    <a:pt x="6" y="0"/>
                    <a:pt x="0" y="5"/>
                    <a:pt x="0" y="11"/>
                  </a:cubicBezTo>
                  <a:cubicBezTo>
                    <a:pt x="0" y="17"/>
                    <a:pt x="6" y="23"/>
                    <a:pt x="12" y="23"/>
                  </a:cubicBezTo>
                  <a:cubicBezTo>
                    <a:pt x="81" y="23"/>
                    <a:pt x="81" y="23"/>
                    <a:pt x="81" y="23"/>
                  </a:cubicBezTo>
                  <a:cubicBezTo>
                    <a:pt x="87" y="23"/>
                    <a:pt x="92" y="17"/>
                    <a:pt x="92" y="11"/>
                  </a:cubicBezTo>
                  <a:cubicBezTo>
                    <a:pt x="92" y="5"/>
                    <a:pt x="87" y="0"/>
                    <a:pt x="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1688">
                <a:solidFill>
                  <a:srgbClr val="212E35"/>
                </a:solidFill>
              </a:endParaRPr>
            </a:p>
          </p:txBody>
        </p:sp>
        <p:sp>
          <p:nvSpPr>
            <p:cNvPr id="179" name="Freeform 118"/>
            <p:cNvSpPr>
              <a:spLocks noChangeArrowheads="1"/>
            </p:cNvSpPr>
            <p:nvPr/>
          </p:nvSpPr>
          <p:spPr bwMode="auto">
            <a:xfrm>
              <a:off x="3210077" y="3875514"/>
              <a:ext cx="116851" cy="9274"/>
            </a:xfrm>
            <a:custGeom>
              <a:avLst/>
              <a:gdLst>
                <a:gd name="T0" fmla="*/ 266 w 279"/>
                <a:gd name="T1" fmla="*/ 0 h 24"/>
                <a:gd name="T2" fmla="*/ 266 w 279"/>
                <a:gd name="T3" fmla="*/ 0 h 24"/>
                <a:gd name="T4" fmla="*/ 11 w 279"/>
                <a:gd name="T5" fmla="*/ 0 h 24"/>
                <a:gd name="T6" fmla="*/ 0 w 279"/>
                <a:gd name="T7" fmla="*/ 11 h 24"/>
                <a:gd name="T8" fmla="*/ 11 w 279"/>
                <a:gd name="T9" fmla="*/ 23 h 24"/>
                <a:gd name="T10" fmla="*/ 266 w 279"/>
                <a:gd name="T11" fmla="*/ 23 h 24"/>
                <a:gd name="T12" fmla="*/ 278 w 279"/>
                <a:gd name="T13" fmla="*/ 11 h 24"/>
                <a:gd name="T14" fmla="*/ 266 w 279"/>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24">
                  <a:moveTo>
                    <a:pt x="266" y="0"/>
                  </a:moveTo>
                  <a:lnTo>
                    <a:pt x="266" y="0"/>
                  </a:lnTo>
                  <a:cubicBezTo>
                    <a:pt x="11" y="0"/>
                    <a:pt x="11" y="0"/>
                    <a:pt x="11" y="0"/>
                  </a:cubicBezTo>
                  <a:cubicBezTo>
                    <a:pt x="5" y="0"/>
                    <a:pt x="0" y="5"/>
                    <a:pt x="0" y="11"/>
                  </a:cubicBezTo>
                  <a:cubicBezTo>
                    <a:pt x="0" y="17"/>
                    <a:pt x="5" y="23"/>
                    <a:pt x="11" y="23"/>
                  </a:cubicBezTo>
                  <a:cubicBezTo>
                    <a:pt x="266" y="23"/>
                    <a:pt x="266" y="23"/>
                    <a:pt x="266" y="23"/>
                  </a:cubicBezTo>
                  <a:cubicBezTo>
                    <a:pt x="272" y="23"/>
                    <a:pt x="278" y="17"/>
                    <a:pt x="278" y="11"/>
                  </a:cubicBezTo>
                  <a:cubicBezTo>
                    <a:pt x="278" y="5"/>
                    <a:pt x="272" y="0"/>
                    <a:pt x="26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1688">
                <a:solidFill>
                  <a:srgbClr val="212E35"/>
                </a:solidFill>
              </a:endParaRPr>
            </a:p>
          </p:txBody>
        </p:sp>
        <p:sp>
          <p:nvSpPr>
            <p:cNvPr id="180" name="Freeform 119"/>
            <p:cNvSpPr>
              <a:spLocks noChangeArrowheads="1"/>
            </p:cNvSpPr>
            <p:nvPr/>
          </p:nvSpPr>
          <p:spPr bwMode="auto">
            <a:xfrm>
              <a:off x="3210077" y="3912610"/>
              <a:ext cx="116851" cy="9274"/>
            </a:xfrm>
            <a:custGeom>
              <a:avLst/>
              <a:gdLst>
                <a:gd name="T0" fmla="*/ 266 w 279"/>
                <a:gd name="T1" fmla="*/ 0 h 24"/>
                <a:gd name="T2" fmla="*/ 266 w 279"/>
                <a:gd name="T3" fmla="*/ 0 h 24"/>
                <a:gd name="T4" fmla="*/ 11 w 279"/>
                <a:gd name="T5" fmla="*/ 0 h 24"/>
                <a:gd name="T6" fmla="*/ 0 w 279"/>
                <a:gd name="T7" fmla="*/ 12 h 24"/>
                <a:gd name="T8" fmla="*/ 11 w 279"/>
                <a:gd name="T9" fmla="*/ 23 h 24"/>
                <a:gd name="T10" fmla="*/ 266 w 279"/>
                <a:gd name="T11" fmla="*/ 23 h 24"/>
                <a:gd name="T12" fmla="*/ 278 w 279"/>
                <a:gd name="T13" fmla="*/ 12 h 24"/>
                <a:gd name="T14" fmla="*/ 266 w 279"/>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24">
                  <a:moveTo>
                    <a:pt x="266" y="0"/>
                  </a:moveTo>
                  <a:lnTo>
                    <a:pt x="266" y="0"/>
                  </a:lnTo>
                  <a:cubicBezTo>
                    <a:pt x="11" y="0"/>
                    <a:pt x="11" y="0"/>
                    <a:pt x="11" y="0"/>
                  </a:cubicBezTo>
                  <a:cubicBezTo>
                    <a:pt x="5" y="0"/>
                    <a:pt x="0" y="5"/>
                    <a:pt x="0" y="12"/>
                  </a:cubicBezTo>
                  <a:cubicBezTo>
                    <a:pt x="0" y="18"/>
                    <a:pt x="5" y="23"/>
                    <a:pt x="11" y="23"/>
                  </a:cubicBezTo>
                  <a:cubicBezTo>
                    <a:pt x="266" y="23"/>
                    <a:pt x="266" y="23"/>
                    <a:pt x="266" y="23"/>
                  </a:cubicBezTo>
                  <a:cubicBezTo>
                    <a:pt x="272" y="23"/>
                    <a:pt x="278" y="18"/>
                    <a:pt x="278" y="12"/>
                  </a:cubicBezTo>
                  <a:cubicBezTo>
                    <a:pt x="278" y="5"/>
                    <a:pt x="272" y="0"/>
                    <a:pt x="26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1688">
                <a:solidFill>
                  <a:srgbClr val="212E35"/>
                </a:solidFill>
              </a:endParaRPr>
            </a:p>
          </p:txBody>
        </p:sp>
        <p:sp>
          <p:nvSpPr>
            <p:cNvPr id="181" name="Freeform 120"/>
            <p:cNvSpPr>
              <a:spLocks noChangeArrowheads="1"/>
            </p:cNvSpPr>
            <p:nvPr/>
          </p:nvSpPr>
          <p:spPr bwMode="auto">
            <a:xfrm>
              <a:off x="3210077" y="3951560"/>
              <a:ext cx="116851" cy="9273"/>
            </a:xfrm>
            <a:custGeom>
              <a:avLst/>
              <a:gdLst>
                <a:gd name="T0" fmla="*/ 266 w 279"/>
                <a:gd name="T1" fmla="*/ 0 h 24"/>
                <a:gd name="T2" fmla="*/ 266 w 279"/>
                <a:gd name="T3" fmla="*/ 0 h 24"/>
                <a:gd name="T4" fmla="*/ 11 w 279"/>
                <a:gd name="T5" fmla="*/ 0 h 24"/>
                <a:gd name="T6" fmla="*/ 0 w 279"/>
                <a:gd name="T7" fmla="*/ 11 h 24"/>
                <a:gd name="T8" fmla="*/ 11 w 279"/>
                <a:gd name="T9" fmla="*/ 23 h 24"/>
                <a:gd name="T10" fmla="*/ 266 w 279"/>
                <a:gd name="T11" fmla="*/ 23 h 24"/>
                <a:gd name="T12" fmla="*/ 278 w 279"/>
                <a:gd name="T13" fmla="*/ 11 h 24"/>
                <a:gd name="T14" fmla="*/ 266 w 279"/>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24">
                  <a:moveTo>
                    <a:pt x="266" y="0"/>
                  </a:moveTo>
                  <a:lnTo>
                    <a:pt x="266" y="0"/>
                  </a:lnTo>
                  <a:cubicBezTo>
                    <a:pt x="11" y="0"/>
                    <a:pt x="11" y="0"/>
                    <a:pt x="11" y="0"/>
                  </a:cubicBezTo>
                  <a:cubicBezTo>
                    <a:pt x="5" y="0"/>
                    <a:pt x="0" y="5"/>
                    <a:pt x="0" y="11"/>
                  </a:cubicBezTo>
                  <a:cubicBezTo>
                    <a:pt x="0" y="18"/>
                    <a:pt x="5" y="23"/>
                    <a:pt x="11" y="23"/>
                  </a:cubicBezTo>
                  <a:cubicBezTo>
                    <a:pt x="266" y="23"/>
                    <a:pt x="266" y="23"/>
                    <a:pt x="266" y="23"/>
                  </a:cubicBezTo>
                  <a:cubicBezTo>
                    <a:pt x="272" y="23"/>
                    <a:pt x="278" y="18"/>
                    <a:pt x="278" y="11"/>
                  </a:cubicBezTo>
                  <a:cubicBezTo>
                    <a:pt x="278" y="5"/>
                    <a:pt x="272" y="0"/>
                    <a:pt x="26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1688">
                <a:solidFill>
                  <a:srgbClr val="212E35"/>
                </a:solidFill>
              </a:endParaRPr>
            </a:p>
          </p:txBody>
        </p:sp>
        <p:sp>
          <p:nvSpPr>
            <p:cNvPr id="182" name="Freeform 121"/>
            <p:cNvSpPr>
              <a:spLocks noChangeArrowheads="1"/>
            </p:cNvSpPr>
            <p:nvPr/>
          </p:nvSpPr>
          <p:spPr bwMode="auto">
            <a:xfrm>
              <a:off x="3210077" y="3988655"/>
              <a:ext cx="68627" cy="9273"/>
            </a:xfrm>
            <a:custGeom>
              <a:avLst/>
              <a:gdLst>
                <a:gd name="T0" fmla="*/ 149 w 161"/>
                <a:gd name="T1" fmla="*/ 0 h 24"/>
                <a:gd name="T2" fmla="*/ 149 w 161"/>
                <a:gd name="T3" fmla="*/ 0 h 24"/>
                <a:gd name="T4" fmla="*/ 11 w 161"/>
                <a:gd name="T5" fmla="*/ 0 h 24"/>
                <a:gd name="T6" fmla="*/ 0 w 161"/>
                <a:gd name="T7" fmla="*/ 12 h 24"/>
                <a:gd name="T8" fmla="*/ 11 w 161"/>
                <a:gd name="T9" fmla="*/ 23 h 24"/>
                <a:gd name="T10" fmla="*/ 149 w 161"/>
                <a:gd name="T11" fmla="*/ 23 h 24"/>
                <a:gd name="T12" fmla="*/ 160 w 161"/>
                <a:gd name="T13" fmla="*/ 12 h 24"/>
                <a:gd name="T14" fmla="*/ 149 w 161"/>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24">
                  <a:moveTo>
                    <a:pt x="149" y="0"/>
                  </a:moveTo>
                  <a:lnTo>
                    <a:pt x="149" y="0"/>
                  </a:lnTo>
                  <a:cubicBezTo>
                    <a:pt x="11" y="0"/>
                    <a:pt x="11" y="0"/>
                    <a:pt x="11" y="0"/>
                  </a:cubicBezTo>
                  <a:cubicBezTo>
                    <a:pt x="5" y="0"/>
                    <a:pt x="0" y="6"/>
                    <a:pt x="0" y="12"/>
                  </a:cubicBezTo>
                  <a:cubicBezTo>
                    <a:pt x="0" y="18"/>
                    <a:pt x="5" y="23"/>
                    <a:pt x="11" y="23"/>
                  </a:cubicBezTo>
                  <a:cubicBezTo>
                    <a:pt x="149" y="23"/>
                    <a:pt x="149" y="23"/>
                    <a:pt x="149" y="23"/>
                  </a:cubicBezTo>
                  <a:cubicBezTo>
                    <a:pt x="155" y="23"/>
                    <a:pt x="160" y="18"/>
                    <a:pt x="160" y="12"/>
                  </a:cubicBezTo>
                  <a:cubicBezTo>
                    <a:pt x="160" y="6"/>
                    <a:pt x="155" y="0"/>
                    <a:pt x="14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1688">
                <a:solidFill>
                  <a:srgbClr val="212E35"/>
                </a:solidFill>
              </a:endParaRPr>
            </a:p>
          </p:txBody>
        </p:sp>
        <p:sp>
          <p:nvSpPr>
            <p:cNvPr id="183" name="Freeform 122"/>
            <p:cNvSpPr>
              <a:spLocks noChangeArrowheads="1"/>
            </p:cNvSpPr>
            <p:nvPr/>
          </p:nvSpPr>
          <p:spPr bwMode="auto">
            <a:xfrm>
              <a:off x="3154434" y="3805033"/>
              <a:ext cx="228137" cy="309747"/>
            </a:xfrm>
            <a:custGeom>
              <a:avLst/>
              <a:gdLst>
                <a:gd name="T0" fmla="*/ 0 w 542"/>
                <a:gd name="T1" fmla="*/ 57 h 735"/>
                <a:gd name="T2" fmla="*/ 0 w 542"/>
                <a:gd name="T3" fmla="*/ 57 h 735"/>
                <a:gd name="T4" fmla="*/ 0 w 542"/>
                <a:gd name="T5" fmla="*/ 671 h 735"/>
                <a:gd name="T6" fmla="*/ 61 w 542"/>
                <a:gd name="T7" fmla="*/ 734 h 735"/>
                <a:gd name="T8" fmla="*/ 487 w 542"/>
                <a:gd name="T9" fmla="*/ 734 h 735"/>
                <a:gd name="T10" fmla="*/ 541 w 542"/>
                <a:gd name="T11" fmla="*/ 671 h 735"/>
                <a:gd name="T12" fmla="*/ 541 w 542"/>
                <a:gd name="T13" fmla="*/ 57 h 735"/>
                <a:gd name="T14" fmla="*/ 487 w 542"/>
                <a:gd name="T15" fmla="*/ 0 h 735"/>
                <a:gd name="T16" fmla="*/ 61 w 542"/>
                <a:gd name="T17" fmla="*/ 0 h 735"/>
                <a:gd name="T18" fmla="*/ 0 w 542"/>
                <a:gd name="T19" fmla="*/ 57 h 735"/>
                <a:gd name="T20" fmla="*/ 517 w 542"/>
                <a:gd name="T21" fmla="*/ 57 h 735"/>
                <a:gd name="T22" fmla="*/ 517 w 542"/>
                <a:gd name="T23" fmla="*/ 57 h 735"/>
                <a:gd name="T24" fmla="*/ 517 w 542"/>
                <a:gd name="T25" fmla="*/ 671 h 735"/>
                <a:gd name="T26" fmla="*/ 487 w 542"/>
                <a:gd name="T27" fmla="*/ 711 h 735"/>
                <a:gd name="T28" fmla="*/ 61 w 542"/>
                <a:gd name="T29" fmla="*/ 711 h 735"/>
                <a:gd name="T30" fmla="*/ 23 w 542"/>
                <a:gd name="T31" fmla="*/ 671 h 735"/>
                <a:gd name="T32" fmla="*/ 23 w 542"/>
                <a:gd name="T33" fmla="*/ 57 h 735"/>
                <a:gd name="T34" fmla="*/ 61 w 542"/>
                <a:gd name="T35" fmla="*/ 23 h 735"/>
                <a:gd name="T36" fmla="*/ 487 w 542"/>
                <a:gd name="T37" fmla="*/ 23 h 735"/>
                <a:gd name="T38" fmla="*/ 517 w 542"/>
                <a:gd name="T39" fmla="*/ 57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2" h="735">
                  <a:moveTo>
                    <a:pt x="0" y="57"/>
                  </a:moveTo>
                  <a:lnTo>
                    <a:pt x="0" y="57"/>
                  </a:lnTo>
                  <a:cubicBezTo>
                    <a:pt x="0" y="671"/>
                    <a:pt x="0" y="671"/>
                    <a:pt x="0" y="671"/>
                  </a:cubicBezTo>
                  <a:cubicBezTo>
                    <a:pt x="0" y="701"/>
                    <a:pt x="25" y="734"/>
                    <a:pt x="61" y="734"/>
                  </a:cubicBezTo>
                  <a:cubicBezTo>
                    <a:pt x="487" y="734"/>
                    <a:pt x="487" y="734"/>
                    <a:pt x="487" y="734"/>
                  </a:cubicBezTo>
                  <a:cubicBezTo>
                    <a:pt x="523" y="734"/>
                    <a:pt x="541" y="701"/>
                    <a:pt x="541" y="671"/>
                  </a:cubicBezTo>
                  <a:cubicBezTo>
                    <a:pt x="541" y="57"/>
                    <a:pt x="541" y="57"/>
                    <a:pt x="541" y="57"/>
                  </a:cubicBezTo>
                  <a:cubicBezTo>
                    <a:pt x="541" y="22"/>
                    <a:pt x="519" y="0"/>
                    <a:pt x="487" y="0"/>
                  </a:cubicBezTo>
                  <a:cubicBezTo>
                    <a:pt x="61" y="0"/>
                    <a:pt x="61" y="0"/>
                    <a:pt x="61" y="0"/>
                  </a:cubicBezTo>
                  <a:cubicBezTo>
                    <a:pt x="26" y="0"/>
                    <a:pt x="0" y="24"/>
                    <a:pt x="0" y="57"/>
                  </a:cubicBezTo>
                  <a:close/>
                  <a:moveTo>
                    <a:pt x="517" y="57"/>
                  </a:moveTo>
                  <a:lnTo>
                    <a:pt x="517" y="57"/>
                  </a:lnTo>
                  <a:cubicBezTo>
                    <a:pt x="517" y="671"/>
                    <a:pt x="517" y="671"/>
                    <a:pt x="517" y="671"/>
                  </a:cubicBezTo>
                  <a:cubicBezTo>
                    <a:pt x="517" y="675"/>
                    <a:pt x="516" y="711"/>
                    <a:pt x="487" y="711"/>
                  </a:cubicBezTo>
                  <a:cubicBezTo>
                    <a:pt x="61" y="711"/>
                    <a:pt x="61" y="711"/>
                    <a:pt x="61" y="711"/>
                  </a:cubicBezTo>
                  <a:cubicBezTo>
                    <a:pt x="38" y="711"/>
                    <a:pt x="23" y="689"/>
                    <a:pt x="23" y="671"/>
                  </a:cubicBezTo>
                  <a:cubicBezTo>
                    <a:pt x="23" y="57"/>
                    <a:pt x="23" y="57"/>
                    <a:pt x="23" y="57"/>
                  </a:cubicBezTo>
                  <a:cubicBezTo>
                    <a:pt x="23" y="38"/>
                    <a:pt x="39" y="23"/>
                    <a:pt x="61" y="23"/>
                  </a:cubicBezTo>
                  <a:cubicBezTo>
                    <a:pt x="487" y="23"/>
                    <a:pt x="487" y="23"/>
                    <a:pt x="487" y="23"/>
                  </a:cubicBezTo>
                  <a:cubicBezTo>
                    <a:pt x="512" y="23"/>
                    <a:pt x="517" y="42"/>
                    <a:pt x="517" y="5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1688">
                <a:solidFill>
                  <a:srgbClr val="212E35"/>
                </a:solidFill>
              </a:endParaRPr>
            </a:p>
          </p:txBody>
        </p:sp>
        <p:sp>
          <p:nvSpPr>
            <p:cNvPr id="184" name="Freeform 123"/>
            <p:cNvSpPr>
              <a:spLocks noChangeArrowheads="1"/>
            </p:cNvSpPr>
            <p:nvPr/>
          </p:nvSpPr>
          <p:spPr bwMode="auto">
            <a:xfrm>
              <a:off x="3180401" y="3836565"/>
              <a:ext cx="176204" cy="226282"/>
            </a:xfrm>
            <a:custGeom>
              <a:avLst/>
              <a:gdLst>
                <a:gd name="T0" fmla="*/ 11 w 419"/>
                <a:gd name="T1" fmla="*/ 538 h 539"/>
                <a:gd name="T2" fmla="*/ 11 w 419"/>
                <a:gd name="T3" fmla="*/ 538 h 539"/>
                <a:gd name="T4" fmla="*/ 407 w 419"/>
                <a:gd name="T5" fmla="*/ 538 h 539"/>
                <a:gd name="T6" fmla="*/ 418 w 419"/>
                <a:gd name="T7" fmla="*/ 527 h 539"/>
                <a:gd name="T8" fmla="*/ 418 w 419"/>
                <a:gd name="T9" fmla="*/ 11 h 539"/>
                <a:gd name="T10" fmla="*/ 407 w 419"/>
                <a:gd name="T11" fmla="*/ 0 h 539"/>
                <a:gd name="T12" fmla="*/ 11 w 419"/>
                <a:gd name="T13" fmla="*/ 0 h 539"/>
                <a:gd name="T14" fmla="*/ 0 w 419"/>
                <a:gd name="T15" fmla="*/ 11 h 539"/>
                <a:gd name="T16" fmla="*/ 0 w 419"/>
                <a:gd name="T17" fmla="*/ 527 h 539"/>
                <a:gd name="T18" fmla="*/ 11 w 419"/>
                <a:gd name="T19" fmla="*/ 538 h 539"/>
                <a:gd name="T20" fmla="*/ 23 w 419"/>
                <a:gd name="T21" fmla="*/ 24 h 539"/>
                <a:gd name="T22" fmla="*/ 23 w 419"/>
                <a:gd name="T23" fmla="*/ 24 h 539"/>
                <a:gd name="T24" fmla="*/ 396 w 419"/>
                <a:gd name="T25" fmla="*/ 24 h 539"/>
                <a:gd name="T26" fmla="*/ 396 w 419"/>
                <a:gd name="T27" fmla="*/ 515 h 539"/>
                <a:gd name="T28" fmla="*/ 23 w 419"/>
                <a:gd name="T29" fmla="*/ 515 h 539"/>
                <a:gd name="T30" fmla="*/ 23 w 419"/>
                <a:gd name="T31" fmla="*/ 2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9" h="539">
                  <a:moveTo>
                    <a:pt x="11" y="538"/>
                  </a:moveTo>
                  <a:lnTo>
                    <a:pt x="11" y="538"/>
                  </a:lnTo>
                  <a:cubicBezTo>
                    <a:pt x="407" y="538"/>
                    <a:pt x="407" y="538"/>
                    <a:pt x="407" y="538"/>
                  </a:cubicBezTo>
                  <a:cubicBezTo>
                    <a:pt x="413" y="538"/>
                    <a:pt x="418" y="533"/>
                    <a:pt x="418" y="527"/>
                  </a:cubicBezTo>
                  <a:cubicBezTo>
                    <a:pt x="418" y="11"/>
                    <a:pt x="418" y="11"/>
                    <a:pt x="418" y="11"/>
                  </a:cubicBezTo>
                  <a:cubicBezTo>
                    <a:pt x="418" y="5"/>
                    <a:pt x="413" y="0"/>
                    <a:pt x="407" y="0"/>
                  </a:cubicBezTo>
                  <a:cubicBezTo>
                    <a:pt x="11" y="0"/>
                    <a:pt x="11" y="0"/>
                    <a:pt x="11" y="0"/>
                  </a:cubicBezTo>
                  <a:cubicBezTo>
                    <a:pt x="5" y="0"/>
                    <a:pt x="0" y="5"/>
                    <a:pt x="0" y="11"/>
                  </a:cubicBezTo>
                  <a:cubicBezTo>
                    <a:pt x="0" y="527"/>
                    <a:pt x="0" y="527"/>
                    <a:pt x="0" y="527"/>
                  </a:cubicBezTo>
                  <a:cubicBezTo>
                    <a:pt x="0" y="533"/>
                    <a:pt x="5" y="538"/>
                    <a:pt x="11" y="538"/>
                  </a:cubicBezTo>
                  <a:close/>
                  <a:moveTo>
                    <a:pt x="23" y="24"/>
                  </a:moveTo>
                  <a:lnTo>
                    <a:pt x="23" y="24"/>
                  </a:lnTo>
                  <a:cubicBezTo>
                    <a:pt x="396" y="24"/>
                    <a:pt x="396" y="24"/>
                    <a:pt x="396" y="24"/>
                  </a:cubicBezTo>
                  <a:cubicBezTo>
                    <a:pt x="396" y="515"/>
                    <a:pt x="396" y="515"/>
                    <a:pt x="396" y="515"/>
                  </a:cubicBezTo>
                  <a:cubicBezTo>
                    <a:pt x="23" y="515"/>
                    <a:pt x="23" y="515"/>
                    <a:pt x="23" y="515"/>
                  </a:cubicBezTo>
                  <a:lnTo>
                    <a:pt x="23" y="2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1688">
                <a:solidFill>
                  <a:srgbClr val="212E35"/>
                </a:solidFill>
              </a:endParaRPr>
            </a:p>
          </p:txBody>
        </p:sp>
      </p:grpSp>
      <p:pic>
        <p:nvPicPr>
          <p:cNvPr id="185" name="Picture 184"/>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296956" y="5322182"/>
            <a:ext cx="782381" cy="782381"/>
          </a:xfrm>
          <a:prstGeom prst="rect">
            <a:avLst/>
          </a:prstGeom>
        </p:spPr>
      </p:pic>
      <p:pic>
        <p:nvPicPr>
          <p:cNvPr id="186" name="Picture 185"/>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074143" y="5410779"/>
            <a:ext cx="809902" cy="625245"/>
          </a:xfrm>
          <a:prstGeom prst="rect">
            <a:avLst/>
          </a:prstGeom>
        </p:spPr>
      </p:pic>
      <p:sp>
        <p:nvSpPr>
          <p:cNvPr id="187" name="Rounded Rectangle 186"/>
          <p:cNvSpPr/>
          <p:nvPr/>
        </p:nvSpPr>
        <p:spPr>
          <a:xfrm>
            <a:off x="667417" y="2189057"/>
            <a:ext cx="10745219" cy="2324477"/>
          </a:xfrm>
          <a:prstGeom prst="roundRect">
            <a:avLst>
              <a:gd name="adj" fmla="val 5363"/>
            </a:avLst>
          </a:prstGeom>
          <a:noFill/>
          <a:ln>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66059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1" grpId="0"/>
      <p:bldP spid="82" grpId="0"/>
      <p:bldP spid="83" grpId="0"/>
      <p:bldP spid="8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a:t>
            </a:r>
            <a:r>
              <a:rPr lang="en-US" smtClean="0"/>
              <a:t>rchitecture Built for </a:t>
            </a:r>
            <a:r>
              <a:rPr lang="en-US" dirty="0"/>
              <a:t>P</a:t>
            </a:r>
            <a:r>
              <a:rPr lang="en-US" smtClean="0"/>
              <a:t>erformance and Scale</a:t>
            </a:r>
            <a:endParaRPr lang="en-US" dirty="0"/>
          </a:p>
        </p:txBody>
      </p:sp>
      <p:sp>
        <p:nvSpPr>
          <p:cNvPr id="4" name="Slide Number Placeholder 3"/>
          <p:cNvSpPr>
            <a:spLocks noGrp="1"/>
          </p:cNvSpPr>
          <p:nvPr>
            <p:ph type="sldNum" sz="quarter" idx="4"/>
          </p:nvPr>
        </p:nvSpPr>
        <p:spPr/>
        <p:txBody>
          <a:bodyPr/>
          <a:lstStyle/>
          <a:p>
            <a:fld id="{0FB999A9-77CE-4AD1-9911-24A29F08BC34}" type="slidenum">
              <a:rPr lang="en-US" smtClean="0">
                <a:solidFill>
                  <a:prstClr val="white">
                    <a:lumMod val="75000"/>
                  </a:prstClr>
                </a:solidFill>
              </a:rPr>
              <a:pPr/>
              <a:t>12</a:t>
            </a:fld>
            <a:endParaRPr lang="en-US">
              <a:solidFill>
                <a:prstClr val="white">
                  <a:lumMod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4991" y="1759545"/>
            <a:ext cx="1754071" cy="175757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8143"/>
          <a:stretch/>
        </p:blipFill>
        <p:spPr>
          <a:xfrm>
            <a:off x="7807692" y="1781498"/>
            <a:ext cx="1898902" cy="174427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007" y="1893742"/>
            <a:ext cx="1494156" cy="1494156"/>
          </a:xfrm>
          <a:prstGeom prst="rect">
            <a:avLst/>
          </a:prstGeom>
        </p:spPr>
      </p:pic>
      <p:sp>
        <p:nvSpPr>
          <p:cNvPr id="13" name="TextBox 12"/>
          <p:cNvSpPr txBox="1"/>
          <p:nvPr/>
        </p:nvSpPr>
        <p:spPr>
          <a:xfrm>
            <a:off x="1838659" y="4341167"/>
            <a:ext cx="2376631" cy="1323439"/>
          </a:xfrm>
          <a:prstGeom prst="rect">
            <a:avLst/>
          </a:prstGeom>
        </p:spPr>
        <p:txBody>
          <a:bodyPr vert="horz" wrap="square" lIns="91440" tIns="45720" rIns="91440" bIns="45720" rtlCol="0" anchor="t" anchorCtr="0">
            <a:spAutoFit/>
          </a:bodyPr>
          <a:lstStyle>
            <a:defPPr>
              <a:defRPr lang="en-US"/>
            </a:defPPr>
            <a:lvl1pPr>
              <a:defRPr sz="2000"/>
            </a:lvl1pPr>
          </a:lstStyle>
          <a:p>
            <a:pPr algn="ctr" defTabSz="914400"/>
            <a:r>
              <a:rPr lang="en-US" sz="1600" dirty="0">
                <a:solidFill>
                  <a:srgbClr val="212E35"/>
                </a:solidFill>
              </a:rPr>
              <a:t>Run queries in parallel across infrastructure and scale-out linearly for faster performance or more users  </a:t>
            </a:r>
          </a:p>
        </p:txBody>
      </p:sp>
      <p:sp>
        <p:nvSpPr>
          <p:cNvPr id="14" name="Rectangle 13"/>
          <p:cNvSpPr/>
          <p:nvPr/>
        </p:nvSpPr>
        <p:spPr>
          <a:xfrm>
            <a:off x="2002185" y="3559123"/>
            <a:ext cx="2015231" cy="646331"/>
          </a:xfrm>
          <a:prstGeom prst="rect">
            <a:avLst/>
          </a:prstGeom>
        </p:spPr>
        <p:txBody>
          <a:bodyPr wrap="square">
            <a:spAutoFit/>
          </a:bodyPr>
          <a:lstStyle/>
          <a:p>
            <a:pPr algn="ctr" defTabSz="914400"/>
            <a:r>
              <a:rPr lang="en-US" b="1">
                <a:solidFill>
                  <a:srgbClr val="0079EF"/>
                </a:solidFill>
              </a:rPr>
              <a:t>Massively Parallel Processing</a:t>
            </a:r>
          </a:p>
        </p:txBody>
      </p:sp>
      <p:sp>
        <p:nvSpPr>
          <p:cNvPr id="15" name="Rectangle 14"/>
          <p:cNvSpPr/>
          <p:nvPr/>
        </p:nvSpPr>
        <p:spPr>
          <a:xfrm>
            <a:off x="4875075" y="3569452"/>
            <a:ext cx="2015232" cy="646331"/>
          </a:xfrm>
          <a:prstGeom prst="rect">
            <a:avLst/>
          </a:prstGeom>
        </p:spPr>
        <p:txBody>
          <a:bodyPr wrap="square">
            <a:spAutoFit/>
          </a:bodyPr>
          <a:lstStyle/>
          <a:p>
            <a:pPr algn="ctr" defTabSz="914400"/>
            <a:r>
              <a:rPr lang="en-US" b="1">
                <a:solidFill>
                  <a:srgbClr val="0079EF"/>
                </a:solidFill>
              </a:rPr>
              <a:t>Columnar </a:t>
            </a:r>
          </a:p>
          <a:p>
            <a:pPr algn="ctr" defTabSz="914400"/>
            <a:r>
              <a:rPr lang="en-US" b="1">
                <a:solidFill>
                  <a:srgbClr val="0079EF"/>
                </a:solidFill>
              </a:rPr>
              <a:t>Storage</a:t>
            </a:r>
          </a:p>
        </p:txBody>
      </p:sp>
      <p:sp>
        <p:nvSpPr>
          <p:cNvPr id="16" name="Rectangle 15"/>
          <p:cNvSpPr/>
          <p:nvPr/>
        </p:nvSpPr>
        <p:spPr>
          <a:xfrm>
            <a:off x="7747966" y="3558759"/>
            <a:ext cx="2018356" cy="646331"/>
          </a:xfrm>
          <a:prstGeom prst="rect">
            <a:avLst/>
          </a:prstGeom>
        </p:spPr>
        <p:txBody>
          <a:bodyPr wrap="square">
            <a:spAutoFit/>
          </a:bodyPr>
          <a:lstStyle/>
          <a:p>
            <a:pPr algn="ctr" defTabSz="914400"/>
            <a:r>
              <a:rPr lang="en-US" b="1">
                <a:solidFill>
                  <a:srgbClr val="0079EF"/>
                </a:solidFill>
              </a:rPr>
              <a:t>Advanced</a:t>
            </a:r>
          </a:p>
          <a:p>
            <a:pPr algn="ctr" defTabSz="914400"/>
            <a:r>
              <a:rPr lang="en-US" b="1">
                <a:solidFill>
                  <a:srgbClr val="0079EF"/>
                </a:solidFill>
              </a:rPr>
              <a:t>Compression</a:t>
            </a:r>
          </a:p>
        </p:txBody>
      </p:sp>
      <p:sp>
        <p:nvSpPr>
          <p:cNvPr id="18" name="TextBox 17"/>
          <p:cNvSpPr txBox="1"/>
          <p:nvPr/>
        </p:nvSpPr>
        <p:spPr>
          <a:xfrm>
            <a:off x="4875075" y="4341166"/>
            <a:ext cx="2033904" cy="1323439"/>
          </a:xfrm>
          <a:prstGeom prst="rect">
            <a:avLst/>
          </a:prstGeom>
        </p:spPr>
        <p:txBody>
          <a:bodyPr vert="horz" wrap="square" lIns="91440" tIns="45720" rIns="91440" bIns="45720" rtlCol="0" anchor="t" anchorCtr="0">
            <a:spAutoFit/>
          </a:bodyPr>
          <a:lstStyle>
            <a:defPPr>
              <a:defRPr lang="en-US"/>
            </a:defPPr>
            <a:lvl1pPr>
              <a:defRPr sz="2000"/>
            </a:lvl1pPr>
          </a:lstStyle>
          <a:p>
            <a:pPr algn="ctr" defTabSz="914400"/>
            <a:r>
              <a:rPr lang="en-US" sz="1600">
                <a:solidFill>
                  <a:srgbClr val="212E35"/>
                </a:solidFill>
              </a:rPr>
              <a:t>Increase query speed over traditional row-based storage systems by reading only the necessary data</a:t>
            </a:r>
          </a:p>
        </p:txBody>
      </p:sp>
      <p:sp>
        <p:nvSpPr>
          <p:cNvPr id="19" name="TextBox 18"/>
          <p:cNvSpPr txBox="1"/>
          <p:nvPr/>
        </p:nvSpPr>
        <p:spPr>
          <a:xfrm>
            <a:off x="7568831" y="4341166"/>
            <a:ext cx="2376625" cy="1323439"/>
          </a:xfrm>
          <a:prstGeom prst="rect">
            <a:avLst/>
          </a:prstGeom>
        </p:spPr>
        <p:txBody>
          <a:bodyPr vert="horz" wrap="square" lIns="91440" tIns="45720" rIns="91440" bIns="45720" rtlCol="0" anchor="t" anchorCtr="0">
            <a:spAutoFit/>
          </a:bodyPr>
          <a:lstStyle>
            <a:defPPr>
              <a:defRPr lang="en-US"/>
            </a:defPPr>
            <a:lvl1pPr>
              <a:defRPr sz="2000"/>
            </a:lvl1pPr>
          </a:lstStyle>
          <a:p>
            <a:pPr algn="ctr" defTabSz="914400"/>
            <a:r>
              <a:rPr lang="en-US" sz="1600">
                <a:solidFill>
                  <a:srgbClr val="212E35"/>
                </a:solidFill>
              </a:rPr>
              <a:t>Advanced compressions algorithms reduce disk space by up to 90% and improve performance by reducing costly I/O</a:t>
            </a:r>
          </a:p>
        </p:txBody>
      </p:sp>
      <p:cxnSp>
        <p:nvCxnSpPr>
          <p:cNvPr id="21" name="Straight Connector 20"/>
          <p:cNvCxnSpPr/>
          <p:nvPr/>
        </p:nvCxnSpPr>
        <p:spPr>
          <a:xfrm>
            <a:off x="2004753" y="4218162"/>
            <a:ext cx="2015231"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81058" y="4223134"/>
            <a:ext cx="2015231"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753368" y="4217798"/>
            <a:ext cx="2015231"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002186" y="3532489"/>
            <a:ext cx="2015231"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878491" y="3537461"/>
            <a:ext cx="2015231"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750801" y="3532125"/>
            <a:ext cx="2015231"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2685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770568" y="657649"/>
            <a:ext cx="6209622" cy="5491934"/>
            <a:chOff x="4500557" y="1052946"/>
            <a:chExt cx="6620959" cy="5805054"/>
          </a:xfrm>
        </p:grpSpPr>
        <p:pic>
          <p:nvPicPr>
            <p:cNvPr id="7" name="Picture 4" descr="M73XN1R2IB1"/>
            <p:cNvPicPr>
              <a:picLocks noChangeAspect="1" noChangeArrowheads="1"/>
            </p:cNvPicPr>
            <p:nvPr/>
          </p:nvPicPr>
          <p:blipFill rotWithShape="1">
            <a:blip r:embed="rId3">
              <a:extLst>
                <a:ext uri="{28A0092B-C50C-407E-A947-70E740481C1C}">
                  <a14:useLocalDpi xmlns:a14="http://schemas.microsoft.com/office/drawing/2010/main" val="0"/>
                </a:ext>
              </a:extLst>
            </a:blip>
            <a:srcRect l="12776" t="927" r="12776"/>
            <a:stretch/>
          </p:blipFill>
          <p:spPr bwMode="auto">
            <a:xfrm>
              <a:off x="4500557" y="1054121"/>
              <a:ext cx="3241962" cy="5802705"/>
            </a:xfrm>
            <a:prstGeom prst="rect">
              <a:avLst/>
            </a:prstGeom>
            <a:noFill/>
            <a:ln w="25400">
              <a:solidFill>
                <a:schemeClr val="bg1"/>
              </a:solidFill>
            </a:ln>
            <a:extLst>
              <a:ext uri="{909E8E84-426E-40dd-AFC4-6F175D3DCCD1}">
                <a14:hiddenFill xmlns="" xmlns:a14="http://schemas.microsoft.com/office/drawing/2010/main">
                  <a:solidFill>
                    <a:srgbClr val="FFFFFF"/>
                  </a:solidFill>
                </a14:hiddenFill>
              </a:ext>
            </a:extLst>
          </p:spPr>
        </p:pic>
        <p:pic>
          <p:nvPicPr>
            <p:cNvPr id="8" name="Picture 6" descr="Discover your new denim obsession"/>
            <p:cNvPicPr>
              <a:picLocks noChangeAspect="1" noChangeArrowheads="1"/>
            </p:cNvPicPr>
            <p:nvPr/>
          </p:nvPicPr>
          <p:blipFill rotWithShape="1">
            <a:blip r:embed="rId4">
              <a:extLst>
                <a:ext uri="{28A0092B-C50C-407E-A947-70E740481C1C}">
                  <a14:useLocalDpi xmlns:a14="http://schemas.microsoft.com/office/drawing/2010/main" val="0"/>
                </a:ext>
              </a:extLst>
            </a:blip>
            <a:srcRect l="53658" t="21159" r="22997" b="8746"/>
            <a:stretch/>
          </p:blipFill>
          <p:spPr bwMode="auto">
            <a:xfrm>
              <a:off x="7879553" y="1052946"/>
              <a:ext cx="3241963" cy="5805054"/>
            </a:xfrm>
            <a:prstGeom prst="rect">
              <a:avLst/>
            </a:prstGeom>
            <a:noFill/>
            <a:ln w="25400">
              <a:solidFill>
                <a:schemeClr val="bg1"/>
              </a:solidFill>
            </a:ln>
            <a:extLst>
              <a:ext uri="{909E8E84-426E-40dd-AFC4-6F175D3DCCD1}">
                <a14:hiddenFill xmlns="" xmlns:a14="http://schemas.microsoft.com/office/drawing/2010/main">
                  <a:solidFill>
                    <a:srgbClr val="FFFFFF"/>
                  </a:solidFill>
                </a14:hiddenFill>
              </a:ext>
            </a:extLst>
          </p:spPr>
        </p:pic>
      </p:grpSp>
      <p:pic>
        <p:nvPicPr>
          <p:cNvPr id="6146" name="Picture 2" descr="Image result for Guess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020" y="288935"/>
            <a:ext cx="2481731" cy="7374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02784" y="6255466"/>
            <a:ext cx="1237624" cy="158948"/>
          </a:xfrm>
          <a:prstGeom prst="rect">
            <a:avLst/>
          </a:prstGeom>
          <a:solidFill>
            <a:schemeClr val="bg1"/>
          </a:solidFill>
        </p:spPr>
        <p:txBody>
          <a:bodyPr vert="horz" wrap="square" lIns="45714" tIns="22857" rIns="45714" bIns="22857" rtlCol="0" anchor="t" anchorCtr="0">
            <a:spAutoFit/>
          </a:bodyPr>
          <a:lstStyle/>
          <a:p>
            <a:pPr algn="ctr" defTabSz="1088421"/>
            <a:endParaRPr lang="en-GB" sz="733" dirty="0">
              <a:solidFill>
                <a:prstClr val="white"/>
              </a:solidFill>
              <a:ea typeface="Roboto Light" charset="0"/>
              <a:cs typeface="Roboto Light" charset="0"/>
            </a:endParaRPr>
          </a:p>
        </p:txBody>
      </p:sp>
      <p:sp>
        <p:nvSpPr>
          <p:cNvPr id="2" name="Rectangle 1"/>
          <p:cNvSpPr/>
          <p:nvPr/>
        </p:nvSpPr>
        <p:spPr>
          <a:xfrm>
            <a:off x="210047" y="1059612"/>
            <a:ext cx="5328037" cy="5324535"/>
          </a:xfrm>
          <a:prstGeom prst="rect">
            <a:avLst/>
          </a:prstGeom>
        </p:spPr>
        <p:txBody>
          <a:bodyPr wrap="square">
            <a:spAutoFit/>
          </a:bodyPr>
          <a:lstStyle/>
          <a:p>
            <a:pPr lvl="1">
              <a:spcAft>
                <a:spcPts val="1800"/>
              </a:spcAft>
            </a:pPr>
            <a:r>
              <a:rPr lang="en-US" sz="2800" b="1" dirty="0" smtClean="0"/>
              <a:t>Goal: </a:t>
            </a:r>
            <a:r>
              <a:rPr lang="en-US" sz="2000" b="1" dirty="0" smtClean="0"/>
              <a:t>Empower everyone to better serve customers</a:t>
            </a:r>
            <a:r>
              <a:rPr lang="en-US" dirty="0" smtClean="0"/>
              <a:t> </a:t>
            </a:r>
            <a:r>
              <a:rPr lang="en-US" sz="2000" dirty="0" smtClean="0"/>
              <a:t>– designers</a:t>
            </a:r>
            <a:r>
              <a:rPr lang="en-US" sz="2000" dirty="0"/>
              <a:t>, buyers, planners, </a:t>
            </a:r>
            <a:r>
              <a:rPr lang="en-US" sz="2000" dirty="0" smtClean="0"/>
              <a:t> </a:t>
            </a:r>
            <a:r>
              <a:rPr lang="en-US" sz="2000" dirty="0"/>
              <a:t>retail store </a:t>
            </a:r>
            <a:r>
              <a:rPr lang="en-US" sz="2000" dirty="0" smtClean="0"/>
              <a:t>managers </a:t>
            </a:r>
          </a:p>
          <a:p>
            <a:pPr lvl="1">
              <a:spcAft>
                <a:spcPts val="1800"/>
              </a:spcAft>
            </a:pPr>
            <a:r>
              <a:rPr lang="en-US" sz="2400" b="1" dirty="0" smtClean="0">
                <a:solidFill>
                  <a:schemeClr val="accent3">
                    <a:lumMod val="75000"/>
                  </a:schemeClr>
                </a:solidFill>
              </a:rPr>
              <a:t>Cut data load time in half or more </a:t>
            </a:r>
            <a:r>
              <a:rPr lang="en-US" sz="2000" dirty="0" smtClean="0"/>
              <a:t>– from 3 - </a:t>
            </a:r>
            <a:r>
              <a:rPr lang="en-US" sz="2000" dirty="0"/>
              <a:t>4 hours </a:t>
            </a:r>
            <a:r>
              <a:rPr lang="en-US" sz="2000" dirty="0" smtClean="0"/>
              <a:t>to 90 </a:t>
            </a:r>
            <a:r>
              <a:rPr lang="en-US" sz="2000" dirty="0" err="1" smtClean="0"/>
              <a:t>mins</a:t>
            </a:r>
            <a:r>
              <a:rPr lang="en-US" sz="2000" dirty="0" smtClean="0"/>
              <a:t> max</a:t>
            </a:r>
            <a:endParaRPr lang="en-US" sz="2800" dirty="0"/>
          </a:p>
          <a:p>
            <a:pPr lvl="1">
              <a:spcAft>
                <a:spcPts val="1800"/>
              </a:spcAft>
            </a:pPr>
            <a:r>
              <a:rPr lang="en-US" sz="2000" dirty="0" smtClean="0"/>
              <a:t>Generate </a:t>
            </a:r>
            <a:r>
              <a:rPr lang="en-US" sz="2000" dirty="0"/>
              <a:t>store </a:t>
            </a:r>
            <a:r>
              <a:rPr lang="en-US" sz="2000" dirty="0" smtClean="0"/>
              <a:t>sales tracking reports </a:t>
            </a:r>
            <a:br>
              <a:rPr lang="en-US" sz="2000" dirty="0" smtClean="0"/>
            </a:br>
            <a:r>
              <a:rPr lang="en-US" sz="2400" b="1" dirty="0" smtClean="0">
                <a:solidFill>
                  <a:schemeClr val="accent3">
                    <a:lumMod val="75000"/>
                  </a:schemeClr>
                </a:solidFill>
              </a:rPr>
              <a:t>90 - </a:t>
            </a:r>
            <a:r>
              <a:rPr lang="en-US" sz="2400" b="1" dirty="0">
                <a:solidFill>
                  <a:schemeClr val="accent3">
                    <a:lumMod val="75000"/>
                  </a:schemeClr>
                </a:solidFill>
              </a:rPr>
              <a:t>400 times faster</a:t>
            </a:r>
          </a:p>
          <a:p>
            <a:pPr lvl="1">
              <a:spcAft>
                <a:spcPts val="1800"/>
              </a:spcAft>
            </a:pPr>
            <a:r>
              <a:rPr lang="en-US" sz="2400" b="1" dirty="0" smtClean="0">
                <a:solidFill>
                  <a:schemeClr val="accent3">
                    <a:lumMod val="75000"/>
                  </a:schemeClr>
                </a:solidFill>
              </a:rPr>
              <a:t>Perform queries </a:t>
            </a:r>
            <a:r>
              <a:rPr lang="en-US" sz="2400" b="1" dirty="0">
                <a:solidFill>
                  <a:schemeClr val="accent3">
                    <a:lumMod val="75000"/>
                  </a:schemeClr>
                </a:solidFill>
              </a:rPr>
              <a:t>60-80x </a:t>
            </a:r>
            <a:r>
              <a:rPr lang="en-US" sz="2400" b="1" dirty="0" smtClean="0">
                <a:solidFill>
                  <a:schemeClr val="accent3">
                    <a:lumMod val="75000"/>
                  </a:schemeClr>
                </a:solidFill>
              </a:rPr>
              <a:t>faster</a:t>
            </a:r>
            <a:r>
              <a:rPr lang="en-US" sz="2000" b="1" dirty="0" smtClean="0">
                <a:solidFill>
                  <a:schemeClr val="accent3">
                    <a:lumMod val="75000"/>
                  </a:schemeClr>
                </a:solidFill>
              </a:rPr>
              <a:t/>
            </a:r>
            <a:br>
              <a:rPr lang="en-US" sz="2000" b="1" dirty="0" smtClean="0">
                <a:solidFill>
                  <a:schemeClr val="accent3">
                    <a:lumMod val="75000"/>
                  </a:schemeClr>
                </a:solidFill>
              </a:rPr>
            </a:br>
            <a:r>
              <a:rPr lang="en-US" sz="2000" dirty="0" smtClean="0"/>
              <a:t>for </a:t>
            </a:r>
            <a:r>
              <a:rPr lang="en-US" sz="2000" dirty="0"/>
              <a:t>merchandise allocation and distribution of inventory across retail </a:t>
            </a:r>
            <a:r>
              <a:rPr lang="en-US" sz="2000" dirty="0" smtClean="0"/>
              <a:t>locations</a:t>
            </a:r>
          </a:p>
          <a:p>
            <a:pPr lvl="1">
              <a:spcAft>
                <a:spcPts val="1800"/>
              </a:spcAft>
            </a:pPr>
            <a:r>
              <a:rPr lang="en-US" sz="2000" b="1" dirty="0">
                <a:solidFill>
                  <a:schemeClr val="accent3">
                    <a:lumMod val="75000"/>
                  </a:schemeClr>
                </a:solidFill>
              </a:rPr>
              <a:t>Extend analytics to the business front lines </a:t>
            </a:r>
            <a:r>
              <a:rPr lang="en-US" sz="2000" dirty="0"/>
              <a:t>via a visual, easy-to-use mobile </a:t>
            </a:r>
            <a:r>
              <a:rPr lang="en-US" sz="2000" dirty="0" smtClean="0"/>
              <a:t>application – 80% of global workforce can now access</a:t>
            </a:r>
            <a:endParaRPr lang="en-US" sz="2000" dirty="0"/>
          </a:p>
        </p:txBody>
      </p:sp>
    </p:spTree>
    <p:extLst>
      <p:ext uri="{BB962C8B-B14F-4D97-AF65-F5344CB8AC3E}">
        <p14:creationId xmlns:p14="http://schemas.microsoft.com/office/powerpoint/2010/main" val="10168454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half" idx="1"/>
          </p:nvPr>
        </p:nvSpPr>
        <p:spPr>
          <a:xfrm>
            <a:off x="799875" y="2101034"/>
            <a:ext cx="4524408" cy="4201367"/>
          </a:xfrm>
        </p:spPr>
        <p:txBody>
          <a:bodyPr/>
          <a:lstStyle/>
          <a:p>
            <a:pPr marL="0" indent="0">
              <a:spcAft>
                <a:spcPts val="2400"/>
              </a:spcAft>
              <a:buNone/>
            </a:pPr>
            <a:r>
              <a:rPr lang="en-US" sz="2800" b="1" dirty="0" smtClean="0"/>
              <a:t>Goal: </a:t>
            </a:r>
            <a:r>
              <a:rPr lang="en-US" dirty="0" smtClean="0"/>
              <a:t>Expand and grow </a:t>
            </a:r>
            <a:r>
              <a:rPr lang="en-US" dirty="0" err="1" smtClean="0"/>
              <a:t>Millenium</a:t>
            </a:r>
            <a:r>
              <a:rPr lang="en-US" dirty="0" smtClean="0"/>
              <a:t>. </a:t>
            </a:r>
            <a:endParaRPr lang="en-US" b="1" dirty="0" smtClean="0"/>
          </a:p>
          <a:p>
            <a:pPr marL="0" lvl="1" indent="0">
              <a:spcAft>
                <a:spcPts val="1800"/>
              </a:spcAft>
              <a:buNone/>
            </a:pPr>
            <a:r>
              <a:rPr lang="en-US" sz="2000" dirty="0" smtClean="0"/>
              <a:t>On modest hardware, concurrency at </a:t>
            </a:r>
            <a:r>
              <a:rPr lang="en-US" sz="2400" dirty="0"/>
              <a:t/>
            </a:r>
            <a:br>
              <a:rPr lang="en-US" sz="2400" dirty="0"/>
            </a:br>
            <a:r>
              <a:rPr lang="en-US" sz="2400" b="1" dirty="0">
                <a:solidFill>
                  <a:schemeClr val="accent3">
                    <a:lumMod val="75000"/>
                  </a:schemeClr>
                </a:solidFill>
              </a:rPr>
              <a:t>450 simultaneous </a:t>
            </a:r>
            <a:r>
              <a:rPr lang="en-US" sz="2400" b="1" dirty="0" smtClean="0">
                <a:solidFill>
                  <a:schemeClr val="accent3">
                    <a:lumMod val="75000"/>
                  </a:schemeClr>
                </a:solidFill>
              </a:rPr>
              <a:t>users </a:t>
            </a:r>
          </a:p>
          <a:p>
            <a:pPr marL="0" lvl="1" indent="0">
              <a:spcAft>
                <a:spcPts val="1800"/>
              </a:spcAft>
              <a:buNone/>
            </a:pPr>
            <a:r>
              <a:rPr lang="en-US" sz="2000" b="1" dirty="0" smtClean="0">
                <a:solidFill>
                  <a:schemeClr val="accent3">
                    <a:lumMod val="75000"/>
                  </a:schemeClr>
                </a:solidFill>
              </a:rPr>
              <a:t>6,000</a:t>
            </a:r>
            <a:r>
              <a:rPr lang="en-US" sz="2000" b="1" dirty="0">
                <a:solidFill>
                  <a:schemeClr val="accent3">
                    <a:lumMod val="75000"/>
                  </a:schemeClr>
                </a:solidFill>
              </a:rPr>
              <a:t>% faster analysis </a:t>
            </a:r>
            <a:r>
              <a:rPr lang="en-US" sz="2000" dirty="0"/>
              <a:t>of timers helps Cerner gain insight into how physicians and others use Millennium and make suggestions  about using it more efficiently so users become more efficient </a:t>
            </a:r>
            <a:r>
              <a:rPr lang="en-US" sz="2000" dirty="0" smtClean="0"/>
              <a:t>physicians</a:t>
            </a:r>
          </a:p>
          <a:p>
            <a:pPr marL="0" lvl="1" indent="0">
              <a:spcAft>
                <a:spcPts val="1800"/>
              </a:spcAft>
              <a:buNone/>
            </a:pPr>
            <a:r>
              <a:rPr lang="en-US" sz="2000" b="1" dirty="0" smtClean="0">
                <a:solidFill>
                  <a:schemeClr val="accent3">
                    <a:lumMod val="75000"/>
                  </a:schemeClr>
                </a:solidFill>
              </a:rPr>
              <a:t>Rapid </a:t>
            </a:r>
            <a:r>
              <a:rPr lang="en-US" sz="2000" b="1" dirty="0">
                <a:solidFill>
                  <a:schemeClr val="accent3">
                    <a:lumMod val="75000"/>
                  </a:schemeClr>
                </a:solidFill>
              </a:rPr>
              <a:t>analysis of 2 million alerts daily </a:t>
            </a:r>
            <a:r>
              <a:rPr lang="en-US" sz="2000" dirty="0" smtClean="0"/>
              <a:t>helps Cerner head </a:t>
            </a:r>
            <a:r>
              <a:rPr lang="en-US" sz="2000" dirty="0"/>
              <a:t>off problems before they happen</a:t>
            </a:r>
          </a:p>
        </p:txBody>
      </p:sp>
      <p:pic>
        <p:nvPicPr>
          <p:cNvPr id="16" name="Picture 2"/>
          <p:cNvPicPr>
            <a:picLocks noGrp="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6092327" y="649994"/>
            <a:ext cx="5496730" cy="5427817"/>
          </a:xfrm>
        </p:spPr>
      </p:pic>
      <p:sp>
        <p:nvSpPr>
          <p:cNvPr id="14338" name="Text Placeholder 6"/>
          <p:cNvSpPr>
            <a:spLocks noGrp="1"/>
          </p:cNvSpPr>
          <p:nvPr>
            <p:ph type="body" sz="quarter" idx="13"/>
          </p:nvPr>
        </p:nvSpPr>
        <p:spPr>
          <a:xfrm>
            <a:off x="799875" y="1087119"/>
            <a:ext cx="4928896" cy="1123331"/>
          </a:xfrm>
        </p:spPr>
        <p:txBody>
          <a:bodyPr/>
          <a:lstStyle/>
          <a:p>
            <a:pPr lvl="1">
              <a:buNone/>
            </a:pPr>
            <a:r>
              <a:rPr lang="en-US" sz="1800" b="0" dirty="0" smtClean="0">
                <a:solidFill>
                  <a:schemeClr val="tx1"/>
                </a:solidFill>
                <a:latin typeface="+mn-lt"/>
              </a:rPr>
              <a:t>Health information solutions like </a:t>
            </a:r>
            <a:r>
              <a:rPr lang="en-US" sz="1800" b="0" dirty="0" err="1" smtClean="0">
                <a:solidFill>
                  <a:schemeClr val="tx1"/>
                </a:solidFill>
                <a:latin typeface="+mn-lt"/>
              </a:rPr>
              <a:t>Millenium</a:t>
            </a:r>
            <a:r>
              <a:rPr lang="en-US" sz="1800" b="0" dirty="0" smtClean="0">
                <a:solidFill>
                  <a:schemeClr val="tx1"/>
                </a:solidFill>
                <a:latin typeface="+mn-lt"/>
              </a:rPr>
              <a:t>. </a:t>
            </a:r>
            <a:r>
              <a:rPr lang="en-US" sz="1800" b="0" dirty="0">
                <a:solidFill>
                  <a:schemeClr val="tx1"/>
                </a:solidFill>
                <a:latin typeface="+mn-lt"/>
              </a:rPr>
              <a:t>User workflow analysis to improve efficiency and quality of patient care, supporting government </a:t>
            </a:r>
            <a:r>
              <a:rPr lang="en-US" sz="1800" b="0" dirty="0" smtClean="0">
                <a:solidFill>
                  <a:schemeClr val="tx1"/>
                </a:solidFill>
                <a:latin typeface="+mn-lt"/>
              </a:rPr>
              <a:t>regulations.</a:t>
            </a:r>
            <a:endParaRPr lang="en-US" sz="1800" b="0" dirty="0">
              <a:solidFill>
                <a:schemeClr val="tx1"/>
              </a:solidFill>
              <a:latin typeface="+mn-lt"/>
            </a:endParaRPr>
          </a:p>
          <a:p>
            <a:endParaRPr lang="en-US" sz="1800" dirty="0" smtClean="0"/>
          </a:p>
        </p:txBody>
      </p:sp>
      <p:pic>
        <p:nvPicPr>
          <p:cNvPr id="14" name="Picture 2" descr="http://www.enter2run.com/images/imagebin/9970/Cerner%20Logo.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9875" y="121186"/>
            <a:ext cx="2523100" cy="9659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1246602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Big Data/Hadoop Wave</a:t>
            </a:r>
          </a:p>
        </p:txBody>
      </p:sp>
      <p:pic>
        <p:nvPicPr>
          <p:cNvPr id="16" name="Content Placeholder 15"/>
          <p:cNvPicPr>
            <a:picLocks noGrp="1" noChangeAspect="1"/>
          </p:cNvPicPr>
          <p:nvPr>
            <p:ph sz="half" idx="1"/>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54254"/>
          <a:stretch/>
        </p:blipFill>
        <p:spPr>
          <a:xfrm>
            <a:off x="-128350" y="1439364"/>
            <a:ext cx="2425774" cy="4723294"/>
          </a:xfrm>
        </p:spPr>
      </p:pic>
      <p:sp>
        <p:nvSpPr>
          <p:cNvPr id="12" name="Content Placeholder 11"/>
          <p:cNvSpPr>
            <a:spLocks noGrp="1"/>
          </p:cNvSpPr>
          <p:nvPr>
            <p:ph sz="half" idx="2"/>
          </p:nvPr>
        </p:nvSpPr>
        <p:spPr>
          <a:xfrm>
            <a:off x="2434370" y="1811887"/>
            <a:ext cx="4082044" cy="4350771"/>
          </a:xfrm>
        </p:spPr>
        <p:txBody>
          <a:bodyPr/>
          <a:lstStyle/>
          <a:p>
            <a:pPr marL="0" indent="0">
              <a:buNone/>
            </a:pPr>
            <a:r>
              <a:rPr lang="en-US" sz="2400" b="1" dirty="0"/>
              <a:t>How you know you’re in it?</a:t>
            </a:r>
          </a:p>
          <a:p>
            <a:pPr>
              <a:buClr>
                <a:schemeClr val="accent4">
                  <a:lumMod val="75000"/>
                </a:schemeClr>
              </a:buClr>
              <a:buFont typeface="Arial" panose="020B0604020202020204" pitchFamily="34" charset="0"/>
              <a:buChar char="•"/>
            </a:pPr>
            <a:r>
              <a:rPr lang="en-US" sz="2000" dirty="0"/>
              <a:t>Looking for inexpensive places to keep data</a:t>
            </a:r>
          </a:p>
          <a:p>
            <a:pPr>
              <a:buClr>
                <a:schemeClr val="accent4">
                  <a:lumMod val="75000"/>
                </a:schemeClr>
              </a:buClr>
              <a:buFont typeface="Arial" panose="020B0604020202020204" pitchFamily="34" charset="0"/>
              <a:buChar char="•"/>
            </a:pPr>
            <a:r>
              <a:rPr lang="en-US" sz="2000" dirty="0"/>
              <a:t>More types of data – structured and unstructured</a:t>
            </a:r>
          </a:p>
          <a:p>
            <a:pPr>
              <a:buClr>
                <a:schemeClr val="accent4">
                  <a:lumMod val="75000"/>
                </a:schemeClr>
              </a:buClr>
              <a:buFont typeface="Arial" panose="020B0604020202020204" pitchFamily="34" charset="0"/>
              <a:buChar char="•"/>
            </a:pPr>
            <a:r>
              <a:rPr lang="en-US" sz="2000" dirty="0"/>
              <a:t>Handling data of unknown value</a:t>
            </a:r>
          </a:p>
          <a:p>
            <a:pPr>
              <a:buClr>
                <a:schemeClr val="accent4">
                  <a:lumMod val="75000"/>
                </a:schemeClr>
              </a:buClr>
              <a:buFont typeface="Arial" panose="020B0604020202020204" pitchFamily="34" charset="0"/>
              <a:buChar char="•"/>
            </a:pPr>
            <a:r>
              <a:rPr lang="en-US" sz="2000" dirty="0" smtClean="0"/>
              <a:t>Hadoop excitement</a:t>
            </a:r>
            <a:endParaRPr lang="en-US" sz="2000" dirty="0"/>
          </a:p>
          <a:p>
            <a:pPr marL="0" indent="0">
              <a:buNone/>
            </a:pPr>
            <a:endParaRPr lang="en-US" dirty="0"/>
          </a:p>
          <a:p>
            <a:endParaRPr lang="en-US" dirty="0"/>
          </a:p>
        </p:txBody>
      </p:sp>
      <p:sp>
        <p:nvSpPr>
          <p:cNvPr id="13" name="Content Placeholder 12"/>
          <p:cNvSpPr>
            <a:spLocks noGrp="1"/>
          </p:cNvSpPr>
          <p:nvPr>
            <p:ph sz="half" idx="10"/>
          </p:nvPr>
        </p:nvSpPr>
        <p:spPr>
          <a:xfrm>
            <a:off x="7004351" y="1811886"/>
            <a:ext cx="4533801" cy="4350771"/>
          </a:xfrm>
        </p:spPr>
        <p:txBody>
          <a:bodyPr/>
          <a:lstStyle/>
          <a:p>
            <a:pPr marL="0" indent="0">
              <a:buNone/>
            </a:pPr>
            <a:r>
              <a:rPr lang="en-US" sz="2400" b="1" dirty="0"/>
              <a:t>Solution</a:t>
            </a:r>
          </a:p>
          <a:p>
            <a:pPr>
              <a:buClr>
                <a:schemeClr val="accent4">
                  <a:lumMod val="75000"/>
                </a:schemeClr>
              </a:buClr>
              <a:buFont typeface="Arial" panose="020B0604020202020204" pitchFamily="34" charset="0"/>
              <a:buChar char="•"/>
            </a:pPr>
            <a:r>
              <a:rPr lang="en-US" sz="2000" dirty="0" smtClean="0"/>
              <a:t>Must support Spark</a:t>
            </a:r>
          </a:p>
          <a:p>
            <a:pPr>
              <a:buClr>
                <a:schemeClr val="accent4">
                  <a:lumMod val="75000"/>
                </a:schemeClr>
              </a:buClr>
              <a:buFont typeface="Arial" panose="020B0604020202020204" pitchFamily="34" charset="0"/>
              <a:buChar char="•"/>
            </a:pPr>
            <a:r>
              <a:rPr lang="en-US" sz="2000" dirty="0" smtClean="0"/>
              <a:t>Must support ORC, Parquet, JSON, etc.</a:t>
            </a:r>
            <a:endParaRPr lang="en-US" sz="2000" dirty="0"/>
          </a:p>
          <a:p>
            <a:pPr>
              <a:buClr>
                <a:schemeClr val="accent4">
                  <a:lumMod val="75000"/>
                </a:schemeClr>
              </a:buClr>
              <a:buFont typeface="Arial" panose="020B0604020202020204" pitchFamily="34" charset="0"/>
              <a:buChar char="•"/>
            </a:pPr>
            <a:r>
              <a:rPr lang="en-US" sz="2000" dirty="0"/>
              <a:t>Leverage </a:t>
            </a:r>
            <a:r>
              <a:rPr lang="en-US" sz="2000" dirty="0" smtClean="0"/>
              <a:t>HDFS or S3 </a:t>
            </a:r>
            <a:r>
              <a:rPr lang="en-US" sz="2000" dirty="0"/>
              <a:t>for </a:t>
            </a:r>
            <a:r>
              <a:rPr lang="en-US" sz="2000" dirty="0" smtClean="0"/>
              <a:t>cold </a:t>
            </a:r>
            <a:r>
              <a:rPr lang="en-US" sz="2000" dirty="0"/>
              <a:t>data</a:t>
            </a:r>
          </a:p>
          <a:p>
            <a:pPr>
              <a:buClr>
                <a:schemeClr val="accent4">
                  <a:lumMod val="75000"/>
                </a:schemeClr>
              </a:buClr>
              <a:buFont typeface="Arial" panose="020B0604020202020204" pitchFamily="34" charset="0"/>
              <a:buChar char="•"/>
            </a:pPr>
            <a:r>
              <a:rPr lang="en-US" sz="2000" dirty="0"/>
              <a:t>Information lifecycle management</a:t>
            </a:r>
          </a:p>
          <a:p>
            <a:pPr>
              <a:buClr>
                <a:schemeClr val="accent4">
                  <a:lumMod val="75000"/>
                </a:schemeClr>
              </a:buClr>
              <a:buFont typeface="Arial" panose="020B0604020202020204" pitchFamily="34" charset="0"/>
              <a:buChar char="•"/>
            </a:pPr>
            <a:r>
              <a:rPr lang="en-US" sz="2000" dirty="0"/>
              <a:t>Query in place without moving data</a:t>
            </a:r>
          </a:p>
          <a:p>
            <a:pPr marL="0" indent="0">
              <a:buNone/>
            </a:pPr>
            <a:endParaRPr lang="en-US" dirty="0"/>
          </a:p>
        </p:txBody>
      </p:sp>
      <p:sp>
        <p:nvSpPr>
          <p:cNvPr id="6" name="TextBox 5"/>
          <p:cNvSpPr txBox="1"/>
          <p:nvPr/>
        </p:nvSpPr>
        <p:spPr>
          <a:xfrm>
            <a:off x="802784" y="6255466"/>
            <a:ext cx="1237624" cy="158948"/>
          </a:xfrm>
          <a:prstGeom prst="rect">
            <a:avLst/>
          </a:prstGeom>
          <a:solidFill>
            <a:schemeClr val="bg1"/>
          </a:solidFill>
        </p:spPr>
        <p:txBody>
          <a:bodyPr vert="horz" wrap="square" lIns="45714" tIns="22857" rIns="45714" bIns="22857" rtlCol="0" anchor="t" anchorCtr="0">
            <a:spAutoFit/>
          </a:bodyPr>
          <a:lstStyle/>
          <a:p>
            <a:pPr algn="ctr" defTabSz="1088421"/>
            <a:endParaRPr lang="en-GB" sz="733" dirty="0">
              <a:solidFill>
                <a:prstClr val="white"/>
              </a:solidFill>
              <a:ea typeface="Roboto Light" charset="0"/>
              <a:cs typeface="Roboto Light" charset="0"/>
            </a:endParaRPr>
          </a:p>
        </p:txBody>
      </p:sp>
      <p:sp>
        <p:nvSpPr>
          <p:cNvPr id="7" name="TextBox 6"/>
          <p:cNvSpPr txBox="1"/>
          <p:nvPr/>
        </p:nvSpPr>
        <p:spPr>
          <a:xfrm>
            <a:off x="10300528" y="6255466"/>
            <a:ext cx="1237624" cy="158948"/>
          </a:xfrm>
          <a:prstGeom prst="rect">
            <a:avLst/>
          </a:prstGeom>
          <a:solidFill>
            <a:schemeClr val="bg1"/>
          </a:solidFill>
        </p:spPr>
        <p:txBody>
          <a:bodyPr vert="horz" wrap="square" lIns="45714" tIns="22857" rIns="45714" bIns="22857" rtlCol="0" anchor="t" anchorCtr="0">
            <a:spAutoFit/>
          </a:bodyPr>
          <a:lstStyle/>
          <a:p>
            <a:pPr algn="ctr" defTabSz="1088421"/>
            <a:endParaRPr lang="en-GB" sz="733" dirty="0">
              <a:solidFill>
                <a:prstClr val="white"/>
              </a:solidFill>
              <a:ea typeface="Roboto Light" charset="0"/>
              <a:cs typeface="Roboto Light" charset="0"/>
            </a:endParaRPr>
          </a:p>
        </p:txBody>
      </p:sp>
      <p:sp>
        <p:nvSpPr>
          <p:cNvPr id="8" name="Rectangle 7"/>
          <p:cNvSpPr/>
          <p:nvPr/>
        </p:nvSpPr>
        <p:spPr>
          <a:xfrm>
            <a:off x="-102587" y="1136073"/>
            <a:ext cx="2536958" cy="1897233"/>
          </a:xfrm>
          <a:prstGeom prst="rect">
            <a:avLst/>
          </a:prstGeom>
          <a:gradFill flip="none" rotWithShape="1">
            <a:gsLst>
              <a:gs pos="39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03"/>
            <a:endParaRPr lang="en-US" sz="2150">
              <a:solidFill>
                <a:prstClr val="white"/>
              </a:solidFill>
            </a:endParaRPr>
          </a:p>
        </p:txBody>
      </p:sp>
      <p:sp>
        <p:nvSpPr>
          <p:cNvPr id="9" name="Rectangle 8"/>
          <p:cNvSpPr/>
          <p:nvPr/>
        </p:nvSpPr>
        <p:spPr>
          <a:xfrm rot="10800000">
            <a:off x="-138910" y="4697173"/>
            <a:ext cx="2573281" cy="1717239"/>
          </a:xfrm>
          <a:prstGeom prst="rect">
            <a:avLst/>
          </a:prstGeom>
          <a:gradFill flip="none" rotWithShape="1">
            <a:gsLst>
              <a:gs pos="39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03"/>
            <a:endParaRPr lang="en-US" sz="2150">
              <a:solidFill>
                <a:prstClr val="white"/>
              </a:solidFill>
            </a:endParaRPr>
          </a:p>
        </p:txBody>
      </p:sp>
    </p:spTree>
    <p:extLst>
      <p:ext uri="{BB962C8B-B14F-4D97-AF65-F5344CB8AC3E}">
        <p14:creationId xmlns:p14="http://schemas.microsoft.com/office/powerpoint/2010/main" val="17424469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Hadoop Hype</a:t>
            </a:r>
            <a:endParaRPr lang="en-US" dirty="0"/>
          </a:p>
        </p:txBody>
      </p:sp>
      <p:sp>
        <p:nvSpPr>
          <p:cNvPr id="5" name="TextBox 4"/>
          <p:cNvSpPr txBox="1"/>
          <p:nvPr/>
        </p:nvSpPr>
        <p:spPr>
          <a:xfrm>
            <a:off x="1190285" y="1907926"/>
            <a:ext cx="3083448" cy="3854525"/>
          </a:xfrm>
          <a:prstGeom prst="rect">
            <a:avLst/>
          </a:prstGeom>
        </p:spPr>
        <p:txBody>
          <a:bodyPr vert="horz" wrap="square" lIns="108850" tIns="54425" rIns="108850" bIns="54425" rtlCol="0">
            <a:noAutofit/>
          </a:bodyPr>
          <a:lstStyle/>
          <a:p>
            <a:pPr marL="10317" indent="-10317" defTabSz="1088421"/>
            <a:r>
              <a:rPr lang="en-US" dirty="0">
                <a:solidFill>
                  <a:srgbClr val="212E35"/>
                </a:solidFill>
                <a:latin typeface="MetricHPE" pitchFamily="34" charset="0"/>
              </a:rPr>
              <a:t>There’s this new thing called Hadoop</a:t>
            </a:r>
          </a:p>
          <a:p>
            <a:pPr marL="170622" indent="-170622" defTabSz="1088421"/>
            <a:endParaRPr lang="en-US" dirty="0">
              <a:solidFill>
                <a:srgbClr val="212E35"/>
              </a:solidFill>
              <a:latin typeface="MetricHPE" pitchFamily="34" charset="0"/>
            </a:endParaRPr>
          </a:p>
          <a:p>
            <a:pPr marL="10317" indent="-10317" defTabSz="1088421"/>
            <a:r>
              <a:rPr lang="en-US" dirty="0">
                <a:solidFill>
                  <a:srgbClr val="212E35"/>
                </a:solidFill>
                <a:latin typeface="MetricHPE" pitchFamily="34" charset="0"/>
              </a:rPr>
              <a:t>Can Hadoop replace the data warehouse?</a:t>
            </a:r>
          </a:p>
          <a:p>
            <a:pPr marL="170622" indent="-170622" defTabSz="1088421"/>
            <a:endParaRPr lang="en-US" dirty="0">
              <a:solidFill>
                <a:srgbClr val="212E35"/>
              </a:solidFill>
              <a:latin typeface="MetricHPE" pitchFamily="34" charset="0"/>
            </a:endParaRPr>
          </a:p>
          <a:p>
            <a:pPr marL="10317" indent="-10317" defTabSz="1088421"/>
            <a:r>
              <a:rPr lang="en-US" dirty="0">
                <a:solidFill>
                  <a:srgbClr val="212E35"/>
                </a:solidFill>
                <a:latin typeface="MetricHPE" pitchFamily="34" charset="0"/>
              </a:rPr>
              <a:t>Can Hadoop replace ETL?</a:t>
            </a:r>
          </a:p>
          <a:p>
            <a:pPr marL="170622" indent="-170622" defTabSz="1088421"/>
            <a:endParaRPr lang="en-US" dirty="0">
              <a:solidFill>
                <a:srgbClr val="212E35"/>
              </a:solidFill>
              <a:latin typeface="MetricHPE" pitchFamily="34" charset="0"/>
            </a:endParaRPr>
          </a:p>
          <a:p>
            <a:pPr marL="10317" indent="-10317" defTabSz="1088421"/>
            <a:r>
              <a:rPr lang="en-US" dirty="0">
                <a:solidFill>
                  <a:srgbClr val="212E35"/>
                </a:solidFill>
                <a:latin typeface="MetricHPE" pitchFamily="34" charset="0"/>
              </a:rPr>
              <a:t>Has Hadoop failed to deliver the goods?</a:t>
            </a:r>
          </a:p>
        </p:txBody>
      </p:sp>
      <p:sp>
        <p:nvSpPr>
          <p:cNvPr id="6" name="TextBox 5"/>
          <p:cNvSpPr txBox="1"/>
          <p:nvPr/>
        </p:nvSpPr>
        <p:spPr>
          <a:xfrm>
            <a:off x="380790" y="2837061"/>
            <a:ext cx="457140" cy="457140"/>
          </a:xfrm>
          <a:prstGeom prst="rect">
            <a:avLst/>
          </a:prstGeom>
        </p:spPr>
        <p:txBody>
          <a:bodyPr vert="horz" wrap="none" lIns="108850" tIns="54425" rIns="108850" bIns="54425" rtlCol="0">
            <a:noAutofit/>
          </a:bodyPr>
          <a:lstStyle/>
          <a:p>
            <a:pPr marL="170622" indent="-170622" defTabSz="1088421"/>
            <a:r>
              <a:rPr lang="en-US" sz="2100" b="1" dirty="0">
                <a:solidFill>
                  <a:srgbClr val="212E35"/>
                </a:solidFill>
                <a:latin typeface="MetricHPE" pitchFamily="34" charset="0"/>
              </a:rPr>
              <a:t>2011</a:t>
            </a:r>
          </a:p>
        </p:txBody>
      </p:sp>
      <p:sp>
        <p:nvSpPr>
          <p:cNvPr id="7" name="TextBox 6"/>
          <p:cNvSpPr txBox="1"/>
          <p:nvPr/>
        </p:nvSpPr>
        <p:spPr>
          <a:xfrm>
            <a:off x="380790" y="3553065"/>
            <a:ext cx="457140" cy="457140"/>
          </a:xfrm>
          <a:prstGeom prst="rect">
            <a:avLst/>
          </a:prstGeom>
        </p:spPr>
        <p:txBody>
          <a:bodyPr vert="horz" wrap="none" lIns="108850" tIns="54425" rIns="108850" bIns="54425" rtlCol="0">
            <a:noAutofit/>
          </a:bodyPr>
          <a:lstStyle/>
          <a:p>
            <a:pPr marL="170622" indent="-170622" defTabSz="1088421"/>
            <a:r>
              <a:rPr lang="en-US" sz="2100" b="1" dirty="0">
                <a:solidFill>
                  <a:srgbClr val="212E35"/>
                </a:solidFill>
                <a:latin typeface="MetricHPE" pitchFamily="34" charset="0"/>
              </a:rPr>
              <a:t>2013</a:t>
            </a:r>
          </a:p>
        </p:txBody>
      </p:sp>
      <p:sp>
        <p:nvSpPr>
          <p:cNvPr id="8" name="TextBox 7"/>
          <p:cNvSpPr txBox="1"/>
          <p:nvPr/>
        </p:nvSpPr>
        <p:spPr>
          <a:xfrm>
            <a:off x="395458" y="4184717"/>
            <a:ext cx="457140" cy="457140"/>
          </a:xfrm>
          <a:prstGeom prst="rect">
            <a:avLst/>
          </a:prstGeom>
        </p:spPr>
        <p:txBody>
          <a:bodyPr vert="horz" wrap="none" lIns="108850" tIns="54425" rIns="108850" bIns="54425" rtlCol="0">
            <a:noAutofit/>
          </a:bodyPr>
          <a:lstStyle/>
          <a:p>
            <a:pPr marL="170622" indent="-170622" defTabSz="1088421"/>
            <a:r>
              <a:rPr lang="en-US" sz="2100" b="1" dirty="0">
                <a:solidFill>
                  <a:srgbClr val="212E35"/>
                </a:solidFill>
                <a:latin typeface="MetricHPE" pitchFamily="34" charset="0"/>
              </a:rPr>
              <a:t>2018</a:t>
            </a:r>
          </a:p>
        </p:txBody>
      </p:sp>
      <p:sp>
        <p:nvSpPr>
          <p:cNvPr id="9" name="TextBox 8"/>
          <p:cNvSpPr txBox="1"/>
          <p:nvPr/>
        </p:nvSpPr>
        <p:spPr>
          <a:xfrm>
            <a:off x="380790" y="1907926"/>
            <a:ext cx="457140" cy="457140"/>
          </a:xfrm>
          <a:prstGeom prst="rect">
            <a:avLst/>
          </a:prstGeom>
        </p:spPr>
        <p:txBody>
          <a:bodyPr vert="horz" wrap="none" lIns="108850" tIns="54425" rIns="108850" bIns="54425" rtlCol="0">
            <a:noAutofit/>
          </a:bodyPr>
          <a:lstStyle/>
          <a:p>
            <a:pPr marL="170622" indent="-170622" defTabSz="1088421"/>
            <a:r>
              <a:rPr lang="en-US" sz="2100" b="1" dirty="0">
                <a:solidFill>
                  <a:srgbClr val="212E35"/>
                </a:solidFill>
                <a:latin typeface="MetricHPE" pitchFamily="34" charset="0"/>
              </a:rPr>
              <a:t>2008</a:t>
            </a:r>
          </a:p>
        </p:txBody>
      </p:sp>
      <p:sp>
        <p:nvSpPr>
          <p:cNvPr id="2" name="Rectangle 1"/>
          <p:cNvSpPr/>
          <p:nvPr/>
        </p:nvSpPr>
        <p:spPr>
          <a:xfrm>
            <a:off x="8639159" y="5762451"/>
            <a:ext cx="3119380" cy="276999"/>
          </a:xfrm>
          <a:prstGeom prst="rect">
            <a:avLst/>
          </a:prstGeom>
        </p:spPr>
        <p:txBody>
          <a:bodyPr wrap="none">
            <a:spAutoFit/>
          </a:bodyPr>
          <a:lstStyle/>
          <a:p>
            <a:pPr defTabSz="1088421"/>
            <a:r>
              <a:rPr lang="en-GB" sz="1200" dirty="0">
                <a:solidFill>
                  <a:srgbClr val="212E35"/>
                </a:solidFill>
                <a:hlinkClick r:id="rId3"/>
              </a:rPr>
              <a:t>https://www.gartner.com/document/3388326</a:t>
            </a:r>
            <a:r>
              <a:rPr lang="en-GB" sz="1200" dirty="0">
                <a:solidFill>
                  <a:srgbClr val="212E35"/>
                </a:solidFill>
              </a:rPr>
              <a:t> </a:t>
            </a:r>
          </a:p>
        </p:txBody>
      </p:sp>
      <p:pic>
        <p:nvPicPr>
          <p:cNvPr id="10" name="Picture 9"/>
          <p:cNvPicPr>
            <a:picLocks noChangeAspect="1"/>
          </p:cNvPicPr>
          <p:nvPr/>
        </p:nvPicPr>
        <p:blipFill>
          <a:blip r:embed="rId4"/>
          <a:stretch>
            <a:fillRect/>
          </a:stretch>
        </p:blipFill>
        <p:spPr>
          <a:xfrm>
            <a:off x="4052721" y="1597572"/>
            <a:ext cx="7890559" cy="4086687"/>
          </a:xfrm>
          <a:prstGeom prst="rect">
            <a:avLst/>
          </a:prstGeom>
        </p:spPr>
      </p:pic>
      <p:sp>
        <p:nvSpPr>
          <p:cNvPr id="11" name="Oval 10"/>
          <p:cNvSpPr/>
          <p:nvPr/>
        </p:nvSpPr>
        <p:spPr>
          <a:xfrm>
            <a:off x="6388818" y="4805997"/>
            <a:ext cx="880831" cy="278744"/>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GB" sz="2150" dirty="0">
              <a:solidFill>
                <a:prstClr val="white"/>
              </a:solidFill>
            </a:endParaRPr>
          </a:p>
        </p:txBody>
      </p:sp>
      <p:sp>
        <p:nvSpPr>
          <p:cNvPr id="12" name="TextBox 11"/>
          <p:cNvSpPr txBox="1"/>
          <p:nvPr/>
        </p:nvSpPr>
        <p:spPr>
          <a:xfrm>
            <a:off x="802784" y="6255466"/>
            <a:ext cx="1237624" cy="158948"/>
          </a:xfrm>
          <a:prstGeom prst="rect">
            <a:avLst/>
          </a:prstGeom>
          <a:solidFill>
            <a:schemeClr val="bg1"/>
          </a:solidFill>
        </p:spPr>
        <p:txBody>
          <a:bodyPr vert="horz" wrap="square" lIns="45714" tIns="22857" rIns="45714" bIns="22857" rtlCol="0" anchor="t" anchorCtr="0">
            <a:spAutoFit/>
          </a:bodyPr>
          <a:lstStyle/>
          <a:p>
            <a:pPr algn="ctr" defTabSz="1088421"/>
            <a:endParaRPr lang="en-GB" sz="733" dirty="0">
              <a:solidFill>
                <a:prstClr val="white"/>
              </a:solidFill>
              <a:ea typeface="Roboto Light" charset="0"/>
              <a:cs typeface="Roboto Light" charset="0"/>
            </a:endParaRPr>
          </a:p>
        </p:txBody>
      </p:sp>
      <p:sp>
        <p:nvSpPr>
          <p:cNvPr id="13" name="TextBox 12"/>
          <p:cNvSpPr txBox="1"/>
          <p:nvPr/>
        </p:nvSpPr>
        <p:spPr>
          <a:xfrm>
            <a:off x="10367426" y="6255610"/>
            <a:ext cx="1237624" cy="158948"/>
          </a:xfrm>
          <a:prstGeom prst="rect">
            <a:avLst/>
          </a:prstGeom>
          <a:solidFill>
            <a:schemeClr val="bg1"/>
          </a:solidFill>
        </p:spPr>
        <p:txBody>
          <a:bodyPr vert="horz" wrap="square" lIns="45714" tIns="22857" rIns="45714" bIns="22857" rtlCol="0" anchor="t" anchorCtr="0">
            <a:spAutoFit/>
          </a:bodyPr>
          <a:lstStyle/>
          <a:p>
            <a:pPr algn="ctr" defTabSz="1088421"/>
            <a:endParaRPr lang="en-GB" sz="733" dirty="0">
              <a:solidFill>
                <a:prstClr val="white"/>
              </a:solidFill>
              <a:ea typeface="Roboto Light" charset="0"/>
              <a:cs typeface="Roboto Light" charset="0"/>
            </a:endParaRPr>
          </a:p>
        </p:txBody>
      </p:sp>
    </p:spTree>
    <p:extLst>
      <p:ext uri="{BB962C8B-B14F-4D97-AF65-F5344CB8AC3E}">
        <p14:creationId xmlns:p14="http://schemas.microsoft.com/office/powerpoint/2010/main" val="229707957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2766" y="6372684"/>
            <a:ext cx="892691" cy="213375"/>
          </a:xfrm>
          <a:prstGeom prst="rect">
            <a:avLst/>
          </a:prstGeom>
        </p:spPr>
      </p:pic>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3174" y="6357557"/>
            <a:ext cx="1178116" cy="230657"/>
          </a:xfrm>
          <a:prstGeom prst="rect">
            <a:avLst/>
          </a:prstGeom>
        </p:spPr>
      </p:pic>
      <p:sp>
        <p:nvSpPr>
          <p:cNvPr id="24" name="Rectangle 23"/>
          <p:cNvSpPr/>
          <p:nvPr/>
        </p:nvSpPr>
        <p:spPr>
          <a:xfrm>
            <a:off x="1048663" y="448"/>
            <a:ext cx="1799463" cy="1518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4299" dirty="0">
              <a:solidFill>
                <a:prstClr val="white"/>
              </a:solidFill>
            </a:endParaRPr>
          </a:p>
        </p:txBody>
      </p:sp>
      <p:pic>
        <p:nvPicPr>
          <p:cNvPr id="10" name="Picture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 y="-178703"/>
            <a:ext cx="12273344" cy="7670840"/>
          </a:xfrm>
          <a:prstGeom prst="rect">
            <a:avLst/>
          </a:prstGeom>
        </p:spPr>
      </p:pic>
      <p:graphicFrame>
        <p:nvGraphicFramePr>
          <p:cNvPr id="11" name="Table 10"/>
          <p:cNvGraphicFramePr>
            <a:graphicFrameLocks noGrp="1"/>
          </p:cNvGraphicFramePr>
          <p:nvPr>
            <p:extLst/>
          </p:nvPr>
        </p:nvGraphicFramePr>
        <p:xfrm>
          <a:off x="947455" y="1509684"/>
          <a:ext cx="6798669" cy="221921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454678">
                  <a:extLst>
                    <a:ext uri="{9D8B030D-6E8A-4147-A177-3AD203B41FA5}">
                      <a16:colId xmlns="" xmlns:a16="http://schemas.microsoft.com/office/drawing/2014/main" val="20000"/>
                    </a:ext>
                  </a:extLst>
                </a:gridCol>
                <a:gridCol w="5912566">
                  <a:extLst>
                    <a:ext uri="{9D8B030D-6E8A-4147-A177-3AD203B41FA5}">
                      <a16:colId xmlns="" xmlns:a16="http://schemas.microsoft.com/office/drawing/2014/main" val="20001"/>
                    </a:ext>
                  </a:extLst>
                </a:gridCol>
                <a:gridCol w="431425">
                  <a:extLst>
                    <a:ext uri="{9D8B030D-6E8A-4147-A177-3AD203B41FA5}">
                      <a16:colId xmlns="" xmlns:a16="http://schemas.microsoft.com/office/drawing/2014/main" val="20002"/>
                    </a:ext>
                  </a:extLst>
                </a:gridCol>
              </a:tblGrid>
              <a:tr h="280562">
                <a:tc>
                  <a:txBody>
                    <a:bodyPr/>
                    <a:lstStyle/>
                    <a:p>
                      <a:endParaRPr lang="en-US" sz="1400" dirty="0"/>
                    </a:p>
                  </a:txBody>
                  <a:tcPr marL="91428" marR="91428" marT="45714" marB="45714">
                    <a:lnL w="12700" cmpd="sng">
                      <a:noFill/>
                    </a:lnL>
                    <a:lnR w="12700" cmpd="sng">
                      <a:noFill/>
                    </a:lnR>
                    <a:lnT w="12700" cmpd="sng">
                      <a:noFill/>
                    </a:lnT>
                    <a:lnB w="38100" cmpd="sng">
                      <a:noFill/>
                    </a:lnB>
                    <a:lnTlToBr w="12700" cmpd="sng">
                      <a:noFill/>
                      <a:prstDash val="solid"/>
                    </a:lnTlToBr>
                    <a:lnBlToTr w="12700" cmpd="sng">
                      <a:noFill/>
                      <a:prstDash val="solid"/>
                    </a:lnBlToTr>
                    <a:blipFill dpi="0" rotWithShape="1">
                      <a:blip r:embed="rId6">
                        <a:extLst>
                          <a:ext uri="{28A0092B-C50C-407E-A947-70E740481C1C}">
                            <a14:useLocalDpi xmlns:a14="http://schemas.microsoft.com/office/drawing/2010/main" val="0"/>
                          </a:ext>
                        </a:extLst>
                      </a:blip>
                      <a:srcRect/>
                      <a:stretch>
                        <a:fillRect/>
                      </a:stretch>
                    </a:blipFill>
                  </a:tcPr>
                </a:tc>
                <a:tc>
                  <a:txBody>
                    <a:bodyPr/>
                    <a:lstStyle/>
                    <a:p>
                      <a:endParaRPr lang="en-US" sz="1400" dirty="0"/>
                    </a:p>
                  </a:txBody>
                  <a:tcPr marL="91428" marR="91428" marT="45714" marB="4571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400" dirty="0"/>
                    </a:p>
                  </a:txBody>
                  <a:tcPr marL="91428" marR="91428" marT="45714" marB="45714">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173060">
                <a:tc>
                  <a:txBody>
                    <a:bodyPr/>
                    <a:lstStyle/>
                    <a:p>
                      <a:endParaRPr lang="en-US" sz="3600" dirty="0">
                        <a:solidFill>
                          <a:schemeClr val="tx1">
                            <a:lumMod val="90000"/>
                            <a:lumOff val="10000"/>
                          </a:schemeClr>
                        </a:solidFill>
                      </a:endParaRPr>
                    </a:p>
                  </a:txBody>
                  <a:tcPr marL="91428" marR="91428" marT="45714" marB="45714">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smtClean="0">
                          <a:solidFill>
                            <a:schemeClr val="tx1">
                              <a:lumMod val="90000"/>
                              <a:lumOff val="10000"/>
                            </a:schemeClr>
                          </a:solidFill>
                          <a:latin typeface="Calibri" panose="020F0502020204030204" pitchFamily="34" charset="0"/>
                          <a:cs typeface="Calibri" panose="020F0502020204030204" pitchFamily="34" charset="0"/>
                        </a:rPr>
                        <a:t>Hadoop’s days are not numbered.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smtClean="0">
                          <a:solidFill>
                            <a:schemeClr val="tx1">
                              <a:lumMod val="90000"/>
                              <a:lumOff val="10000"/>
                            </a:schemeClr>
                          </a:solidFill>
                          <a:latin typeface="Calibri" panose="020F0502020204030204" pitchFamily="34" charset="0"/>
                          <a:cs typeface="Calibri" panose="020F0502020204030204" pitchFamily="34" charset="0"/>
                        </a:rPr>
                        <a:t>Just Hadoop as we know it.</a:t>
                      </a:r>
                    </a:p>
                  </a:txBody>
                  <a:tcPr marL="179977" marR="179977" marT="179977" marB="179977">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3600" dirty="0"/>
                    </a:p>
                  </a:txBody>
                  <a:tcPr marL="91428" marR="91428" marT="45714" marB="45714">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589191">
                <a:tc>
                  <a:txBody>
                    <a:bodyPr/>
                    <a:lstStyle/>
                    <a:p>
                      <a:endParaRPr lang="en-US" sz="3600" dirty="0"/>
                    </a:p>
                  </a:txBody>
                  <a:tcPr marL="91428" marR="91428"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3200" b="1" dirty="0" smtClean="0">
                          <a:solidFill>
                            <a:schemeClr val="bg1"/>
                          </a:solidFill>
                          <a:latin typeface="Calibri Light" panose="020F0302020204030204" pitchFamily="34" charset="0"/>
                          <a:cs typeface="Calibri" panose="020F0502020204030204" pitchFamily="34" charset="0"/>
                        </a:rPr>
                        <a:t>Matthe</a:t>
                      </a:r>
                      <a:r>
                        <a:rPr lang="en-GB" sz="3200" b="1" baseline="0" dirty="0" smtClean="0">
                          <a:solidFill>
                            <a:schemeClr val="bg1"/>
                          </a:solidFill>
                          <a:latin typeface="Calibri Light" panose="020F0302020204030204" pitchFamily="34" charset="0"/>
                          <a:cs typeface="Calibri" panose="020F0502020204030204" pitchFamily="34" charset="0"/>
                        </a:rPr>
                        <a:t>w Aslett</a:t>
                      </a:r>
                      <a:endParaRPr lang="en-US" sz="3200" dirty="0"/>
                    </a:p>
                  </a:txBody>
                  <a:tcPr marL="91428" marR="91428" marT="45714" marB="4571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200" dirty="0"/>
                    </a:p>
                  </a:txBody>
                  <a:tcPr marL="91428" marR="91428" marT="45714" marB="45714">
                    <a:lnL w="12700" cmpd="sng">
                      <a:noFill/>
                    </a:lnL>
                    <a:lnR w="12700" cmpd="sng">
                      <a:noFill/>
                    </a:lnR>
                    <a:lnT w="12700" cmpd="sng">
                      <a:noFill/>
                    </a:lnT>
                    <a:lnB w="12700" cmpd="sng">
                      <a:noFill/>
                    </a:lnB>
                    <a:lnTlToBr w="12700" cmpd="sng">
                      <a:noFill/>
                      <a:prstDash val="solid"/>
                    </a:lnTlToBr>
                    <a:lnBlToTr w="12700" cmpd="sng">
                      <a:noFill/>
                      <a:prstDash val="solid"/>
                    </a:lnBlToTr>
                    <a:blipFill dpi="0" rotWithShape="1">
                      <a:blip r:embed="rId7">
                        <a:extLst>
                          <a:ext uri="{28A0092B-C50C-407E-A947-70E740481C1C}">
                            <a14:useLocalDpi xmlns:a14="http://schemas.microsoft.com/office/drawing/2010/main" val="0"/>
                          </a:ext>
                        </a:extLst>
                      </a:blip>
                      <a:srcRect/>
                      <a:stretch>
                        <a:fillRect/>
                      </a:stretch>
                    </a:blipFill>
                  </a:tcPr>
                </a:tc>
                <a:extLst>
                  <a:ext uri="{0D108BD9-81ED-4DB2-BD59-A6C34878D82A}">
                    <a16:rowId xmlns="" xmlns:a16="http://schemas.microsoft.com/office/drawing/2014/main" val="10002"/>
                  </a:ext>
                </a:extLst>
              </a:tr>
            </a:tbl>
          </a:graphicData>
        </a:graphic>
      </p:graphicFrame>
      <p:sp>
        <p:nvSpPr>
          <p:cNvPr id="12" name="Title 2"/>
          <p:cNvSpPr txBox="1">
            <a:spLocks/>
          </p:cNvSpPr>
          <p:nvPr/>
        </p:nvSpPr>
        <p:spPr>
          <a:xfrm>
            <a:off x="4127756" y="558982"/>
            <a:ext cx="7278586" cy="2060307"/>
          </a:xfrm>
          <a:prstGeom prst="rect">
            <a:avLst/>
          </a:prstGeom>
        </p:spPr>
        <p:txBody>
          <a:bodyPr vert="horz" lIns="91428" tIns="45714" rIns="91428" bIns="45714" rtlCol="0" anchor="t">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r">
              <a:lnSpc>
                <a:spcPct val="80000"/>
              </a:lnSpc>
            </a:pPr>
            <a:r>
              <a:rPr lang="en-US" sz="4399" dirty="0">
                <a:solidFill>
                  <a:prstClr val="white"/>
                </a:solidFill>
                <a:effectLst>
                  <a:outerShdw blurRad="38100" dist="38100" dir="2700000" algn="tl">
                    <a:srgbClr val="000000">
                      <a:alpha val="43137"/>
                    </a:srgbClr>
                  </a:outerShdw>
                </a:effectLst>
              </a:rPr>
              <a:t>Hadoop </a:t>
            </a:r>
            <a:r>
              <a:rPr lang="en-US" sz="4399" dirty="0" smtClean="0">
                <a:solidFill>
                  <a:prstClr val="white"/>
                </a:solidFill>
                <a:effectLst>
                  <a:outerShdw blurRad="38100" dist="38100" dir="2700000" algn="tl">
                    <a:srgbClr val="000000">
                      <a:alpha val="43137"/>
                    </a:srgbClr>
                  </a:outerShdw>
                </a:effectLst>
              </a:rPr>
              <a:t>is </a:t>
            </a:r>
            <a:r>
              <a:rPr lang="en-US" sz="4399" smtClean="0">
                <a:solidFill>
                  <a:prstClr val="white"/>
                </a:solidFill>
                <a:effectLst>
                  <a:outerShdw blurRad="38100" dist="38100" dir="2700000" algn="tl">
                    <a:srgbClr val="000000">
                      <a:alpha val="43137"/>
                    </a:srgbClr>
                  </a:outerShdw>
                </a:effectLst>
              </a:rPr>
              <a:t>not synonymous with </a:t>
            </a:r>
            <a:r>
              <a:rPr lang="en-US" sz="4399" dirty="0">
                <a:solidFill>
                  <a:prstClr val="white"/>
                </a:solidFill>
                <a:effectLst>
                  <a:outerShdw blurRad="38100" dist="38100" dir="2700000" algn="tl">
                    <a:srgbClr val="000000">
                      <a:alpha val="43137"/>
                    </a:srgbClr>
                  </a:outerShdw>
                </a:effectLst>
              </a:rPr>
              <a:t>Big Data</a:t>
            </a:r>
          </a:p>
        </p:txBody>
      </p:sp>
    </p:spTree>
    <p:extLst>
      <p:ext uri="{BB962C8B-B14F-4D97-AF65-F5344CB8AC3E}">
        <p14:creationId xmlns:p14="http://schemas.microsoft.com/office/powerpoint/2010/main" val="3699077477"/>
      </p:ext>
    </p:extLst>
  </p:cSld>
  <p:clrMapOvr>
    <a:masterClrMapping/>
  </p:clrMapOvr>
  <mc:AlternateContent xmlns:mc="http://schemas.openxmlformats.org/markup-compatibility/2006" xmlns:p14="http://schemas.microsoft.com/office/powerpoint/2010/main">
    <mc:Choice Requires="p14">
      <p:transition p14:dur="10" advClick="0">
        <p14:vortex dir="r"/>
      </p:transition>
    </mc:Choice>
    <mc:Fallback xmlns="">
      <p:transition advClick="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8059164" y="1555531"/>
            <a:ext cx="3480577" cy="475881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344742" y="1555531"/>
            <a:ext cx="3480577" cy="475881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30320" y="1555531"/>
            <a:ext cx="3480577" cy="475881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46786" y="366213"/>
            <a:ext cx="10311765" cy="974663"/>
          </a:xfrm>
        </p:spPr>
        <p:txBody>
          <a:bodyPr>
            <a:normAutofit fontScale="90000"/>
          </a:bodyPr>
          <a:lstStyle/>
          <a:p>
            <a:pPr algn="ctr"/>
            <a:r>
              <a:rPr lang="en-US" sz="3600" dirty="0">
                <a:solidFill>
                  <a:schemeClr val="accent3">
                    <a:lumMod val="50000"/>
                  </a:schemeClr>
                </a:solidFill>
              </a:rPr>
              <a:t>Enterprises </a:t>
            </a:r>
            <a:r>
              <a:rPr lang="en-US" sz="3600" dirty="0" smtClean="0">
                <a:solidFill>
                  <a:schemeClr val="accent3">
                    <a:lumMod val="50000"/>
                  </a:schemeClr>
                </a:solidFill>
              </a:rPr>
              <a:t>often realize </a:t>
            </a:r>
            <a:r>
              <a:rPr lang="en-US" sz="3600" dirty="0">
                <a:solidFill>
                  <a:schemeClr val="accent3">
                    <a:lumMod val="50000"/>
                  </a:schemeClr>
                </a:solidFill>
              </a:rPr>
              <a:t>only </a:t>
            </a:r>
            <a:r>
              <a:rPr lang="en-US" sz="4800" dirty="0">
                <a:solidFill>
                  <a:schemeClr val="accent3">
                    <a:lumMod val="50000"/>
                  </a:schemeClr>
                </a:solidFill>
              </a:rPr>
              <a:t>10-15% </a:t>
            </a:r>
            <a:r>
              <a:rPr lang="en-US" sz="3600" dirty="0">
                <a:solidFill>
                  <a:schemeClr val="accent3">
                    <a:lumMod val="50000"/>
                  </a:schemeClr>
                </a:solidFill>
              </a:rPr>
              <a:t>of the value </a:t>
            </a:r>
            <a:r>
              <a:rPr lang="en-US" sz="3600" dirty="0" smtClean="0">
                <a:solidFill>
                  <a:schemeClr val="accent3">
                    <a:lumMod val="50000"/>
                  </a:schemeClr>
                </a:solidFill>
              </a:rPr>
              <a:t>expected on </a:t>
            </a:r>
            <a:r>
              <a:rPr lang="en-US" sz="3600" dirty="0">
                <a:solidFill>
                  <a:schemeClr val="accent3">
                    <a:lumMod val="50000"/>
                  </a:schemeClr>
                </a:solidFill>
              </a:rPr>
              <a:t>their big data investments</a:t>
            </a:r>
            <a:endParaRPr lang="en-US" dirty="0">
              <a:solidFill>
                <a:schemeClr val="accent3">
                  <a:lumMod val="50000"/>
                </a:schemeClr>
              </a:solidFill>
            </a:endParaRPr>
          </a:p>
        </p:txBody>
      </p:sp>
      <p:sp>
        <p:nvSpPr>
          <p:cNvPr id="3" name="Content Placeholder 2"/>
          <p:cNvSpPr>
            <a:spLocks noGrp="1"/>
          </p:cNvSpPr>
          <p:nvPr>
            <p:ph sz="half" idx="1"/>
          </p:nvPr>
        </p:nvSpPr>
        <p:spPr>
          <a:xfrm>
            <a:off x="736420" y="3508389"/>
            <a:ext cx="3268376" cy="808233"/>
          </a:xfrm>
        </p:spPr>
        <p:txBody>
          <a:bodyPr/>
          <a:lstStyle/>
          <a:p>
            <a:pPr marL="0" indent="0" algn="ctr">
              <a:buNone/>
            </a:pPr>
            <a:r>
              <a:rPr lang="en-US" sz="2400" b="1" dirty="0">
                <a:solidFill>
                  <a:schemeClr val="accent3">
                    <a:lumMod val="50000"/>
                  </a:schemeClr>
                </a:solidFill>
              </a:rPr>
              <a:t>Silos and Lack of Alignment</a:t>
            </a:r>
          </a:p>
          <a:p>
            <a:endParaRPr lang="en-US" dirty="0"/>
          </a:p>
        </p:txBody>
      </p:sp>
      <p:sp>
        <p:nvSpPr>
          <p:cNvPr id="4" name="Content Placeholder 3"/>
          <p:cNvSpPr>
            <a:spLocks noGrp="1"/>
          </p:cNvSpPr>
          <p:nvPr>
            <p:ph sz="half" idx="2"/>
          </p:nvPr>
        </p:nvSpPr>
        <p:spPr>
          <a:xfrm>
            <a:off x="4405916" y="3561378"/>
            <a:ext cx="3229804" cy="702256"/>
          </a:xfrm>
        </p:spPr>
        <p:txBody>
          <a:bodyPr/>
          <a:lstStyle/>
          <a:p>
            <a:pPr marL="0" indent="0" algn="ctr">
              <a:buNone/>
            </a:pPr>
            <a:r>
              <a:rPr lang="en-US" sz="2400" b="1" dirty="0">
                <a:solidFill>
                  <a:schemeClr val="accent3">
                    <a:lumMod val="50000"/>
                  </a:schemeClr>
                </a:solidFill>
              </a:rPr>
              <a:t>Technology Gap</a:t>
            </a:r>
          </a:p>
          <a:p>
            <a:endParaRPr lang="en-US" sz="2400" dirty="0"/>
          </a:p>
        </p:txBody>
      </p:sp>
      <p:sp>
        <p:nvSpPr>
          <p:cNvPr id="5" name="Content Placeholder 4"/>
          <p:cNvSpPr>
            <a:spLocks noGrp="1"/>
          </p:cNvSpPr>
          <p:nvPr>
            <p:ph sz="half" idx="10"/>
          </p:nvPr>
        </p:nvSpPr>
        <p:spPr>
          <a:xfrm>
            <a:off x="8181062" y="3473826"/>
            <a:ext cx="3145296" cy="756020"/>
          </a:xfrm>
        </p:spPr>
        <p:txBody>
          <a:bodyPr/>
          <a:lstStyle/>
          <a:p>
            <a:pPr marL="0" indent="0" algn="ctr">
              <a:buNone/>
            </a:pPr>
            <a:r>
              <a:rPr lang="en-US" sz="2400" b="1" dirty="0">
                <a:solidFill>
                  <a:schemeClr val="accent3">
                    <a:lumMod val="50000"/>
                  </a:schemeClr>
                </a:solidFill>
              </a:rPr>
              <a:t>Translating Data to Value</a:t>
            </a:r>
          </a:p>
          <a:p>
            <a:pPr marL="0" indent="0">
              <a:buNone/>
            </a:pPr>
            <a:endParaRPr lang="en-US" dirty="0"/>
          </a:p>
        </p:txBody>
      </p:sp>
      <p:pic>
        <p:nvPicPr>
          <p:cNvPr id="7" name="Picture 6"/>
          <p:cNvPicPr>
            <a:picLocks noChangeAspect="1"/>
          </p:cNvPicPr>
          <p:nvPr/>
        </p:nvPicPr>
        <p:blipFill>
          <a:blip r:embed="rId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434564" y="1789004"/>
            <a:ext cx="1810080" cy="1620314"/>
          </a:xfrm>
          <a:prstGeom prst="rect">
            <a:avLst/>
          </a:prstGeom>
        </p:spPr>
      </p:pic>
      <p:pic>
        <p:nvPicPr>
          <p:cNvPr id="8" name="Picture 7"/>
          <p:cNvPicPr>
            <a:picLocks noChangeAspect="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240623" y="1851600"/>
            <a:ext cx="1688814" cy="1495122"/>
          </a:xfrm>
          <a:prstGeom prst="rect">
            <a:avLst/>
          </a:prstGeom>
        </p:spPr>
      </p:pic>
      <p:pic>
        <p:nvPicPr>
          <p:cNvPr id="9" name="Picture 8"/>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719976" y="2040068"/>
            <a:ext cx="2067469" cy="1341469"/>
          </a:xfrm>
          <a:prstGeom prst="rect">
            <a:avLst/>
          </a:prstGeom>
        </p:spPr>
      </p:pic>
      <p:sp>
        <p:nvSpPr>
          <p:cNvPr id="10" name="Rectangle 9"/>
          <p:cNvSpPr/>
          <p:nvPr/>
        </p:nvSpPr>
        <p:spPr>
          <a:xfrm>
            <a:off x="1066371" y="4257832"/>
            <a:ext cx="2608804" cy="1661993"/>
          </a:xfrm>
          <a:prstGeom prst="rect">
            <a:avLst/>
          </a:prstGeom>
        </p:spPr>
        <p:txBody>
          <a:bodyPr wrap="square">
            <a:spAutoFit/>
          </a:bodyPr>
          <a:lstStyle/>
          <a:p>
            <a:pPr algn="ctr" defTabSz="1088421"/>
            <a:r>
              <a:rPr lang="en-US" sz="5400" b="1" dirty="0">
                <a:solidFill>
                  <a:schemeClr val="accent3">
                    <a:lumMod val="50000"/>
                  </a:schemeClr>
                </a:solidFill>
              </a:rPr>
              <a:t>41% </a:t>
            </a:r>
            <a:br>
              <a:rPr lang="en-US" sz="5400" b="1" dirty="0">
                <a:solidFill>
                  <a:schemeClr val="accent3">
                    <a:lumMod val="50000"/>
                  </a:schemeClr>
                </a:solidFill>
              </a:rPr>
            </a:br>
            <a:r>
              <a:rPr lang="en-US" sz="1600" dirty="0" smtClean="0">
                <a:solidFill>
                  <a:schemeClr val="accent3">
                    <a:lumMod val="50000"/>
                  </a:schemeClr>
                </a:solidFill>
              </a:rPr>
              <a:t>of systems </a:t>
            </a:r>
            <a:r>
              <a:rPr lang="en-US" sz="1600" dirty="0">
                <a:solidFill>
                  <a:schemeClr val="accent3">
                    <a:lumMod val="50000"/>
                  </a:schemeClr>
                </a:solidFill>
              </a:rPr>
              <a:t>cannot process large volumes of data from different sources* </a:t>
            </a:r>
          </a:p>
        </p:txBody>
      </p:sp>
      <p:sp>
        <p:nvSpPr>
          <p:cNvPr id="11" name="Rectangle 10"/>
          <p:cNvSpPr/>
          <p:nvPr/>
        </p:nvSpPr>
        <p:spPr>
          <a:xfrm>
            <a:off x="8090954" y="5975795"/>
            <a:ext cx="3448787" cy="338554"/>
          </a:xfrm>
          <a:prstGeom prst="rect">
            <a:avLst/>
          </a:prstGeom>
        </p:spPr>
        <p:txBody>
          <a:bodyPr wrap="square">
            <a:spAutoFit/>
          </a:bodyPr>
          <a:lstStyle/>
          <a:p>
            <a:pPr defTabSz="1088421"/>
            <a:r>
              <a:rPr lang="en-US" sz="800" dirty="0">
                <a:solidFill>
                  <a:schemeClr val="accent3">
                    <a:lumMod val="50000"/>
                  </a:schemeClr>
                </a:solidFill>
              </a:rPr>
              <a:t>*** Gartner – Survey Analysis: Practical Challenges Mount as Big Data Moves </a:t>
            </a:r>
            <a:r>
              <a:rPr lang="en-US" sz="800" dirty="0" smtClean="0">
                <a:solidFill>
                  <a:schemeClr val="accent3">
                    <a:lumMod val="50000"/>
                  </a:schemeClr>
                </a:solidFill>
              </a:rPr>
              <a:t>to mainstream </a:t>
            </a:r>
            <a:r>
              <a:rPr lang="en-US" sz="800" dirty="0">
                <a:solidFill>
                  <a:schemeClr val="accent3">
                    <a:lumMod val="50000"/>
                  </a:schemeClr>
                </a:solidFill>
              </a:rPr>
              <a:t>– </a:t>
            </a:r>
            <a:r>
              <a:rPr lang="en-US" sz="800" dirty="0" smtClean="0">
                <a:solidFill>
                  <a:schemeClr val="accent3">
                    <a:lumMod val="50000"/>
                  </a:schemeClr>
                </a:solidFill>
              </a:rPr>
              <a:t>9/2015</a:t>
            </a:r>
            <a:endParaRPr lang="en-US" sz="800" dirty="0">
              <a:solidFill>
                <a:schemeClr val="accent3">
                  <a:lumMod val="50000"/>
                </a:schemeClr>
              </a:solidFill>
            </a:endParaRPr>
          </a:p>
        </p:txBody>
      </p:sp>
      <p:sp>
        <p:nvSpPr>
          <p:cNvPr id="12" name="Rectangle 11"/>
          <p:cNvSpPr/>
          <p:nvPr/>
        </p:nvSpPr>
        <p:spPr>
          <a:xfrm>
            <a:off x="4308734" y="6047063"/>
            <a:ext cx="3572018" cy="215444"/>
          </a:xfrm>
          <a:prstGeom prst="rect">
            <a:avLst/>
          </a:prstGeom>
        </p:spPr>
        <p:txBody>
          <a:bodyPr wrap="square">
            <a:spAutoFit/>
          </a:bodyPr>
          <a:lstStyle/>
          <a:p>
            <a:pPr defTabSz="1088421"/>
            <a:r>
              <a:rPr lang="en-US" sz="800" dirty="0" smtClean="0">
                <a:solidFill>
                  <a:schemeClr val="accent3">
                    <a:lumMod val="50000"/>
                  </a:schemeClr>
                </a:solidFill>
              </a:rPr>
              <a:t>** </a:t>
            </a:r>
            <a:r>
              <a:rPr lang="en-US" sz="800" dirty="0">
                <a:solidFill>
                  <a:schemeClr val="accent3">
                    <a:lumMod val="50000"/>
                  </a:schemeClr>
                </a:solidFill>
              </a:rPr>
              <a:t>Gartner – Survey Analysis: Hadoop Adoption Drivers and </a:t>
            </a:r>
            <a:r>
              <a:rPr lang="en-US" sz="800" dirty="0" smtClean="0">
                <a:solidFill>
                  <a:schemeClr val="accent3">
                    <a:lumMod val="50000"/>
                  </a:schemeClr>
                </a:solidFill>
              </a:rPr>
              <a:t>Challenges – </a:t>
            </a:r>
            <a:r>
              <a:rPr lang="en-US" sz="800" dirty="0">
                <a:solidFill>
                  <a:schemeClr val="accent3">
                    <a:lumMod val="50000"/>
                  </a:schemeClr>
                </a:solidFill>
              </a:rPr>
              <a:t>5/2015</a:t>
            </a:r>
          </a:p>
        </p:txBody>
      </p:sp>
      <p:sp>
        <p:nvSpPr>
          <p:cNvPr id="13" name="Rectangle 12"/>
          <p:cNvSpPr/>
          <p:nvPr/>
        </p:nvSpPr>
        <p:spPr>
          <a:xfrm>
            <a:off x="4772977" y="4170415"/>
            <a:ext cx="2659381" cy="1661993"/>
          </a:xfrm>
          <a:prstGeom prst="rect">
            <a:avLst/>
          </a:prstGeom>
        </p:spPr>
        <p:txBody>
          <a:bodyPr wrap="square">
            <a:spAutoFit/>
          </a:bodyPr>
          <a:lstStyle/>
          <a:p>
            <a:pPr marL="0" lvl="1" algn="ctr" defTabSz="1088421"/>
            <a:r>
              <a:rPr lang="en-US" sz="5400" b="1" dirty="0">
                <a:solidFill>
                  <a:schemeClr val="accent3">
                    <a:lumMod val="50000"/>
                  </a:schemeClr>
                </a:solidFill>
                <a:cs typeface="Arial"/>
              </a:rPr>
              <a:t>57% </a:t>
            </a:r>
            <a:r>
              <a:rPr lang="en-US" sz="4799" b="1" dirty="0">
                <a:solidFill>
                  <a:schemeClr val="accent3">
                    <a:lumMod val="50000"/>
                  </a:schemeClr>
                </a:solidFill>
                <a:cs typeface="Arial"/>
              </a:rPr>
              <a:t/>
            </a:r>
            <a:br>
              <a:rPr lang="en-US" sz="4799" b="1" dirty="0">
                <a:solidFill>
                  <a:schemeClr val="accent3">
                    <a:lumMod val="50000"/>
                  </a:schemeClr>
                </a:solidFill>
                <a:cs typeface="Arial"/>
              </a:rPr>
            </a:br>
            <a:r>
              <a:rPr lang="en-US" sz="1600" dirty="0">
                <a:solidFill>
                  <a:schemeClr val="accent3">
                    <a:lumMod val="50000"/>
                  </a:schemeClr>
                </a:solidFill>
                <a:cs typeface="Arial"/>
              </a:rPr>
              <a:t>“obtaining the necessary skills and capabilities needed” - top 3 challenge for Hadoop**</a:t>
            </a:r>
          </a:p>
        </p:txBody>
      </p:sp>
      <p:sp>
        <p:nvSpPr>
          <p:cNvPr id="14" name="Rectangle 13"/>
          <p:cNvSpPr/>
          <p:nvPr/>
        </p:nvSpPr>
        <p:spPr>
          <a:xfrm>
            <a:off x="8506259" y="4257831"/>
            <a:ext cx="2618176" cy="1661993"/>
          </a:xfrm>
          <a:prstGeom prst="rect">
            <a:avLst/>
          </a:prstGeom>
        </p:spPr>
        <p:txBody>
          <a:bodyPr wrap="square">
            <a:spAutoFit/>
          </a:bodyPr>
          <a:lstStyle/>
          <a:p>
            <a:pPr marL="0" lvl="1" algn="ctr" defTabSz="914217">
              <a:defRPr/>
            </a:pPr>
            <a:r>
              <a:rPr lang="en-US" sz="5400" b="1" kern="0" dirty="0">
                <a:solidFill>
                  <a:schemeClr val="accent3">
                    <a:lumMod val="50000"/>
                  </a:schemeClr>
                </a:solidFill>
                <a:cs typeface="Arial"/>
              </a:rPr>
              <a:t>55% </a:t>
            </a:r>
            <a:r>
              <a:rPr lang="en-US" sz="4799" b="1" kern="0" dirty="0">
                <a:solidFill>
                  <a:schemeClr val="accent3">
                    <a:lumMod val="50000"/>
                  </a:schemeClr>
                </a:solidFill>
                <a:cs typeface="Arial"/>
              </a:rPr>
              <a:t/>
            </a:r>
            <a:br>
              <a:rPr lang="en-US" sz="4799" b="1" kern="0" dirty="0">
                <a:solidFill>
                  <a:schemeClr val="accent3">
                    <a:lumMod val="50000"/>
                  </a:schemeClr>
                </a:solidFill>
                <a:cs typeface="Arial"/>
              </a:rPr>
            </a:br>
            <a:r>
              <a:rPr lang="en-US" sz="1600" kern="0" dirty="0">
                <a:solidFill>
                  <a:schemeClr val="accent3">
                    <a:lumMod val="50000"/>
                  </a:schemeClr>
                </a:solidFill>
                <a:cs typeface="Arial"/>
              </a:rPr>
              <a:t>“determining how to get value from big data” - top 3 challenge with big data***</a:t>
            </a:r>
            <a:endParaRPr lang="en-US" sz="1600" kern="0" dirty="0">
              <a:solidFill>
                <a:schemeClr val="accent3">
                  <a:lumMod val="50000"/>
                </a:schemeClr>
              </a:solidFill>
            </a:endParaRPr>
          </a:p>
        </p:txBody>
      </p:sp>
      <p:sp>
        <p:nvSpPr>
          <p:cNvPr id="15" name="Rectangle 14"/>
          <p:cNvSpPr/>
          <p:nvPr/>
        </p:nvSpPr>
        <p:spPr>
          <a:xfrm>
            <a:off x="1069139" y="6047063"/>
            <a:ext cx="2606036" cy="215444"/>
          </a:xfrm>
          <a:prstGeom prst="rect">
            <a:avLst/>
          </a:prstGeom>
        </p:spPr>
        <p:txBody>
          <a:bodyPr wrap="square">
            <a:spAutoFit/>
          </a:bodyPr>
          <a:lstStyle/>
          <a:p>
            <a:pPr defTabSz="1088421"/>
            <a:r>
              <a:rPr lang="en-US" sz="800" dirty="0">
                <a:solidFill>
                  <a:schemeClr val="accent3">
                    <a:lumMod val="50000"/>
                  </a:schemeClr>
                </a:solidFill>
              </a:rPr>
              <a:t>* PWC – Capitalizing on the promise of Big Data – </a:t>
            </a:r>
            <a:r>
              <a:rPr lang="en-US" sz="800" dirty="0" smtClean="0">
                <a:solidFill>
                  <a:schemeClr val="accent3">
                    <a:lumMod val="50000"/>
                  </a:schemeClr>
                </a:solidFill>
              </a:rPr>
              <a:t>1/2013</a:t>
            </a:r>
            <a:endParaRPr lang="en-US" sz="800" dirty="0">
              <a:solidFill>
                <a:schemeClr val="accent3">
                  <a:lumMod val="50000"/>
                </a:schemeClr>
              </a:solidFill>
            </a:endParaRPr>
          </a:p>
        </p:txBody>
      </p:sp>
    </p:spTree>
    <p:extLst>
      <p:ext uri="{BB962C8B-B14F-4D97-AF65-F5344CB8AC3E}">
        <p14:creationId xmlns:p14="http://schemas.microsoft.com/office/powerpoint/2010/main" val="26703365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282" y="1007330"/>
            <a:ext cx="10969943" cy="852364"/>
          </a:xfrm>
        </p:spPr>
        <p:txBody>
          <a:bodyPr/>
          <a:lstStyle/>
          <a:p>
            <a:r>
              <a:rPr lang="en-US" dirty="0"/>
              <a:t>Hadoop can…</a:t>
            </a:r>
          </a:p>
        </p:txBody>
      </p:sp>
      <p:sp>
        <p:nvSpPr>
          <p:cNvPr id="4" name="Content Placeholder 3"/>
          <p:cNvSpPr>
            <a:spLocks noGrp="1"/>
          </p:cNvSpPr>
          <p:nvPr>
            <p:ph idx="1"/>
          </p:nvPr>
        </p:nvSpPr>
        <p:spPr>
          <a:xfrm>
            <a:off x="609600" y="1524001"/>
            <a:ext cx="10969784" cy="1371600"/>
          </a:xfrm>
        </p:spPr>
        <p:txBody>
          <a:bodyPr/>
          <a:lstStyle/>
          <a:p>
            <a:pPr>
              <a:buClr>
                <a:schemeClr val="accent4">
                  <a:lumMod val="75000"/>
                </a:schemeClr>
              </a:buClr>
              <a:buFont typeface="Arial" panose="020B0604020202020204" pitchFamily="34" charset="0"/>
              <a:buChar char="•"/>
            </a:pPr>
            <a:r>
              <a:rPr lang="en-US" sz="2400" dirty="0"/>
              <a:t>Provide fantastic low-cost storage for big data</a:t>
            </a:r>
          </a:p>
          <a:p>
            <a:pPr>
              <a:buClr>
                <a:schemeClr val="accent4">
                  <a:lumMod val="75000"/>
                </a:schemeClr>
              </a:buClr>
              <a:buFont typeface="Arial" panose="020B0604020202020204" pitchFamily="34" charset="0"/>
              <a:buChar char="•"/>
            </a:pPr>
            <a:r>
              <a:rPr lang="en-US" sz="2400" dirty="0" smtClean="0"/>
              <a:t>Serve as an excellent platform for </a:t>
            </a:r>
            <a:r>
              <a:rPr lang="en-US" sz="2400" dirty="0"/>
              <a:t>data </a:t>
            </a:r>
            <a:r>
              <a:rPr lang="en-US" sz="2400" dirty="0" smtClean="0"/>
              <a:t>transformation / ETL </a:t>
            </a:r>
            <a:endParaRPr lang="en-US" sz="2400" dirty="0"/>
          </a:p>
          <a:p>
            <a:pPr>
              <a:buClr>
                <a:schemeClr val="accent4">
                  <a:lumMod val="75000"/>
                </a:schemeClr>
              </a:buClr>
              <a:buFont typeface="Arial" panose="020B0604020202020204" pitchFamily="34" charset="0"/>
              <a:buChar char="•"/>
            </a:pPr>
            <a:r>
              <a:rPr lang="en-US" sz="2400" dirty="0"/>
              <a:t>Deliver analytics </a:t>
            </a:r>
            <a:r>
              <a:rPr lang="en-US" sz="2400" dirty="0" smtClean="0"/>
              <a:t>for a </a:t>
            </a:r>
            <a:r>
              <a:rPr lang="en-US" sz="2400" u="sng" dirty="0"/>
              <a:t>minimal</a:t>
            </a:r>
            <a:r>
              <a:rPr lang="en-US" sz="2400" dirty="0"/>
              <a:t> number of users</a:t>
            </a:r>
          </a:p>
        </p:txBody>
      </p:sp>
      <p:sp>
        <p:nvSpPr>
          <p:cNvPr id="3" name="Slide Number Placeholder 2"/>
          <p:cNvSpPr>
            <a:spLocks noGrp="1"/>
          </p:cNvSpPr>
          <p:nvPr>
            <p:ph type="sldNum" sz="quarter" idx="4294967295"/>
          </p:nvPr>
        </p:nvSpPr>
        <p:spPr>
          <a:xfrm>
            <a:off x="231632" y="6352240"/>
            <a:ext cx="365760" cy="365125"/>
          </a:xfrm>
          <a:prstGeom prst="rect">
            <a:avLst/>
          </a:prstGeom>
        </p:spPr>
        <p:txBody>
          <a:bodyPr/>
          <a:lstStyle/>
          <a:p>
            <a:fld id="{B016F8AB-BCEA-4347-8BA6-BE776009BC89}" type="slidenum">
              <a:rPr lang="en-US" smtClean="0">
                <a:solidFill>
                  <a:srgbClr val="5F7A76"/>
                </a:solidFill>
              </a:rPr>
              <a:pPr/>
              <a:t>19</a:t>
            </a:fld>
            <a:endParaRPr lang="en-US">
              <a:solidFill>
                <a:srgbClr val="5F7A76"/>
              </a:solidFill>
            </a:endParaRPr>
          </a:p>
        </p:txBody>
      </p:sp>
      <p:sp>
        <p:nvSpPr>
          <p:cNvPr id="5" name="Title 1"/>
          <p:cNvSpPr txBox="1">
            <a:spLocks/>
          </p:cNvSpPr>
          <p:nvPr/>
        </p:nvSpPr>
        <p:spPr>
          <a:xfrm>
            <a:off x="621314" y="3573134"/>
            <a:ext cx="10969943" cy="8523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3600" dirty="0">
                <a:solidFill>
                  <a:srgbClr val="212E35"/>
                </a:solidFill>
              </a:rPr>
              <a:t>Hadoop cannot…</a:t>
            </a:r>
          </a:p>
        </p:txBody>
      </p:sp>
      <p:sp>
        <p:nvSpPr>
          <p:cNvPr id="6" name="Content Placeholder 3"/>
          <p:cNvSpPr txBox="1">
            <a:spLocks/>
          </p:cNvSpPr>
          <p:nvPr/>
        </p:nvSpPr>
        <p:spPr>
          <a:xfrm>
            <a:off x="609441" y="4160530"/>
            <a:ext cx="9729178" cy="1371600"/>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marL="280988" indent="-280988">
              <a:buClr>
                <a:schemeClr val="accent4">
                  <a:lumMod val="75000"/>
                </a:schemeClr>
              </a:buClr>
              <a:buFont typeface="Arial" panose="020B0604020202020204" pitchFamily="34" charset="0"/>
              <a:buChar char="•"/>
            </a:pPr>
            <a:r>
              <a:rPr lang="en-US" sz="2400" dirty="0">
                <a:solidFill>
                  <a:srgbClr val="212E35"/>
                </a:solidFill>
              </a:rPr>
              <a:t>Provide robust advanced analytics</a:t>
            </a:r>
          </a:p>
          <a:p>
            <a:pPr marL="280988" indent="-280988">
              <a:buClr>
                <a:schemeClr val="accent4">
                  <a:lumMod val="75000"/>
                </a:schemeClr>
              </a:buClr>
              <a:buFont typeface="Arial" panose="020B0604020202020204" pitchFamily="34" charset="0"/>
              <a:buChar char="•"/>
            </a:pPr>
            <a:r>
              <a:rPr lang="en-US" sz="2400" dirty="0">
                <a:solidFill>
                  <a:srgbClr val="212E35"/>
                </a:solidFill>
              </a:rPr>
              <a:t>Support hundreds or thousands of concurrent users</a:t>
            </a:r>
          </a:p>
          <a:p>
            <a:pPr marL="280988" indent="-280988">
              <a:buClr>
                <a:schemeClr val="accent4">
                  <a:lumMod val="75000"/>
                </a:schemeClr>
              </a:buClr>
              <a:buFont typeface="Arial" panose="020B0604020202020204" pitchFamily="34" charset="0"/>
              <a:buChar char="•"/>
            </a:pPr>
            <a:r>
              <a:rPr lang="en-US" sz="2400" dirty="0">
                <a:solidFill>
                  <a:srgbClr val="212E35"/>
                </a:solidFill>
              </a:rPr>
              <a:t>Achieve the performance </a:t>
            </a:r>
            <a:r>
              <a:rPr lang="en-US" sz="2400" dirty="0" smtClean="0">
                <a:solidFill>
                  <a:srgbClr val="212E35"/>
                </a:solidFill>
              </a:rPr>
              <a:t>you probably thought it could</a:t>
            </a:r>
            <a:endParaRPr lang="en-US" sz="2400" dirty="0">
              <a:solidFill>
                <a:srgbClr val="212E35"/>
              </a:solidFill>
            </a:endParaRPr>
          </a:p>
        </p:txBody>
      </p:sp>
    </p:spTree>
    <p:extLst>
      <p:ext uri="{BB962C8B-B14F-4D97-AF65-F5344CB8AC3E}">
        <p14:creationId xmlns:p14="http://schemas.microsoft.com/office/powerpoint/2010/main" val="221881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Slide Number Placeholder 2"/>
          <p:cNvSpPr>
            <a:spLocks noGrp="1"/>
          </p:cNvSpPr>
          <p:nvPr>
            <p:ph type="sldNum" sz="quarter" idx="4"/>
          </p:nvPr>
        </p:nvSpPr>
        <p:spPr/>
        <p:txBody>
          <a:bodyPr/>
          <a:lstStyle/>
          <a:p>
            <a:fld id="{0FB999A9-77CE-4AD1-9911-24A29F08BC34}" type="slidenum">
              <a:rPr lang="en-US" smtClean="0"/>
              <a:pPr/>
              <a:t>2</a:t>
            </a:fld>
            <a:endParaRPr lang="en-US" dirty="0"/>
          </a:p>
        </p:txBody>
      </p:sp>
      <p:sp>
        <p:nvSpPr>
          <p:cNvPr id="4" name="Text Placeholder 3"/>
          <p:cNvSpPr>
            <a:spLocks noGrp="1"/>
          </p:cNvSpPr>
          <p:nvPr>
            <p:ph type="body" sz="quarter" idx="13"/>
          </p:nvPr>
        </p:nvSpPr>
        <p:spPr/>
        <p:txBody>
          <a:bodyPr/>
          <a:lstStyle/>
          <a:p>
            <a:r>
              <a:rPr lang="en-US" b="1" dirty="0" smtClean="0">
                <a:solidFill>
                  <a:schemeClr val="accent1">
                    <a:lumMod val="75000"/>
                  </a:schemeClr>
                </a:solidFill>
              </a:rPr>
              <a:t>Paige Roberts, </a:t>
            </a:r>
            <a:r>
              <a:rPr lang="en-US" b="1" dirty="0" err="1" smtClean="0">
                <a:solidFill>
                  <a:schemeClr val="accent1">
                    <a:lumMod val="75000"/>
                  </a:schemeClr>
                </a:solidFill>
              </a:rPr>
              <a:t>Vertica</a:t>
            </a:r>
            <a:r>
              <a:rPr lang="en-US" b="1" dirty="0" smtClean="0">
                <a:solidFill>
                  <a:schemeClr val="accent1">
                    <a:lumMod val="75000"/>
                  </a:schemeClr>
                </a:solidFill>
              </a:rPr>
              <a:t> Open Source Relations Manager</a:t>
            </a:r>
            <a:endParaRPr lang="en-US" b="1" dirty="0">
              <a:solidFill>
                <a:schemeClr val="accent1">
                  <a:lumMod val="75000"/>
                </a:schemeClr>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91175" y="2213263"/>
            <a:ext cx="5987355" cy="3183609"/>
          </a:xfrm>
        </p:spPr>
      </p:pic>
      <p:sp>
        <p:nvSpPr>
          <p:cNvPr id="7" name="Content Placeholder 4"/>
          <p:cNvSpPr txBox="1">
            <a:spLocks/>
          </p:cNvSpPr>
          <p:nvPr/>
        </p:nvSpPr>
        <p:spPr>
          <a:xfrm>
            <a:off x="946787" y="1591214"/>
            <a:ext cx="4425314" cy="4601767"/>
          </a:xfrm>
          <a:prstGeom prst="rect">
            <a:avLst/>
          </a:prstGeom>
        </p:spPr>
        <p:txBody>
          <a:bodyPr vert="horz" lIns="0" tIns="45720" rIns="91440" bIns="45720" rtlCol="0">
            <a:noAutofit/>
          </a:bodyPr>
          <a:lstStyle>
            <a:lvl1pPr marL="287338" indent="-287338"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2800" kern="1200">
                <a:solidFill>
                  <a:schemeClr val="tx1"/>
                </a:solidFill>
                <a:latin typeface="+mn-lt"/>
                <a:ea typeface="+mn-ea"/>
                <a:cs typeface="+mn-cs"/>
              </a:defRPr>
            </a:lvl1pPr>
            <a:lvl2pPr marL="574675" indent="-22860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2000" kern="1200">
                <a:solidFill>
                  <a:schemeClr val="tx1"/>
                </a:solidFill>
                <a:latin typeface="+mn-lt"/>
                <a:ea typeface="+mn-ea"/>
                <a:cs typeface="+mn-cs"/>
              </a:defRPr>
            </a:lvl2pPr>
            <a:lvl3pPr marL="744538" indent="-169863"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800" kern="1200">
                <a:solidFill>
                  <a:schemeClr val="tx1"/>
                </a:solidFill>
                <a:latin typeface="+mn-lt"/>
                <a:ea typeface="+mn-ea"/>
                <a:cs typeface="+mn-cs"/>
              </a:defRPr>
            </a:lvl3pPr>
            <a:lvl4pPr marL="922338" indent="-17780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600" kern="1200">
                <a:solidFill>
                  <a:schemeClr val="tx1"/>
                </a:solidFill>
                <a:latin typeface="+mn-lt"/>
                <a:ea typeface="+mn-ea"/>
                <a:cs typeface="+mn-cs"/>
              </a:defRPr>
            </a:lvl4pPr>
            <a:lvl5pPr marL="1079500" indent="-15875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t>20 years in data management software</a:t>
            </a:r>
          </a:p>
          <a:p>
            <a:r>
              <a:rPr lang="en-US" sz="1800" dirty="0" smtClean="0"/>
              <a:t>6 years as a teacher before that</a:t>
            </a:r>
          </a:p>
          <a:p>
            <a:r>
              <a:rPr lang="en-US" sz="1800" dirty="0" smtClean="0"/>
              <a:t>6 months at </a:t>
            </a:r>
            <a:r>
              <a:rPr lang="en-US" sz="1800" dirty="0" err="1" smtClean="0"/>
              <a:t>Vertica</a:t>
            </a:r>
            <a:r>
              <a:rPr lang="en-US" sz="1800" dirty="0" smtClean="0"/>
              <a:t>. Before: </a:t>
            </a:r>
            <a:r>
              <a:rPr lang="en-US" sz="1800" dirty="0" err="1" smtClean="0"/>
              <a:t>Syncsort</a:t>
            </a:r>
            <a:r>
              <a:rPr lang="en-US" sz="1800" dirty="0" smtClean="0"/>
              <a:t>, independent consultant, </a:t>
            </a:r>
            <a:r>
              <a:rPr lang="en-US" sz="1800" dirty="0" err="1" smtClean="0"/>
              <a:t>Hortonworks</a:t>
            </a:r>
            <a:r>
              <a:rPr lang="en-US" sz="1800" dirty="0" smtClean="0"/>
              <a:t>, Bloor Group, </a:t>
            </a:r>
            <a:r>
              <a:rPr lang="en-US" sz="1800" dirty="0" err="1" smtClean="0"/>
              <a:t>Actian</a:t>
            </a:r>
            <a:r>
              <a:rPr lang="en-US" sz="1800" dirty="0" smtClean="0"/>
              <a:t>, Pervasive, CSC, Data Junction</a:t>
            </a:r>
          </a:p>
          <a:p>
            <a:r>
              <a:rPr lang="en-US" sz="1800" dirty="0" smtClean="0"/>
              <a:t>Can’t seem to decide what I want to be when I grow up:</a:t>
            </a:r>
          </a:p>
          <a:p>
            <a:pPr lvl="1">
              <a:spcAft>
                <a:spcPts val="600"/>
              </a:spcAft>
            </a:pPr>
            <a:r>
              <a:rPr lang="en-US" sz="1400" dirty="0" smtClean="0"/>
              <a:t>Tech Support</a:t>
            </a:r>
          </a:p>
          <a:p>
            <a:pPr lvl="1">
              <a:spcAft>
                <a:spcPts val="600"/>
              </a:spcAft>
            </a:pPr>
            <a:r>
              <a:rPr lang="en-US" sz="1400" dirty="0" smtClean="0"/>
              <a:t>Tech Writer</a:t>
            </a:r>
          </a:p>
          <a:p>
            <a:pPr lvl="1">
              <a:spcAft>
                <a:spcPts val="600"/>
              </a:spcAft>
            </a:pPr>
            <a:r>
              <a:rPr lang="en-US" sz="1400" dirty="0" smtClean="0"/>
              <a:t>Software Trainer</a:t>
            </a:r>
          </a:p>
          <a:p>
            <a:pPr lvl="1">
              <a:spcAft>
                <a:spcPts val="600"/>
              </a:spcAft>
            </a:pPr>
            <a:r>
              <a:rPr lang="en-US" sz="1400" dirty="0" smtClean="0"/>
              <a:t>Software Engineer</a:t>
            </a:r>
          </a:p>
          <a:p>
            <a:pPr lvl="1">
              <a:spcAft>
                <a:spcPts val="600"/>
              </a:spcAft>
            </a:pPr>
            <a:r>
              <a:rPr lang="en-US" sz="1400" dirty="0" smtClean="0"/>
              <a:t>Consultant</a:t>
            </a:r>
          </a:p>
          <a:p>
            <a:pPr lvl="1">
              <a:spcAft>
                <a:spcPts val="600"/>
              </a:spcAft>
            </a:pPr>
            <a:r>
              <a:rPr lang="en-US" sz="1400" dirty="0" smtClean="0"/>
              <a:t>Product and Technical Marketer</a:t>
            </a:r>
          </a:p>
          <a:p>
            <a:pPr lvl="1">
              <a:spcAft>
                <a:spcPts val="600"/>
              </a:spcAft>
            </a:pPr>
            <a:r>
              <a:rPr lang="en-US" sz="1400" dirty="0" smtClean="0"/>
              <a:t>Product Manager</a:t>
            </a:r>
          </a:p>
        </p:txBody>
      </p:sp>
    </p:spTree>
    <p:extLst>
      <p:ext uri="{BB962C8B-B14F-4D97-AF65-F5344CB8AC3E}">
        <p14:creationId xmlns:p14="http://schemas.microsoft.com/office/powerpoint/2010/main" val="3632212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3725" y="1544335"/>
            <a:ext cx="617477" cy="369332"/>
          </a:xfrm>
          <a:prstGeom prst="rect">
            <a:avLst/>
          </a:prstGeom>
          <a:noFill/>
        </p:spPr>
        <p:txBody>
          <a:bodyPr wrap="none" rtlCol="0">
            <a:spAutoFit/>
          </a:bodyPr>
          <a:lstStyle/>
          <a:p>
            <a:pPr defTabSz="914217"/>
            <a:r>
              <a:rPr lang="en-US" dirty="0">
                <a:solidFill>
                  <a:srgbClr val="212E35"/>
                </a:solidFill>
              </a:rPr>
              <a:t>User</a:t>
            </a:r>
          </a:p>
        </p:txBody>
      </p:sp>
      <p:sp>
        <p:nvSpPr>
          <p:cNvPr id="5" name="TextBox 4"/>
          <p:cNvSpPr txBox="1"/>
          <p:nvPr/>
        </p:nvSpPr>
        <p:spPr>
          <a:xfrm>
            <a:off x="502296" y="3091736"/>
            <a:ext cx="622478" cy="369332"/>
          </a:xfrm>
          <a:prstGeom prst="rect">
            <a:avLst/>
          </a:prstGeom>
          <a:noFill/>
        </p:spPr>
        <p:txBody>
          <a:bodyPr wrap="none" rtlCol="0">
            <a:spAutoFit/>
          </a:bodyPr>
          <a:lstStyle/>
          <a:p>
            <a:pPr defTabSz="914217"/>
            <a:r>
              <a:rPr lang="en-US" dirty="0">
                <a:solidFill>
                  <a:srgbClr val="212E35"/>
                </a:solidFill>
              </a:rPr>
              <a:t>Core</a:t>
            </a:r>
          </a:p>
        </p:txBody>
      </p:sp>
      <p:sp>
        <p:nvSpPr>
          <p:cNvPr id="6" name="TextBox 5"/>
          <p:cNvSpPr txBox="1"/>
          <p:nvPr/>
        </p:nvSpPr>
        <p:spPr>
          <a:xfrm>
            <a:off x="513725" y="4929371"/>
            <a:ext cx="1573059" cy="369332"/>
          </a:xfrm>
          <a:prstGeom prst="rect">
            <a:avLst/>
          </a:prstGeom>
          <a:noFill/>
        </p:spPr>
        <p:txBody>
          <a:bodyPr wrap="none" rtlCol="0">
            <a:spAutoFit/>
          </a:bodyPr>
          <a:lstStyle/>
          <a:p>
            <a:pPr defTabSz="914217"/>
            <a:r>
              <a:rPr lang="en-US" dirty="0">
                <a:solidFill>
                  <a:srgbClr val="212E35"/>
                </a:solidFill>
              </a:rPr>
              <a:t>Administration</a:t>
            </a:r>
          </a:p>
        </p:txBody>
      </p:sp>
      <p:sp>
        <p:nvSpPr>
          <p:cNvPr id="7" name="Rectangle 6"/>
          <p:cNvSpPr/>
          <p:nvPr/>
        </p:nvSpPr>
        <p:spPr>
          <a:xfrm>
            <a:off x="3373171" y="4416001"/>
            <a:ext cx="2679905" cy="9786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prstClr val="white"/>
                </a:solidFill>
              </a:rPr>
              <a:t>Management Console</a:t>
            </a:r>
          </a:p>
          <a:p>
            <a:pPr algn="ctr" defTabSz="914217"/>
            <a:r>
              <a:rPr lang="en-US" sz="1400" dirty="0">
                <a:solidFill>
                  <a:prstClr val="white"/>
                </a:solidFill>
              </a:rPr>
              <a:t>(visualize and manage queries/pools/nodes)</a:t>
            </a:r>
          </a:p>
        </p:txBody>
      </p:sp>
      <p:sp>
        <p:nvSpPr>
          <p:cNvPr id="8" name="Rectangle 7"/>
          <p:cNvSpPr/>
          <p:nvPr/>
        </p:nvSpPr>
        <p:spPr>
          <a:xfrm>
            <a:off x="3361742" y="1242379"/>
            <a:ext cx="2691334" cy="978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prstClr val="white"/>
                </a:solidFill>
              </a:rPr>
              <a:t>SQL, R, Python</a:t>
            </a:r>
          </a:p>
          <a:p>
            <a:pPr algn="ctr" defTabSz="914217"/>
            <a:r>
              <a:rPr lang="en-US" sz="1400" dirty="0">
                <a:solidFill>
                  <a:prstClr val="white"/>
                </a:solidFill>
              </a:rPr>
              <a:t>(time series, geospatial)</a:t>
            </a:r>
          </a:p>
        </p:txBody>
      </p:sp>
      <p:sp>
        <p:nvSpPr>
          <p:cNvPr id="9" name="Rectangle 8"/>
          <p:cNvSpPr/>
          <p:nvPr/>
        </p:nvSpPr>
        <p:spPr>
          <a:xfrm>
            <a:off x="9037743" y="1242379"/>
            <a:ext cx="2691334" cy="978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prstClr val="white"/>
                </a:solidFill>
              </a:rPr>
              <a:t>Visualization Partners</a:t>
            </a:r>
          </a:p>
        </p:txBody>
      </p:sp>
      <p:sp>
        <p:nvSpPr>
          <p:cNvPr id="10" name="Rectangle 9"/>
          <p:cNvSpPr/>
          <p:nvPr/>
        </p:nvSpPr>
        <p:spPr>
          <a:xfrm>
            <a:off x="3373170" y="3361516"/>
            <a:ext cx="4133580" cy="97866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prstClr val="white"/>
                </a:solidFill>
              </a:rPr>
              <a:t>Workload Management</a:t>
            </a:r>
          </a:p>
          <a:p>
            <a:pPr algn="ctr" defTabSz="914217"/>
            <a:r>
              <a:rPr lang="en-US" sz="1400" dirty="0" smtClean="0">
                <a:solidFill>
                  <a:prstClr val="white"/>
                </a:solidFill>
              </a:rPr>
              <a:t>(</a:t>
            </a:r>
            <a:r>
              <a:rPr lang="en-US" sz="1400" dirty="0">
                <a:solidFill>
                  <a:prstClr val="white"/>
                </a:solidFill>
              </a:rPr>
              <a:t>C</a:t>
            </a:r>
            <a:r>
              <a:rPr lang="en-US" sz="1400" dirty="0" smtClean="0">
                <a:solidFill>
                  <a:prstClr val="white"/>
                </a:solidFill>
              </a:rPr>
              <a:t>oncurrency support, load and query simultaneously)</a:t>
            </a:r>
            <a:endParaRPr lang="en-US" dirty="0">
              <a:solidFill>
                <a:prstClr val="white"/>
              </a:solidFill>
            </a:endParaRPr>
          </a:p>
        </p:txBody>
      </p:sp>
      <p:sp>
        <p:nvSpPr>
          <p:cNvPr id="11" name="Rectangle 10"/>
          <p:cNvSpPr/>
          <p:nvPr/>
        </p:nvSpPr>
        <p:spPr>
          <a:xfrm>
            <a:off x="3361742" y="2306664"/>
            <a:ext cx="4133581" cy="97866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prstClr val="white"/>
                </a:solidFill>
              </a:rPr>
              <a:t>High Availability MPP Database</a:t>
            </a:r>
          </a:p>
          <a:p>
            <a:pPr algn="ctr" defTabSz="914217"/>
            <a:r>
              <a:rPr lang="en-US" sz="1400" dirty="0">
                <a:solidFill>
                  <a:prstClr val="white"/>
                </a:solidFill>
              </a:rPr>
              <a:t>(on-premises, </a:t>
            </a:r>
            <a:r>
              <a:rPr lang="en-US" sz="1400" dirty="0" smtClean="0">
                <a:solidFill>
                  <a:prstClr val="white"/>
                </a:solidFill>
              </a:rPr>
              <a:t>cloud, hybrid)</a:t>
            </a:r>
            <a:endParaRPr lang="en-US" dirty="0">
              <a:solidFill>
                <a:prstClr val="white"/>
              </a:solidFill>
            </a:endParaRPr>
          </a:p>
        </p:txBody>
      </p:sp>
      <p:grpSp>
        <p:nvGrpSpPr>
          <p:cNvPr id="3" name="Group 2"/>
          <p:cNvGrpSpPr/>
          <p:nvPr/>
        </p:nvGrpSpPr>
        <p:grpSpPr>
          <a:xfrm>
            <a:off x="6199742" y="1247187"/>
            <a:ext cx="5540763" cy="2038512"/>
            <a:chOff x="6199756" y="1088642"/>
            <a:chExt cx="5541484" cy="2038777"/>
          </a:xfrm>
        </p:grpSpPr>
        <p:sp>
          <p:nvSpPr>
            <p:cNvPr id="14" name="Rectangle 13"/>
            <p:cNvSpPr/>
            <p:nvPr/>
          </p:nvSpPr>
          <p:spPr>
            <a:xfrm>
              <a:off x="7598535" y="2148625"/>
              <a:ext cx="4142705" cy="97879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prstClr val="white"/>
                  </a:solidFill>
                </a:rPr>
                <a:t>Distributed Analytics</a:t>
              </a:r>
            </a:p>
            <a:p>
              <a:pPr algn="ctr" defTabSz="914217"/>
              <a:r>
                <a:rPr lang="en-US" sz="1400" dirty="0" smtClean="0">
                  <a:solidFill>
                    <a:prstClr val="white"/>
                  </a:solidFill>
                </a:rPr>
                <a:t>(compute with storage, compute flexible)</a:t>
              </a:r>
              <a:endParaRPr lang="en-US" dirty="0">
                <a:solidFill>
                  <a:prstClr val="white"/>
                </a:solidFill>
              </a:endParaRPr>
            </a:p>
          </p:txBody>
        </p:sp>
        <p:sp>
          <p:nvSpPr>
            <p:cNvPr id="12" name="Rectangle 11"/>
            <p:cNvSpPr/>
            <p:nvPr/>
          </p:nvSpPr>
          <p:spPr>
            <a:xfrm>
              <a:off x="6199756" y="1088642"/>
              <a:ext cx="2691684" cy="978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prstClr val="white"/>
                  </a:solidFill>
                </a:rPr>
                <a:t>Embedded Machine Learning</a:t>
              </a:r>
            </a:p>
          </p:txBody>
        </p:sp>
      </p:grpSp>
      <p:sp>
        <p:nvSpPr>
          <p:cNvPr id="13" name="Rectangle 12"/>
          <p:cNvSpPr/>
          <p:nvPr/>
        </p:nvSpPr>
        <p:spPr>
          <a:xfrm>
            <a:off x="6211171" y="4416001"/>
            <a:ext cx="2679905" cy="9786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prstClr val="white"/>
                </a:solidFill>
              </a:rPr>
              <a:t>Security and Encryption</a:t>
            </a:r>
          </a:p>
          <a:p>
            <a:pPr algn="ctr" defTabSz="914217"/>
            <a:r>
              <a:rPr lang="en-US" sz="1400" dirty="0">
                <a:solidFill>
                  <a:prstClr val="white"/>
                </a:solidFill>
              </a:rPr>
              <a:t>(Apache Sentry, Kerberos, </a:t>
            </a:r>
            <a:r>
              <a:rPr lang="en-US" sz="1400" dirty="0" err="1" smtClean="0">
                <a:solidFill>
                  <a:prstClr val="white"/>
                </a:solidFill>
              </a:rPr>
              <a:t>SecureData</a:t>
            </a:r>
            <a:r>
              <a:rPr lang="en-US" sz="1400" dirty="0" smtClean="0">
                <a:solidFill>
                  <a:prstClr val="white"/>
                </a:solidFill>
              </a:rPr>
              <a:t>, Voltage)</a:t>
            </a:r>
            <a:endParaRPr lang="en-US" sz="1400" dirty="0">
              <a:solidFill>
                <a:prstClr val="white"/>
              </a:solidFill>
            </a:endParaRPr>
          </a:p>
        </p:txBody>
      </p:sp>
      <p:sp>
        <p:nvSpPr>
          <p:cNvPr id="15" name="Rectangle 14"/>
          <p:cNvSpPr/>
          <p:nvPr/>
        </p:nvSpPr>
        <p:spPr>
          <a:xfrm>
            <a:off x="9049171" y="4416001"/>
            <a:ext cx="2679905" cy="9786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prstClr val="white"/>
                </a:solidFill>
              </a:rPr>
              <a:t>Backup</a:t>
            </a:r>
          </a:p>
          <a:p>
            <a:pPr algn="ctr" defTabSz="914217"/>
            <a:r>
              <a:rPr lang="en-US" sz="1400" dirty="0" smtClean="0">
                <a:solidFill>
                  <a:prstClr val="white"/>
                </a:solidFill>
              </a:rPr>
              <a:t>Amazon S3, High Availability</a:t>
            </a:r>
            <a:endParaRPr lang="en-US" sz="1400" dirty="0">
              <a:solidFill>
                <a:prstClr val="white"/>
              </a:solidFill>
            </a:endParaRPr>
          </a:p>
        </p:txBody>
      </p:sp>
      <p:sp>
        <p:nvSpPr>
          <p:cNvPr id="16" name="Rectangle 15"/>
          <p:cNvSpPr/>
          <p:nvPr/>
        </p:nvSpPr>
        <p:spPr>
          <a:xfrm>
            <a:off x="6211171" y="5457265"/>
            <a:ext cx="2691334" cy="9786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prstClr val="white"/>
                </a:solidFill>
              </a:rPr>
              <a:t>ILM</a:t>
            </a:r>
          </a:p>
          <a:p>
            <a:pPr algn="ctr" defTabSz="914217"/>
            <a:r>
              <a:rPr lang="en-US" sz="1400" dirty="0">
                <a:solidFill>
                  <a:prstClr val="white"/>
                </a:solidFill>
              </a:rPr>
              <a:t>(write to Parquet, </a:t>
            </a:r>
            <a:r>
              <a:rPr lang="en-US" sz="1400" dirty="0" smtClean="0">
                <a:solidFill>
                  <a:prstClr val="white"/>
                </a:solidFill>
              </a:rPr>
              <a:t>S3, query internal and external data)</a:t>
            </a:r>
            <a:endParaRPr lang="en-US" sz="1400" dirty="0">
              <a:solidFill>
                <a:prstClr val="white"/>
              </a:solidFill>
            </a:endParaRPr>
          </a:p>
        </p:txBody>
      </p:sp>
      <p:sp>
        <p:nvSpPr>
          <p:cNvPr id="17" name="Rectangle 16"/>
          <p:cNvSpPr/>
          <p:nvPr/>
        </p:nvSpPr>
        <p:spPr>
          <a:xfrm>
            <a:off x="3373170" y="5457265"/>
            <a:ext cx="2691334" cy="9786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prstClr val="white"/>
                </a:solidFill>
              </a:rPr>
              <a:t>Multi-model</a:t>
            </a:r>
          </a:p>
          <a:p>
            <a:pPr algn="ctr" defTabSz="914217"/>
            <a:r>
              <a:rPr lang="en-US" sz="1400" dirty="0" smtClean="0">
                <a:solidFill>
                  <a:prstClr val="white"/>
                </a:solidFill>
              </a:rPr>
              <a:t>(Internal, Orc</a:t>
            </a:r>
            <a:r>
              <a:rPr lang="en-US" sz="1400" dirty="0">
                <a:solidFill>
                  <a:prstClr val="white"/>
                </a:solidFill>
              </a:rPr>
              <a:t>, Parquet, </a:t>
            </a:r>
            <a:r>
              <a:rPr lang="en-US" sz="1400" dirty="0" smtClean="0">
                <a:solidFill>
                  <a:prstClr val="white"/>
                </a:solidFill>
              </a:rPr>
              <a:t>JSON, Avro, …)</a:t>
            </a:r>
            <a:endParaRPr lang="en-US" sz="1400" dirty="0">
              <a:solidFill>
                <a:prstClr val="white"/>
              </a:solidFill>
            </a:endParaRPr>
          </a:p>
        </p:txBody>
      </p:sp>
      <p:sp>
        <p:nvSpPr>
          <p:cNvPr id="2" name="TextBox 1"/>
          <p:cNvSpPr txBox="1"/>
          <p:nvPr/>
        </p:nvSpPr>
        <p:spPr>
          <a:xfrm>
            <a:off x="513724" y="368222"/>
            <a:ext cx="2536079" cy="523092"/>
          </a:xfrm>
          <a:prstGeom prst="rect">
            <a:avLst/>
          </a:prstGeom>
          <a:noFill/>
        </p:spPr>
        <p:txBody>
          <a:bodyPr wrap="none" rtlCol="0">
            <a:spAutoFit/>
          </a:bodyPr>
          <a:lstStyle/>
          <a:p>
            <a:pPr defTabSz="914217"/>
            <a:r>
              <a:rPr lang="en-US" sz="2799" b="1" dirty="0">
                <a:solidFill>
                  <a:srgbClr val="212E35"/>
                </a:solidFill>
              </a:rPr>
              <a:t>Key Capabilities</a:t>
            </a:r>
          </a:p>
        </p:txBody>
      </p:sp>
      <p:sp>
        <p:nvSpPr>
          <p:cNvPr id="18" name="Rectangle 17"/>
          <p:cNvSpPr/>
          <p:nvPr/>
        </p:nvSpPr>
        <p:spPr>
          <a:xfrm>
            <a:off x="9049171" y="5470485"/>
            <a:ext cx="2691334" cy="9786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prstClr val="white"/>
                </a:solidFill>
              </a:rPr>
              <a:t>Ingestion</a:t>
            </a:r>
          </a:p>
          <a:p>
            <a:pPr algn="ctr" defTabSz="914217"/>
            <a:r>
              <a:rPr lang="en-US" sz="1400" dirty="0">
                <a:solidFill>
                  <a:prstClr val="white"/>
                </a:solidFill>
              </a:rPr>
              <a:t>Insert, COPY, </a:t>
            </a:r>
            <a:r>
              <a:rPr lang="en-US" sz="1400" dirty="0" smtClean="0">
                <a:solidFill>
                  <a:prstClr val="white"/>
                </a:solidFill>
              </a:rPr>
              <a:t>ODBC/JDBC, Kafka constant load, ETL, Spark, …</a:t>
            </a:r>
            <a:endParaRPr lang="en-US" dirty="0">
              <a:solidFill>
                <a:prstClr val="white"/>
              </a:solidFill>
            </a:endParaRPr>
          </a:p>
        </p:txBody>
      </p:sp>
      <p:sp>
        <p:nvSpPr>
          <p:cNvPr id="19" name="Rectangle 18"/>
          <p:cNvSpPr/>
          <p:nvPr/>
        </p:nvSpPr>
        <p:spPr>
          <a:xfrm>
            <a:off x="7606925" y="3361516"/>
            <a:ext cx="4133581" cy="97866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dirty="0">
                <a:solidFill>
                  <a:prstClr val="white"/>
                </a:solidFill>
              </a:rPr>
              <a:t>Optimization</a:t>
            </a:r>
          </a:p>
          <a:p>
            <a:pPr algn="ctr" defTabSz="914217"/>
            <a:r>
              <a:rPr lang="en-US" sz="1400" dirty="0">
                <a:solidFill>
                  <a:prstClr val="white"/>
                </a:solidFill>
              </a:rPr>
              <a:t>(Columnar, </a:t>
            </a:r>
            <a:r>
              <a:rPr lang="en-US" sz="1400" dirty="0" smtClean="0">
                <a:solidFill>
                  <a:prstClr val="white"/>
                </a:solidFill>
              </a:rPr>
              <a:t>Compression, </a:t>
            </a:r>
            <a:r>
              <a:rPr lang="en-US" sz="1400" dirty="0">
                <a:solidFill>
                  <a:prstClr val="white"/>
                </a:solidFill>
              </a:rPr>
              <a:t>Flattened </a:t>
            </a:r>
            <a:r>
              <a:rPr lang="en-US" sz="1400" dirty="0" smtClean="0">
                <a:solidFill>
                  <a:prstClr val="white"/>
                </a:solidFill>
              </a:rPr>
              <a:t>Tables, …)</a:t>
            </a:r>
            <a:endParaRPr lang="en-US" sz="1400" dirty="0">
              <a:solidFill>
                <a:prstClr val="white"/>
              </a:solidFill>
            </a:endParaRPr>
          </a:p>
        </p:txBody>
      </p:sp>
      <p:pic>
        <p:nvPicPr>
          <p:cNvPr id="20" name="Picture 19"/>
          <p:cNvPicPr>
            <a:picLocks noChangeAspect="1"/>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33737" y="2901437"/>
            <a:ext cx="1005285" cy="749880"/>
          </a:xfrm>
          <a:prstGeom prst="rect">
            <a:avLst/>
          </a:prstGeom>
        </p:spPr>
      </p:pic>
      <p:sp>
        <p:nvSpPr>
          <p:cNvPr id="21" name="Freeform 111"/>
          <p:cNvSpPr>
            <a:spLocks noChangeAspect="1" noChangeArrowheads="1"/>
          </p:cNvSpPr>
          <p:nvPr/>
        </p:nvSpPr>
        <p:spPr bwMode="auto">
          <a:xfrm>
            <a:off x="2233245" y="4910788"/>
            <a:ext cx="611557" cy="603868"/>
          </a:xfrm>
          <a:custGeom>
            <a:avLst/>
            <a:gdLst>
              <a:gd name="T0" fmla="*/ 684 w 699"/>
              <a:gd name="T1" fmla="*/ 324 h 693"/>
              <a:gd name="T2" fmla="*/ 684 w 699"/>
              <a:gd name="T3" fmla="*/ 324 h 693"/>
              <a:gd name="T4" fmla="*/ 542 w 699"/>
              <a:gd name="T5" fmla="*/ 183 h 693"/>
              <a:gd name="T6" fmla="*/ 492 w 699"/>
              <a:gd name="T7" fmla="*/ 183 h 693"/>
              <a:gd name="T8" fmla="*/ 492 w 699"/>
              <a:gd name="T9" fmla="*/ 233 h 693"/>
              <a:gd name="T10" fmla="*/ 573 w 699"/>
              <a:gd name="T11" fmla="*/ 314 h 693"/>
              <a:gd name="T12" fmla="*/ 302 w 699"/>
              <a:gd name="T13" fmla="*/ 314 h 693"/>
              <a:gd name="T14" fmla="*/ 156 w 699"/>
              <a:gd name="T15" fmla="*/ 92 h 693"/>
              <a:gd name="T16" fmla="*/ 267 w 699"/>
              <a:gd name="T17" fmla="*/ 115 h 693"/>
              <a:gd name="T18" fmla="*/ 309 w 699"/>
              <a:gd name="T19" fmla="*/ 87 h 693"/>
              <a:gd name="T20" fmla="*/ 281 w 699"/>
              <a:gd name="T21" fmla="*/ 45 h 693"/>
              <a:gd name="T22" fmla="*/ 86 w 699"/>
              <a:gd name="T23" fmla="*/ 4 h 693"/>
              <a:gd name="T24" fmla="*/ 45 w 699"/>
              <a:gd name="T25" fmla="*/ 31 h 693"/>
              <a:gd name="T26" fmla="*/ 4 w 699"/>
              <a:gd name="T27" fmla="*/ 227 h 693"/>
              <a:gd name="T28" fmla="*/ 31 w 699"/>
              <a:gd name="T29" fmla="*/ 269 h 693"/>
              <a:gd name="T30" fmla="*/ 39 w 699"/>
              <a:gd name="T31" fmla="*/ 270 h 693"/>
              <a:gd name="T32" fmla="*/ 73 w 699"/>
              <a:gd name="T33" fmla="*/ 242 h 693"/>
              <a:gd name="T34" fmla="*/ 97 w 699"/>
              <a:gd name="T35" fmla="*/ 130 h 693"/>
              <a:gd name="T36" fmla="*/ 242 w 699"/>
              <a:gd name="T37" fmla="*/ 351 h 693"/>
              <a:gd name="T38" fmla="*/ 104 w 699"/>
              <a:gd name="T39" fmla="*/ 565 h 693"/>
              <a:gd name="T40" fmla="*/ 80 w 699"/>
              <a:gd name="T41" fmla="*/ 455 h 693"/>
              <a:gd name="T42" fmla="*/ 37 w 699"/>
              <a:gd name="T43" fmla="*/ 428 h 693"/>
              <a:gd name="T44" fmla="*/ 10 w 699"/>
              <a:gd name="T45" fmla="*/ 470 h 693"/>
              <a:gd name="T46" fmla="*/ 53 w 699"/>
              <a:gd name="T47" fmla="*/ 664 h 693"/>
              <a:gd name="T48" fmla="*/ 87 w 699"/>
              <a:gd name="T49" fmla="*/ 692 h 693"/>
              <a:gd name="T50" fmla="*/ 95 w 699"/>
              <a:gd name="T51" fmla="*/ 692 h 693"/>
              <a:gd name="T52" fmla="*/ 289 w 699"/>
              <a:gd name="T53" fmla="*/ 650 h 693"/>
              <a:gd name="T54" fmla="*/ 317 w 699"/>
              <a:gd name="T55" fmla="*/ 607 h 693"/>
              <a:gd name="T56" fmla="*/ 275 w 699"/>
              <a:gd name="T57" fmla="*/ 580 h 693"/>
              <a:gd name="T58" fmla="*/ 163 w 699"/>
              <a:gd name="T59" fmla="*/ 604 h 693"/>
              <a:gd name="T60" fmla="*/ 305 w 699"/>
              <a:gd name="T61" fmla="*/ 384 h 693"/>
              <a:gd name="T62" fmla="*/ 573 w 699"/>
              <a:gd name="T63" fmla="*/ 384 h 693"/>
              <a:gd name="T64" fmla="*/ 492 w 699"/>
              <a:gd name="T65" fmla="*/ 464 h 693"/>
              <a:gd name="T66" fmla="*/ 492 w 699"/>
              <a:gd name="T67" fmla="*/ 515 h 693"/>
              <a:gd name="T68" fmla="*/ 517 w 699"/>
              <a:gd name="T69" fmla="*/ 526 h 693"/>
              <a:gd name="T70" fmla="*/ 542 w 699"/>
              <a:gd name="T71" fmla="*/ 515 h 693"/>
              <a:gd name="T72" fmla="*/ 684 w 699"/>
              <a:gd name="T73" fmla="*/ 374 h 693"/>
              <a:gd name="T74" fmla="*/ 684 w 699"/>
              <a:gd name="T75" fmla="*/ 324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9" h="693">
                <a:moveTo>
                  <a:pt x="684" y="324"/>
                </a:moveTo>
                <a:lnTo>
                  <a:pt x="684" y="324"/>
                </a:lnTo>
                <a:cubicBezTo>
                  <a:pt x="542" y="183"/>
                  <a:pt x="542" y="183"/>
                  <a:pt x="542" y="183"/>
                </a:cubicBezTo>
                <a:cubicBezTo>
                  <a:pt x="529" y="169"/>
                  <a:pt x="506" y="169"/>
                  <a:pt x="492" y="183"/>
                </a:cubicBezTo>
                <a:cubicBezTo>
                  <a:pt x="479" y="197"/>
                  <a:pt x="479" y="220"/>
                  <a:pt x="492" y="233"/>
                </a:cubicBezTo>
                <a:cubicBezTo>
                  <a:pt x="573" y="314"/>
                  <a:pt x="573" y="314"/>
                  <a:pt x="573" y="314"/>
                </a:cubicBezTo>
                <a:cubicBezTo>
                  <a:pt x="302" y="314"/>
                  <a:pt x="302" y="314"/>
                  <a:pt x="302" y="314"/>
                </a:cubicBezTo>
                <a:cubicBezTo>
                  <a:pt x="156" y="92"/>
                  <a:pt x="156" y="92"/>
                  <a:pt x="156" y="92"/>
                </a:cubicBezTo>
                <a:cubicBezTo>
                  <a:pt x="267" y="115"/>
                  <a:pt x="267" y="115"/>
                  <a:pt x="267" y="115"/>
                </a:cubicBezTo>
                <a:cubicBezTo>
                  <a:pt x="286" y="118"/>
                  <a:pt x="305" y="106"/>
                  <a:pt x="309" y="87"/>
                </a:cubicBezTo>
                <a:cubicBezTo>
                  <a:pt x="313" y="68"/>
                  <a:pt x="301" y="49"/>
                  <a:pt x="281" y="45"/>
                </a:cubicBezTo>
                <a:cubicBezTo>
                  <a:pt x="86" y="4"/>
                  <a:pt x="86" y="4"/>
                  <a:pt x="86" y="4"/>
                </a:cubicBezTo>
                <a:cubicBezTo>
                  <a:pt x="67" y="0"/>
                  <a:pt x="48" y="13"/>
                  <a:pt x="45" y="31"/>
                </a:cubicBezTo>
                <a:cubicBezTo>
                  <a:pt x="4" y="227"/>
                  <a:pt x="4" y="227"/>
                  <a:pt x="4" y="227"/>
                </a:cubicBezTo>
                <a:cubicBezTo>
                  <a:pt x="0" y="246"/>
                  <a:pt x="11" y="265"/>
                  <a:pt x="31" y="269"/>
                </a:cubicBezTo>
                <a:cubicBezTo>
                  <a:pt x="33" y="270"/>
                  <a:pt x="36" y="270"/>
                  <a:pt x="39" y="270"/>
                </a:cubicBezTo>
                <a:cubicBezTo>
                  <a:pt x="55" y="270"/>
                  <a:pt x="70" y="258"/>
                  <a:pt x="73" y="242"/>
                </a:cubicBezTo>
                <a:cubicBezTo>
                  <a:pt x="97" y="130"/>
                  <a:pt x="97" y="130"/>
                  <a:pt x="97" y="130"/>
                </a:cubicBezTo>
                <a:cubicBezTo>
                  <a:pt x="242" y="351"/>
                  <a:pt x="242" y="351"/>
                  <a:pt x="242" y="351"/>
                </a:cubicBezTo>
                <a:cubicBezTo>
                  <a:pt x="104" y="565"/>
                  <a:pt x="104" y="565"/>
                  <a:pt x="104" y="565"/>
                </a:cubicBezTo>
                <a:cubicBezTo>
                  <a:pt x="80" y="455"/>
                  <a:pt x="80" y="455"/>
                  <a:pt x="80" y="455"/>
                </a:cubicBezTo>
                <a:cubicBezTo>
                  <a:pt x="76" y="435"/>
                  <a:pt x="56" y="423"/>
                  <a:pt x="37" y="428"/>
                </a:cubicBezTo>
                <a:cubicBezTo>
                  <a:pt x="18" y="432"/>
                  <a:pt x="6" y="451"/>
                  <a:pt x="10" y="470"/>
                </a:cubicBezTo>
                <a:cubicBezTo>
                  <a:pt x="53" y="664"/>
                  <a:pt x="53" y="664"/>
                  <a:pt x="53" y="664"/>
                </a:cubicBezTo>
                <a:cubicBezTo>
                  <a:pt x="56" y="681"/>
                  <a:pt x="71" y="692"/>
                  <a:pt x="87" y="692"/>
                </a:cubicBezTo>
                <a:cubicBezTo>
                  <a:pt x="90" y="692"/>
                  <a:pt x="93" y="692"/>
                  <a:pt x="95" y="692"/>
                </a:cubicBezTo>
                <a:cubicBezTo>
                  <a:pt x="289" y="650"/>
                  <a:pt x="289" y="650"/>
                  <a:pt x="289" y="650"/>
                </a:cubicBezTo>
                <a:cubicBezTo>
                  <a:pt x="309" y="646"/>
                  <a:pt x="322" y="627"/>
                  <a:pt x="317" y="607"/>
                </a:cubicBezTo>
                <a:cubicBezTo>
                  <a:pt x="312" y="588"/>
                  <a:pt x="294" y="576"/>
                  <a:pt x="275" y="580"/>
                </a:cubicBezTo>
                <a:cubicBezTo>
                  <a:pt x="163" y="604"/>
                  <a:pt x="163" y="604"/>
                  <a:pt x="163" y="604"/>
                </a:cubicBezTo>
                <a:cubicBezTo>
                  <a:pt x="305" y="384"/>
                  <a:pt x="305" y="384"/>
                  <a:pt x="305" y="384"/>
                </a:cubicBezTo>
                <a:cubicBezTo>
                  <a:pt x="573" y="384"/>
                  <a:pt x="573" y="384"/>
                  <a:pt x="573" y="384"/>
                </a:cubicBezTo>
                <a:cubicBezTo>
                  <a:pt x="492" y="464"/>
                  <a:pt x="492" y="464"/>
                  <a:pt x="492" y="464"/>
                </a:cubicBezTo>
                <a:cubicBezTo>
                  <a:pt x="479" y="479"/>
                  <a:pt x="479" y="501"/>
                  <a:pt x="492" y="515"/>
                </a:cubicBezTo>
                <a:cubicBezTo>
                  <a:pt x="500" y="522"/>
                  <a:pt x="509" y="526"/>
                  <a:pt x="517" y="526"/>
                </a:cubicBezTo>
                <a:cubicBezTo>
                  <a:pt x="527" y="526"/>
                  <a:pt x="536" y="522"/>
                  <a:pt x="542" y="515"/>
                </a:cubicBezTo>
                <a:cubicBezTo>
                  <a:pt x="684" y="374"/>
                  <a:pt x="684" y="374"/>
                  <a:pt x="684" y="374"/>
                </a:cubicBezTo>
                <a:cubicBezTo>
                  <a:pt x="698" y="360"/>
                  <a:pt x="698" y="337"/>
                  <a:pt x="684" y="324"/>
                </a:cubicBezTo>
              </a:path>
            </a:pathLst>
          </a:custGeom>
          <a:solidFill>
            <a:schemeClr val="tx1"/>
          </a:solidFill>
          <a:ln>
            <a:noFill/>
          </a:ln>
          <a:effectLst/>
        </p:spPr>
        <p:txBody>
          <a:bodyPr wrap="none" anchor="ctr"/>
          <a:lstStyle/>
          <a:p>
            <a:pPr defTabSz="914217"/>
            <a:endParaRPr lang="en-US" sz="1125">
              <a:solidFill>
                <a:srgbClr val="212E35"/>
              </a:solidFill>
            </a:endParaRPr>
          </a:p>
        </p:txBody>
      </p:sp>
      <p:sp>
        <p:nvSpPr>
          <p:cNvPr id="22" name="Freeform 130"/>
          <p:cNvSpPr>
            <a:spLocks noChangeAspect="1" noChangeArrowheads="1"/>
          </p:cNvSpPr>
          <p:nvPr/>
        </p:nvSpPr>
        <p:spPr bwMode="auto">
          <a:xfrm>
            <a:off x="1697876" y="1444634"/>
            <a:ext cx="535368" cy="535368"/>
          </a:xfrm>
          <a:custGeom>
            <a:avLst/>
            <a:gdLst>
              <a:gd name="T0" fmla="*/ 601 w 602"/>
              <a:gd name="T1" fmla="*/ 556 h 603"/>
              <a:gd name="T2" fmla="*/ 601 w 602"/>
              <a:gd name="T3" fmla="*/ 556 h 603"/>
              <a:gd name="T4" fmla="*/ 583 w 602"/>
              <a:gd name="T5" fmla="*/ 574 h 603"/>
              <a:gd name="T6" fmla="*/ 83 w 602"/>
              <a:gd name="T7" fmla="*/ 574 h 603"/>
              <a:gd name="T8" fmla="*/ 83 w 602"/>
              <a:gd name="T9" fmla="*/ 584 h 603"/>
              <a:gd name="T10" fmla="*/ 65 w 602"/>
              <a:gd name="T11" fmla="*/ 602 h 603"/>
              <a:gd name="T12" fmla="*/ 47 w 602"/>
              <a:gd name="T13" fmla="*/ 584 h 603"/>
              <a:gd name="T14" fmla="*/ 47 w 602"/>
              <a:gd name="T15" fmla="*/ 574 h 603"/>
              <a:gd name="T16" fmla="*/ 17 w 602"/>
              <a:gd name="T17" fmla="*/ 574 h 603"/>
              <a:gd name="T18" fmla="*/ 0 w 602"/>
              <a:gd name="T19" fmla="*/ 556 h 603"/>
              <a:gd name="T20" fmla="*/ 17 w 602"/>
              <a:gd name="T21" fmla="*/ 539 h 603"/>
              <a:gd name="T22" fmla="*/ 47 w 602"/>
              <a:gd name="T23" fmla="*/ 539 h 603"/>
              <a:gd name="T24" fmla="*/ 47 w 602"/>
              <a:gd name="T25" fmla="*/ 18 h 603"/>
              <a:gd name="T26" fmla="*/ 65 w 602"/>
              <a:gd name="T27" fmla="*/ 0 h 603"/>
              <a:gd name="T28" fmla="*/ 83 w 602"/>
              <a:gd name="T29" fmla="*/ 18 h 603"/>
              <a:gd name="T30" fmla="*/ 83 w 602"/>
              <a:gd name="T31" fmla="*/ 539 h 603"/>
              <a:gd name="T32" fmla="*/ 142 w 602"/>
              <a:gd name="T33" fmla="*/ 539 h 603"/>
              <a:gd name="T34" fmla="*/ 142 w 602"/>
              <a:gd name="T35" fmla="*/ 387 h 603"/>
              <a:gd name="T36" fmla="*/ 159 w 602"/>
              <a:gd name="T37" fmla="*/ 369 h 603"/>
              <a:gd name="T38" fmla="*/ 176 w 602"/>
              <a:gd name="T39" fmla="*/ 387 h 603"/>
              <a:gd name="T40" fmla="*/ 176 w 602"/>
              <a:gd name="T41" fmla="*/ 539 h 603"/>
              <a:gd name="T42" fmla="*/ 254 w 602"/>
              <a:gd name="T43" fmla="*/ 539 h 603"/>
              <a:gd name="T44" fmla="*/ 254 w 602"/>
              <a:gd name="T45" fmla="*/ 292 h 603"/>
              <a:gd name="T46" fmla="*/ 272 w 602"/>
              <a:gd name="T47" fmla="*/ 274 h 603"/>
              <a:gd name="T48" fmla="*/ 290 w 602"/>
              <a:gd name="T49" fmla="*/ 292 h 603"/>
              <a:gd name="T50" fmla="*/ 290 w 602"/>
              <a:gd name="T51" fmla="*/ 539 h 603"/>
              <a:gd name="T52" fmla="*/ 368 w 602"/>
              <a:gd name="T53" fmla="*/ 539 h 603"/>
              <a:gd name="T54" fmla="*/ 368 w 602"/>
              <a:gd name="T55" fmla="*/ 387 h 603"/>
              <a:gd name="T56" fmla="*/ 385 w 602"/>
              <a:gd name="T57" fmla="*/ 369 h 603"/>
              <a:gd name="T58" fmla="*/ 403 w 602"/>
              <a:gd name="T59" fmla="*/ 387 h 603"/>
              <a:gd name="T60" fmla="*/ 403 w 602"/>
              <a:gd name="T61" fmla="*/ 539 h 603"/>
              <a:gd name="T62" fmla="*/ 481 w 602"/>
              <a:gd name="T63" fmla="*/ 539 h 603"/>
              <a:gd name="T64" fmla="*/ 481 w 602"/>
              <a:gd name="T65" fmla="*/ 273 h 603"/>
              <a:gd name="T66" fmla="*/ 499 w 602"/>
              <a:gd name="T67" fmla="*/ 255 h 603"/>
              <a:gd name="T68" fmla="*/ 517 w 602"/>
              <a:gd name="T69" fmla="*/ 273 h 603"/>
              <a:gd name="T70" fmla="*/ 517 w 602"/>
              <a:gd name="T71" fmla="*/ 539 h 603"/>
              <a:gd name="T72" fmla="*/ 583 w 602"/>
              <a:gd name="T73" fmla="*/ 539 h 603"/>
              <a:gd name="T74" fmla="*/ 601 w 602"/>
              <a:gd name="T75" fmla="*/ 556 h 603"/>
              <a:gd name="T76" fmla="*/ 116 w 602"/>
              <a:gd name="T77" fmla="*/ 363 h 603"/>
              <a:gd name="T78" fmla="*/ 116 w 602"/>
              <a:gd name="T79" fmla="*/ 363 h 603"/>
              <a:gd name="T80" fmla="*/ 127 w 602"/>
              <a:gd name="T81" fmla="*/ 358 h 603"/>
              <a:gd name="T82" fmla="*/ 280 w 602"/>
              <a:gd name="T83" fmla="*/ 229 h 603"/>
              <a:gd name="T84" fmla="*/ 362 w 602"/>
              <a:gd name="T85" fmla="*/ 312 h 603"/>
              <a:gd name="T86" fmla="*/ 387 w 602"/>
              <a:gd name="T87" fmla="*/ 312 h 603"/>
              <a:gd name="T88" fmla="*/ 530 w 602"/>
              <a:gd name="T89" fmla="*/ 167 h 603"/>
              <a:gd name="T90" fmla="*/ 535 w 602"/>
              <a:gd name="T91" fmla="*/ 154 h 603"/>
              <a:gd name="T92" fmla="*/ 530 w 602"/>
              <a:gd name="T93" fmla="*/ 142 h 603"/>
              <a:gd name="T94" fmla="*/ 518 w 602"/>
              <a:gd name="T95" fmla="*/ 137 h 603"/>
              <a:gd name="T96" fmla="*/ 518 w 602"/>
              <a:gd name="T97" fmla="*/ 137 h 603"/>
              <a:gd name="T98" fmla="*/ 505 w 602"/>
              <a:gd name="T99" fmla="*/ 142 h 603"/>
              <a:gd name="T100" fmla="*/ 374 w 602"/>
              <a:gd name="T101" fmla="*/ 274 h 603"/>
              <a:gd name="T102" fmla="*/ 294 w 602"/>
              <a:gd name="T103" fmla="*/ 193 h 603"/>
              <a:gd name="T104" fmla="*/ 270 w 602"/>
              <a:gd name="T105" fmla="*/ 192 h 603"/>
              <a:gd name="T106" fmla="*/ 104 w 602"/>
              <a:gd name="T107" fmla="*/ 331 h 603"/>
              <a:gd name="T108" fmla="*/ 98 w 602"/>
              <a:gd name="T109" fmla="*/ 344 h 603"/>
              <a:gd name="T110" fmla="*/ 102 w 602"/>
              <a:gd name="T111" fmla="*/ 356 h 603"/>
              <a:gd name="T112" fmla="*/ 116 w 602"/>
              <a:gd name="T113" fmla="*/ 36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2" h="603">
                <a:moveTo>
                  <a:pt x="601" y="556"/>
                </a:moveTo>
                <a:lnTo>
                  <a:pt x="601" y="556"/>
                </a:lnTo>
                <a:cubicBezTo>
                  <a:pt x="601" y="566"/>
                  <a:pt x="594" y="574"/>
                  <a:pt x="583" y="574"/>
                </a:cubicBezTo>
                <a:cubicBezTo>
                  <a:pt x="83" y="574"/>
                  <a:pt x="83" y="574"/>
                  <a:pt x="83" y="574"/>
                </a:cubicBezTo>
                <a:cubicBezTo>
                  <a:pt x="83" y="584"/>
                  <a:pt x="83" y="584"/>
                  <a:pt x="83" y="584"/>
                </a:cubicBezTo>
                <a:cubicBezTo>
                  <a:pt x="83" y="594"/>
                  <a:pt x="74" y="602"/>
                  <a:pt x="65" y="602"/>
                </a:cubicBezTo>
                <a:cubicBezTo>
                  <a:pt x="55" y="602"/>
                  <a:pt x="47" y="594"/>
                  <a:pt x="47" y="584"/>
                </a:cubicBezTo>
                <a:cubicBezTo>
                  <a:pt x="47" y="574"/>
                  <a:pt x="47" y="574"/>
                  <a:pt x="47" y="574"/>
                </a:cubicBezTo>
                <a:cubicBezTo>
                  <a:pt x="17" y="574"/>
                  <a:pt x="17" y="574"/>
                  <a:pt x="17" y="574"/>
                </a:cubicBezTo>
                <a:cubicBezTo>
                  <a:pt x="8" y="574"/>
                  <a:pt x="0" y="566"/>
                  <a:pt x="0" y="556"/>
                </a:cubicBezTo>
                <a:cubicBezTo>
                  <a:pt x="0" y="546"/>
                  <a:pt x="8" y="539"/>
                  <a:pt x="17" y="539"/>
                </a:cubicBezTo>
                <a:cubicBezTo>
                  <a:pt x="47" y="539"/>
                  <a:pt x="47" y="539"/>
                  <a:pt x="47" y="539"/>
                </a:cubicBezTo>
                <a:cubicBezTo>
                  <a:pt x="47" y="18"/>
                  <a:pt x="47" y="18"/>
                  <a:pt x="47" y="18"/>
                </a:cubicBezTo>
                <a:cubicBezTo>
                  <a:pt x="47" y="9"/>
                  <a:pt x="55" y="0"/>
                  <a:pt x="65" y="0"/>
                </a:cubicBezTo>
                <a:cubicBezTo>
                  <a:pt x="74" y="0"/>
                  <a:pt x="83" y="9"/>
                  <a:pt x="83" y="18"/>
                </a:cubicBezTo>
                <a:cubicBezTo>
                  <a:pt x="83" y="539"/>
                  <a:pt x="83" y="539"/>
                  <a:pt x="83" y="539"/>
                </a:cubicBezTo>
                <a:cubicBezTo>
                  <a:pt x="142" y="539"/>
                  <a:pt x="142" y="539"/>
                  <a:pt x="142" y="539"/>
                </a:cubicBezTo>
                <a:cubicBezTo>
                  <a:pt x="142" y="387"/>
                  <a:pt x="142" y="387"/>
                  <a:pt x="142" y="387"/>
                </a:cubicBezTo>
                <a:cubicBezTo>
                  <a:pt x="142" y="376"/>
                  <a:pt x="149" y="369"/>
                  <a:pt x="159" y="369"/>
                </a:cubicBezTo>
                <a:cubicBezTo>
                  <a:pt x="169" y="369"/>
                  <a:pt x="176" y="376"/>
                  <a:pt x="176" y="387"/>
                </a:cubicBezTo>
                <a:cubicBezTo>
                  <a:pt x="176" y="539"/>
                  <a:pt x="176" y="539"/>
                  <a:pt x="176" y="539"/>
                </a:cubicBezTo>
                <a:cubicBezTo>
                  <a:pt x="254" y="539"/>
                  <a:pt x="254" y="539"/>
                  <a:pt x="254" y="539"/>
                </a:cubicBezTo>
                <a:cubicBezTo>
                  <a:pt x="254" y="292"/>
                  <a:pt x="254" y="292"/>
                  <a:pt x="254" y="292"/>
                </a:cubicBezTo>
                <a:cubicBezTo>
                  <a:pt x="254" y="282"/>
                  <a:pt x="263" y="274"/>
                  <a:pt x="272" y="274"/>
                </a:cubicBezTo>
                <a:cubicBezTo>
                  <a:pt x="281" y="274"/>
                  <a:pt x="290" y="282"/>
                  <a:pt x="290" y="292"/>
                </a:cubicBezTo>
                <a:cubicBezTo>
                  <a:pt x="290" y="539"/>
                  <a:pt x="290" y="539"/>
                  <a:pt x="290" y="539"/>
                </a:cubicBezTo>
                <a:cubicBezTo>
                  <a:pt x="368" y="539"/>
                  <a:pt x="368" y="539"/>
                  <a:pt x="368" y="539"/>
                </a:cubicBezTo>
                <a:cubicBezTo>
                  <a:pt x="368" y="387"/>
                  <a:pt x="368" y="387"/>
                  <a:pt x="368" y="387"/>
                </a:cubicBezTo>
                <a:cubicBezTo>
                  <a:pt x="368" y="376"/>
                  <a:pt x="376" y="369"/>
                  <a:pt x="385" y="369"/>
                </a:cubicBezTo>
                <a:cubicBezTo>
                  <a:pt x="395" y="369"/>
                  <a:pt x="403" y="376"/>
                  <a:pt x="403" y="387"/>
                </a:cubicBezTo>
                <a:cubicBezTo>
                  <a:pt x="403" y="539"/>
                  <a:pt x="403" y="539"/>
                  <a:pt x="403" y="539"/>
                </a:cubicBezTo>
                <a:cubicBezTo>
                  <a:pt x="481" y="539"/>
                  <a:pt x="481" y="539"/>
                  <a:pt x="481" y="539"/>
                </a:cubicBezTo>
                <a:cubicBezTo>
                  <a:pt x="481" y="273"/>
                  <a:pt x="481" y="273"/>
                  <a:pt x="481" y="273"/>
                </a:cubicBezTo>
                <a:cubicBezTo>
                  <a:pt x="481" y="263"/>
                  <a:pt x="490" y="255"/>
                  <a:pt x="499" y="255"/>
                </a:cubicBezTo>
                <a:cubicBezTo>
                  <a:pt x="508" y="255"/>
                  <a:pt x="517" y="263"/>
                  <a:pt x="517" y="273"/>
                </a:cubicBezTo>
                <a:cubicBezTo>
                  <a:pt x="517" y="539"/>
                  <a:pt x="517" y="539"/>
                  <a:pt x="517" y="539"/>
                </a:cubicBezTo>
                <a:cubicBezTo>
                  <a:pt x="583" y="539"/>
                  <a:pt x="583" y="539"/>
                  <a:pt x="583" y="539"/>
                </a:cubicBezTo>
                <a:cubicBezTo>
                  <a:pt x="594" y="539"/>
                  <a:pt x="601" y="546"/>
                  <a:pt x="601" y="556"/>
                </a:cubicBezTo>
                <a:close/>
                <a:moveTo>
                  <a:pt x="116" y="363"/>
                </a:moveTo>
                <a:lnTo>
                  <a:pt x="116" y="363"/>
                </a:lnTo>
                <a:cubicBezTo>
                  <a:pt x="120" y="363"/>
                  <a:pt x="124" y="361"/>
                  <a:pt x="127" y="358"/>
                </a:cubicBezTo>
                <a:cubicBezTo>
                  <a:pt x="280" y="229"/>
                  <a:pt x="280" y="229"/>
                  <a:pt x="280" y="229"/>
                </a:cubicBezTo>
                <a:cubicBezTo>
                  <a:pt x="362" y="312"/>
                  <a:pt x="362" y="312"/>
                  <a:pt x="362" y="312"/>
                </a:cubicBezTo>
                <a:cubicBezTo>
                  <a:pt x="369" y="318"/>
                  <a:pt x="380" y="318"/>
                  <a:pt x="387" y="312"/>
                </a:cubicBezTo>
                <a:cubicBezTo>
                  <a:pt x="530" y="167"/>
                  <a:pt x="530" y="167"/>
                  <a:pt x="530" y="167"/>
                </a:cubicBezTo>
                <a:cubicBezTo>
                  <a:pt x="533" y="164"/>
                  <a:pt x="535" y="159"/>
                  <a:pt x="535" y="154"/>
                </a:cubicBezTo>
                <a:cubicBezTo>
                  <a:pt x="535" y="149"/>
                  <a:pt x="533" y="145"/>
                  <a:pt x="530" y="142"/>
                </a:cubicBezTo>
                <a:cubicBezTo>
                  <a:pt x="527" y="139"/>
                  <a:pt x="523" y="137"/>
                  <a:pt x="518" y="137"/>
                </a:cubicBezTo>
                <a:lnTo>
                  <a:pt x="518" y="137"/>
                </a:lnTo>
                <a:cubicBezTo>
                  <a:pt x="514" y="137"/>
                  <a:pt x="508" y="139"/>
                  <a:pt x="505" y="142"/>
                </a:cubicBezTo>
                <a:cubicBezTo>
                  <a:pt x="374" y="274"/>
                  <a:pt x="374" y="274"/>
                  <a:pt x="374" y="274"/>
                </a:cubicBezTo>
                <a:cubicBezTo>
                  <a:pt x="294" y="193"/>
                  <a:pt x="294" y="193"/>
                  <a:pt x="294" y="193"/>
                </a:cubicBezTo>
                <a:cubicBezTo>
                  <a:pt x="287" y="187"/>
                  <a:pt x="276" y="187"/>
                  <a:pt x="270" y="192"/>
                </a:cubicBezTo>
                <a:cubicBezTo>
                  <a:pt x="104" y="331"/>
                  <a:pt x="104" y="331"/>
                  <a:pt x="104" y="331"/>
                </a:cubicBezTo>
                <a:cubicBezTo>
                  <a:pt x="101" y="335"/>
                  <a:pt x="99" y="339"/>
                  <a:pt x="98" y="344"/>
                </a:cubicBezTo>
                <a:cubicBezTo>
                  <a:pt x="98" y="348"/>
                  <a:pt x="99" y="352"/>
                  <a:pt x="102" y="356"/>
                </a:cubicBezTo>
                <a:cubicBezTo>
                  <a:pt x="105" y="361"/>
                  <a:pt x="111" y="363"/>
                  <a:pt x="116" y="363"/>
                </a:cubicBezTo>
                <a:close/>
              </a:path>
            </a:pathLst>
          </a:custGeom>
          <a:solidFill>
            <a:schemeClr val="accent1"/>
          </a:solidFill>
          <a:ln>
            <a:noFill/>
          </a:ln>
          <a:effectLst/>
        </p:spPr>
        <p:txBody>
          <a:bodyPr wrap="none" anchor="ctr"/>
          <a:lstStyle/>
          <a:p>
            <a:pPr defTabSz="914217"/>
            <a:endParaRPr lang="en-US" sz="1125">
              <a:solidFill>
                <a:srgbClr val="212E35"/>
              </a:solidFill>
            </a:endParaRPr>
          </a:p>
        </p:txBody>
      </p:sp>
      <p:sp>
        <p:nvSpPr>
          <p:cNvPr id="34" name="Text Placeholder 33"/>
          <p:cNvSpPr>
            <a:spLocks noGrp="1"/>
          </p:cNvSpPr>
          <p:nvPr>
            <p:ph type="body" sz="quarter" idx="13"/>
          </p:nvPr>
        </p:nvSpPr>
        <p:spPr>
          <a:xfrm>
            <a:off x="513725" y="791828"/>
            <a:ext cx="10325812" cy="538042"/>
          </a:xfrm>
        </p:spPr>
        <p:txBody>
          <a:bodyPr/>
          <a:lstStyle/>
          <a:p>
            <a:r>
              <a:rPr lang="en-US" dirty="0"/>
              <a:t>What it takes to DO big data – Database vs Open Source Stack</a:t>
            </a:r>
          </a:p>
        </p:txBody>
      </p:sp>
      <p:grpSp>
        <p:nvGrpSpPr>
          <p:cNvPr id="33" name="Group 32"/>
          <p:cNvGrpSpPr/>
          <p:nvPr/>
        </p:nvGrpSpPr>
        <p:grpSpPr>
          <a:xfrm>
            <a:off x="3361742" y="1273495"/>
            <a:ext cx="8378763" cy="5175657"/>
            <a:chOff x="6724359" y="2229908"/>
            <a:chExt cx="16759708" cy="10352662"/>
          </a:xfrm>
        </p:grpSpPr>
        <p:sp>
          <p:nvSpPr>
            <p:cNvPr id="35" name="Rectangle 34"/>
            <p:cNvSpPr/>
            <p:nvPr/>
          </p:nvSpPr>
          <p:spPr>
            <a:xfrm>
              <a:off x="6724359" y="2229908"/>
              <a:ext cx="11037248" cy="1957588"/>
            </a:xfrm>
            <a:prstGeom prst="rect">
              <a:avLst/>
            </a:prstGeom>
            <a:solidFill>
              <a:srgbClr val="212E35">
                <a:alpha val="80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217"/>
              <a:r>
                <a:rPr lang="en-US" dirty="0">
                  <a:solidFill>
                    <a:prstClr val="white"/>
                  </a:solidFill>
                </a:rPr>
                <a:t>HIVE, SPARK, Python, QGIS</a:t>
              </a:r>
            </a:p>
          </p:txBody>
        </p:sp>
        <p:sp>
          <p:nvSpPr>
            <p:cNvPr id="36" name="Rectangle 35"/>
            <p:cNvSpPr/>
            <p:nvPr/>
          </p:nvSpPr>
          <p:spPr>
            <a:xfrm>
              <a:off x="6747219" y="4323694"/>
              <a:ext cx="16736848" cy="1957588"/>
            </a:xfrm>
            <a:prstGeom prst="rect">
              <a:avLst/>
            </a:prstGeom>
            <a:solidFill>
              <a:srgbClr val="212E35">
                <a:alpha val="80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217"/>
              <a:r>
                <a:rPr lang="en-US" dirty="0">
                  <a:solidFill>
                    <a:prstClr val="white"/>
                  </a:solidFill>
                </a:rPr>
                <a:t>Drill/Impala/Presto</a:t>
              </a:r>
            </a:p>
          </p:txBody>
        </p:sp>
        <p:sp>
          <p:nvSpPr>
            <p:cNvPr id="37" name="Rectangle 36"/>
            <p:cNvSpPr/>
            <p:nvPr/>
          </p:nvSpPr>
          <p:spPr>
            <a:xfrm>
              <a:off x="6724360" y="6405760"/>
              <a:ext cx="8268238" cy="1957588"/>
            </a:xfrm>
            <a:prstGeom prst="rect">
              <a:avLst/>
            </a:prstGeom>
            <a:solidFill>
              <a:srgbClr val="212E35">
                <a:alpha val="80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217"/>
              <a:r>
                <a:rPr lang="en-US" dirty="0">
                  <a:solidFill>
                    <a:prstClr val="white"/>
                  </a:solidFill>
                </a:rPr>
                <a:t>Fair Scheduler, Map/Reduce Scheduler</a:t>
              </a:r>
            </a:p>
          </p:txBody>
        </p:sp>
        <p:sp>
          <p:nvSpPr>
            <p:cNvPr id="38" name="Rectangle 37"/>
            <p:cNvSpPr/>
            <p:nvPr/>
          </p:nvSpPr>
          <p:spPr>
            <a:xfrm>
              <a:off x="12401099" y="10624982"/>
              <a:ext cx="10963092" cy="1957588"/>
            </a:xfrm>
            <a:prstGeom prst="rect">
              <a:avLst/>
            </a:prstGeom>
            <a:solidFill>
              <a:srgbClr val="212E35">
                <a:alpha val="80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217"/>
              <a:r>
                <a:rPr lang="en-US" dirty="0">
                  <a:solidFill>
                    <a:prstClr val="white"/>
                  </a:solidFill>
                </a:rPr>
                <a:t>PIG, Kafka</a:t>
              </a:r>
            </a:p>
          </p:txBody>
        </p:sp>
        <p:sp>
          <p:nvSpPr>
            <p:cNvPr id="39" name="Rectangle 38"/>
            <p:cNvSpPr/>
            <p:nvPr/>
          </p:nvSpPr>
          <p:spPr>
            <a:xfrm>
              <a:off x="18298570" y="8521386"/>
              <a:ext cx="5065622" cy="1957588"/>
            </a:xfrm>
            <a:prstGeom prst="rect">
              <a:avLst/>
            </a:prstGeom>
            <a:solidFill>
              <a:srgbClr val="212E35">
                <a:alpha val="80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217"/>
              <a:r>
                <a:rPr lang="en-US" dirty="0">
                  <a:solidFill>
                    <a:prstClr val="white"/>
                  </a:solidFill>
                </a:rPr>
                <a:t>HDFS</a:t>
              </a:r>
            </a:p>
          </p:txBody>
        </p:sp>
        <p:sp>
          <p:nvSpPr>
            <p:cNvPr id="40" name="Rectangle 39"/>
            <p:cNvSpPr/>
            <p:nvPr/>
          </p:nvSpPr>
          <p:spPr>
            <a:xfrm>
              <a:off x="6818803" y="8542182"/>
              <a:ext cx="5311784" cy="1957588"/>
            </a:xfrm>
            <a:prstGeom prst="rect">
              <a:avLst/>
            </a:prstGeom>
            <a:solidFill>
              <a:srgbClr val="212E35">
                <a:alpha val="80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217"/>
              <a:r>
                <a:rPr lang="en-US" dirty="0" err="1">
                  <a:solidFill>
                    <a:prstClr val="white"/>
                  </a:solidFill>
                </a:rPr>
                <a:t>Ambari</a:t>
              </a:r>
              <a:r>
                <a:rPr lang="en-US" dirty="0">
                  <a:solidFill>
                    <a:prstClr val="white"/>
                  </a:solidFill>
                </a:rPr>
                <a:t> and YARN</a:t>
              </a:r>
            </a:p>
          </p:txBody>
        </p:sp>
        <p:sp>
          <p:nvSpPr>
            <p:cNvPr id="41" name="Rectangle 40"/>
            <p:cNvSpPr/>
            <p:nvPr/>
          </p:nvSpPr>
          <p:spPr>
            <a:xfrm>
              <a:off x="6783011" y="10611900"/>
              <a:ext cx="5311784" cy="1957588"/>
            </a:xfrm>
            <a:prstGeom prst="rect">
              <a:avLst/>
            </a:prstGeom>
            <a:solidFill>
              <a:srgbClr val="212E35">
                <a:alpha val="80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217"/>
              <a:r>
                <a:rPr lang="en-US" dirty="0">
                  <a:solidFill>
                    <a:prstClr val="white"/>
                  </a:solidFill>
                </a:rPr>
                <a:t>Apache Kite</a:t>
              </a:r>
            </a:p>
          </p:txBody>
        </p:sp>
        <p:sp>
          <p:nvSpPr>
            <p:cNvPr id="42" name="Rectangle 41"/>
            <p:cNvSpPr/>
            <p:nvPr/>
          </p:nvSpPr>
          <p:spPr>
            <a:xfrm>
              <a:off x="15198658" y="6392784"/>
              <a:ext cx="8268238" cy="1957588"/>
            </a:xfrm>
            <a:prstGeom prst="rect">
              <a:avLst/>
            </a:prstGeom>
            <a:solidFill>
              <a:srgbClr val="212E35">
                <a:alpha val="80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217"/>
              <a:r>
                <a:rPr lang="en-US" dirty="0">
                  <a:solidFill>
                    <a:prstClr val="white"/>
                  </a:solidFill>
                </a:rPr>
                <a:t>ORC, PARQUET</a:t>
              </a:r>
            </a:p>
          </p:txBody>
        </p:sp>
      </p:grpSp>
    </p:spTree>
    <p:extLst>
      <p:ext uri="{BB962C8B-B14F-4D97-AF65-F5344CB8AC3E}">
        <p14:creationId xmlns:p14="http://schemas.microsoft.com/office/powerpoint/2010/main" val="378279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itle 4"/>
          <p:cNvSpPr>
            <a:spLocks noGrp="1"/>
          </p:cNvSpPr>
          <p:nvPr>
            <p:ph type="title"/>
          </p:nvPr>
        </p:nvSpPr>
        <p:spPr/>
        <p:txBody>
          <a:bodyPr>
            <a:normAutofit fontScale="90000"/>
          </a:bodyPr>
          <a:lstStyle/>
          <a:p>
            <a:r>
              <a:rPr lang="en-US" dirty="0" smtClean="0"/>
              <a:t>Do you need </a:t>
            </a:r>
            <a:r>
              <a:rPr lang="en-US" dirty="0"/>
              <a:t>a </a:t>
            </a:r>
            <a:r>
              <a:rPr lang="en-US" dirty="0" smtClean="0"/>
              <a:t>query engine or a database, or both?</a:t>
            </a:r>
            <a:endParaRPr lang="en-US" dirty="0"/>
          </a:p>
        </p:txBody>
      </p:sp>
      <p:sp>
        <p:nvSpPr>
          <p:cNvPr id="66" name="Rectangle 65">
            <a:extLst>
              <a:ext uri="{FF2B5EF4-FFF2-40B4-BE49-F238E27FC236}">
                <a16:creationId xmlns="" xmlns:a16="http://schemas.microsoft.com/office/drawing/2014/main" id="{FD8AE541-6049-44D4-A7FC-9488928C38E4}"/>
              </a:ext>
            </a:extLst>
          </p:cNvPr>
          <p:cNvSpPr/>
          <p:nvPr/>
        </p:nvSpPr>
        <p:spPr>
          <a:xfrm>
            <a:off x="8370544" y="2674836"/>
            <a:ext cx="1671201" cy="1828324"/>
          </a:xfrm>
          <a:prstGeom prst="rect">
            <a:avLst/>
          </a:pr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4298" dirty="0">
                <a:solidFill>
                  <a:srgbClr val="212E35"/>
                </a:solidFill>
              </a:rPr>
              <a:t>DATA</a:t>
            </a:r>
          </a:p>
        </p:txBody>
      </p:sp>
      <p:sp>
        <p:nvSpPr>
          <p:cNvPr id="67" name="Rectangle 66">
            <a:extLst>
              <a:ext uri="{FF2B5EF4-FFF2-40B4-BE49-F238E27FC236}">
                <a16:creationId xmlns="" xmlns:a16="http://schemas.microsoft.com/office/drawing/2014/main" id="{57177211-4B0B-4051-BD99-AE4AEF70E101}"/>
              </a:ext>
            </a:extLst>
          </p:cNvPr>
          <p:cNvSpPr/>
          <p:nvPr/>
        </p:nvSpPr>
        <p:spPr>
          <a:xfrm>
            <a:off x="6989093" y="2231685"/>
            <a:ext cx="3052651" cy="337369"/>
          </a:xfrm>
          <a:prstGeom prst="rect">
            <a:avLst/>
          </a:pr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1400" dirty="0">
                <a:solidFill>
                  <a:srgbClr val="212E35"/>
                </a:solidFill>
              </a:rPr>
              <a:t>ACID</a:t>
            </a:r>
          </a:p>
        </p:txBody>
      </p:sp>
      <p:sp>
        <p:nvSpPr>
          <p:cNvPr id="68" name="Rectangle 67">
            <a:extLst>
              <a:ext uri="{FF2B5EF4-FFF2-40B4-BE49-F238E27FC236}">
                <a16:creationId xmlns="" xmlns:a16="http://schemas.microsoft.com/office/drawing/2014/main" id="{555F460A-0A3B-468A-B333-83C8F213AFE7}"/>
              </a:ext>
            </a:extLst>
          </p:cNvPr>
          <p:cNvSpPr/>
          <p:nvPr/>
        </p:nvSpPr>
        <p:spPr>
          <a:xfrm>
            <a:off x="6989095" y="2678927"/>
            <a:ext cx="1252894" cy="1820141"/>
          </a:xfrm>
          <a:prstGeom prst="rect">
            <a:avLst/>
          </a:pr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1400" dirty="0">
                <a:solidFill>
                  <a:srgbClr val="212E35"/>
                </a:solidFill>
              </a:rPr>
              <a:t>Workload Management</a:t>
            </a:r>
          </a:p>
        </p:txBody>
      </p:sp>
      <p:sp>
        <p:nvSpPr>
          <p:cNvPr id="72" name="Rectangle 71">
            <a:extLst>
              <a:ext uri="{FF2B5EF4-FFF2-40B4-BE49-F238E27FC236}">
                <a16:creationId xmlns="" xmlns:a16="http://schemas.microsoft.com/office/drawing/2014/main" id="{FBC15794-979C-4B88-9953-C0C148F50B79}"/>
              </a:ext>
            </a:extLst>
          </p:cNvPr>
          <p:cNvSpPr/>
          <p:nvPr/>
        </p:nvSpPr>
        <p:spPr>
          <a:xfrm>
            <a:off x="6989093" y="1519874"/>
            <a:ext cx="3052651" cy="606028"/>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1400" dirty="0" smtClean="0">
                <a:solidFill>
                  <a:srgbClr val="212E35"/>
                </a:solidFill>
              </a:rPr>
              <a:t>Optimized SQL Standard Query Engine</a:t>
            </a:r>
            <a:endParaRPr lang="en-US" sz="1400" dirty="0">
              <a:solidFill>
                <a:srgbClr val="212E35"/>
              </a:solidFill>
            </a:endParaRPr>
          </a:p>
        </p:txBody>
      </p:sp>
      <p:sp>
        <p:nvSpPr>
          <p:cNvPr id="25" name="TextBox 24"/>
          <p:cNvSpPr txBox="1"/>
          <p:nvPr/>
        </p:nvSpPr>
        <p:spPr>
          <a:xfrm>
            <a:off x="6533212" y="5511403"/>
            <a:ext cx="3964412" cy="722035"/>
          </a:xfrm>
          <a:prstGeom prst="rect">
            <a:avLst/>
          </a:prstGeom>
        </p:spPr>
        <p:txBody>
          <a:bodyPr vert="horz" wrap="none" lIns="108836" tIns="54418" rIns="108836" bIns="54418" rtlCol="0">
            <a:noAutofit/>
          </a:bodyPr>
          <a:lstStyle/>
          <a:p>
            <a:pPr marL="170588" indent="-170588" defTabSz="1088421"/>
            <a:r>
              <a:rPr lang="en-US" sz="2000" dirty="0">
                <a:solidFill>
                  <a:srgbClr val="212E35"/>
                </a:solidFill>
              </a:rPr>
              <a:t>Microsoft SQL Server, Vertica, </a:t>
            </a:r>
          </a:p>
          <a:p>
            <a:pPr marL="170588" indent="-170588" defTabSz="1088421"/>
            <a:r>
              <a:rPr lang="en-US" sz="2000" dirty="0" smtClean="0">
                <a:solidFill>
                  <a:srgbClr val="212E35"/>
                </a:solidFill>
              </a:rPr>
              <a:t>Oracle</a:t>
            </a:r>
            <a:r>
              <a:rPr lang="en-US" sz="2000" dirty="0">
                <a:solidFill>
                  <a:srgbClr val="212E35"/>
                </a:solidFill>
              </a:rPr>
              <a:t>, </a:t>
            </a:r>
            <a:r>
              <a:rPr lang="en-US" sz="2000" dirty="0" smtClean="0">
                <a:solidFill>
                  <a:srgbClr val="212E35"/>
                </a:solidFill>
              </a:rPr>
              <a:t>Teradata, Amazon Redshift, etc.</a:t>
            </a:r>
            <a:endParaRPr lang="en-US" sz="2100" dirty="0">
              <a:solidFill>
                <a:srgbClr val="212E35"/>
              </a:solidFill>
              <a:latin typeface="MetricHPE" pitchFamily="34" charset="0"/>
            </a:endParaRPr>
          </a:p>
        </p:txBody>
      </p:sp>
      <p:sp>
        <p:nvSpPr>
          <p:cNvPr id="26" name="Rectangle 25">
            <a:extLst>
              <a:ext uri="{FF2B5EF4-FFF2-40B4-BE49-F238E27FC236}">
                <a16:creationId xmlns="" xmlns:a16="http://schemas.microsoft.com/office/drawing/2014/main" id="{57177211-4B0B-4051-BD99-AE4AEF70E101}"/>
              </a:ext>
            </a:extLst>
          </p:cNvPr>
          <p:cNvSpPr/>
          <p:nvPr/>
        </p:nvSpPr>
        <p:spPr>
          <a:xfrm>
            <a:off x="6989093" y="4598349"/>
            <a:ext cx="3052651" cy="337369"/>
          </a:xfrm>
          <a:prstGeom prst="rect">
            <a:avLst/>
          </a:pr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1400" dirty="0">
                <a:solidFill>
                  <a:srgbClr val="212E35"/>
                </a:solidFill>
              </a:rPr>
              <a:t>Scalable </a:t>
            </a:r>
            <a:r>
              <a:rPr lang="en-US" sz="1400" dirty="0" smtClean="0">
                <a:solidFill>
                  <a:srgbClr val="212E35"/>
                </a:solidFill>
              </a:rPr>
              <a:t>Storage</a:t>
            </a:r>
            <a:endParaRPr lang="en-US" sz="1400" dirty="0">
              <a:solidFill>
                <a:srgbClr val="212E35"/>
              </a:solidFill>
            </a:endParaRPr>
          </a:p>
        </p:txBody>
      </p:sp>
      <p:sp>
        <p:nvSpPr>
          <p:cNvPr id="31" name="Rectangle 30">
            <a:extLst>
              <a:ext uri="{FF2B5EF4-FFF2-40B4-BE49-F238E27FC236}">
                <a16:creationId xmlns="" xmlns:a16="http://schemas.microsoft.com/office/drawing/2014/main" id="{57177211-4B0B-4051-BD99-AE4AEF70E101}"/>
              </a:ext>
            </a:extLst>
          </p:cNvPr>
          <p:cNvSpPr/>
          <p:nvPr/>
        </p:nvSpPr>
        <p:spPr>
          <a:xfrm>
            <a:off x="6989093" y="5034998"/>
            <a:ext cx="3052651" cy="337369"/>
          </a:xfrm>
          <a:prstGeom prst="rect">
            <a:avLst/>
          </a:pr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1400" dirty="0">
                <a:solidFill>
                  <a:srgbClr val="212E35"/>
                </a:solidFill>
              </a:rPr>
              <a:t>Scalable Compute</a:t>
            </a:r>
          </a:p>
        </p:txBody>
      </p:sp>
      <p:sp>
        <p:nvSpPr>
          <p:cNvPr id="32" name="Rectangle 31">
            <a:extLst>
              <a:ext uri="{FF2B5EF4-FFF2-40B4-BE49-F238E27FC236}">
                <a16:creationId xmlns="" xmlns:a16="http://schemas.microsoft.com/office/drawing/2014/main" id="{00147E7D-ABA1-49D2-A7D6-C152D4F55EB6}"/>
              </a:ext>
            </a:extLst>
          </p:cNvPr>
          <p:cNvSpPr/>
          <p:nvPr/>
        </p:nvSpPr>
        <p:spPr>
          <a:xfrm>
            <a:off x="1947339" y="2823530"/>
            <a:ext cx="1672916" cy="1828324"/>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4298" dirty="0">
                <a:solidFill>
                  <a:srgbClr val="212E35"/>
                </a:solidFill>
              </a:rPr>
              <a:t>DATA</a:t>
            </a:r>
          </a:p>
        </p:txBody>
      </p:sp>
      <p:cxnSp>
        <p:nvCxnSpPr>
          <p:cNvPr id="33" name="Connector: Elbow 3">
            <a:extLst>
              <a:ext uri="{FF2B5EF4-FFF2-40B4-BE49-F238E27FC236}">
                <a16:creationId xmlns="" xmlns:a16="http://schemas.microsoft.com/office/drawing/2014/main" id="{60243ED8-8736-4507-8C14-D884A6EE613B}"/>
              </a:ext>
            </a:extLst>
          </p:cNvPr>
          <p:cNvCxnSpPr>
            <a:cxnSpLocks/>
            <a:stCxn id="35" idx="3"/>
          </p:cNvCxnSpPr>
          <p:nvPr/>
        </p:nvCxnSpPr>
        <p:spPr>
          <a:xfrm>
            <a:off x="2101319" y="1956308"/>
            <a:ext cx="450269" cy="326867"/>
          </a:xfrm>
          <a:prstGeom prst="bentConnector3">
            <a:avLst>
              <a:gd name="adj1" fmla="val 99699"/>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 xmlns:a16="http://schemas.microsoft.com/office/drawing/2014/main" id="{12524BBE-B020-49C5-A97C-25C59BA01533}"/>
              </a:ext>
            </a:extLst>
          </p:cNvPr>
          <p:cNvSpPr/>
          <p:nvPr/>
        </p:nvSpPr>
        <p:spPr>
          <a:xfrm>
            <a:off x="782450" y="1773694"/>
            <a:ext cx="1318869" cy="365227"/>
          </a:xfrm>
          <a:prstGeom prst="rect">
            <a:avLst/>
          </a:prstGeom>
          <a:noFill/>
          <a:ln w="508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1400" dirty="0">
                <a:solidFill>
                  <a:srgbClr val="212E35"/>
                </a:solidFill>
              </a:rPr>
              <a:t>Query engine</a:t>
            </a:r>
          </a:p>
        </p:txBody>
      </p:sp>
      <p:cxnSp>
        <p:nvCxnSpPr>
          <p:cNvPr id="36" name="Connector: Elbow 82">
            <a:extLst>
              <a:ext uri="{FF2B5EF4-FFF2-40B4-BE49-F238E27FC236}">
                <a16:creationId xmlns="" xmlns:a16="http://schemas.microsoft.com/office/drawing/2014/main" id="{EDD994D5-720D-4E85-B7BE-AFD16ACE45B5}"/>
              </a:ext>
            </a:extLst>
          </p:cNvPr>
          <p:cNvCxnSpPr>
            <a:cxnSpLocks/>
          </p:cNvCxnSpPr>
          <p:nvPr/>
        </p:nvCxnSpPr>
        <p:spPr>
          <a:xfrm rot="10800000" flipV="1">
            <a:off x="3079759" y="1667112"/>
            <a:ext cx="404705" cy="636302"/>
          </a:xfrm>
          <a:prstGeom prst="bentConnector2">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 xmlns:a16="http://schemas.microsoft.com/office/drawing/2014/main" id="{C0DF6160-17BC-49AA-94EC-868FB934F406}"/>
              </a:ext>
            </a:extLst>
          </p:cNvPr>
          <p:cNvSpPr/>
          <p:nvPr/>
        </p:nvSpPr>
        <p:spPr>
          <a:xfrm>
            <a:off x="3484463" y="1224759"/>
            <a:ext cx="914162" cy="914162"/>
          </a:xfrm>
          <a:prstGeom prst="rect">
            <a:avLst/>
          </a:prstGeom>
          <a:noFill/>
          <a:ln w="508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1400" dirty="0">
                <a:solidFill>
                  <a:srgbClr val="212E35"/>
                </a:solidFill>
              </a:rPr>
              <a:t>Query engine</a:t>
            </a:r>
          </a:p>
        </p:txBody>
      </p:sp>
      <p:cxnSp>
        <p:nvCxnSpPr>
          <p:cNvPr id="38" name="Connector: Elbow 6">
            <a:extLst>
              <a:ext uri="{FF2B5EF4-FFF2-40B4-BE49-F238E27FC236}">
                <a16:creationId xmlns="" xmlns:a16="http://schemas.microsoft.com/office/drawing/2014/main" id="{7F022631-BF85-4474-96C8-C980D2C895D3}"/>
              </a:ext>
            </a:extLst>
          </p:cNvPr>
          <p:cNvCxnSpPr>
            <a:cxnSpLocks/>
            <a:stCxn id="39" idx="0"/>
            <a:endCxn id="48" idx="1"/>
          </p:cNvCxnSpPr>
          <p:nvPr/>
        </p:nvCxnSpPr>
        <p:spPr>
          <a:xfrm rot="5400000" flipH="1" flipV="1">
            <a:off x="992677" y="2761369"/>
            <a:ext cx="1136543" cy="761670"/>
          </a:xfrm>
          <a:prstGeom prst="bentConnector2">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 xmlns:a16="http://schemas.microsoft.com/office/drawing/2014/main" id="{F3737349-32E4-4284-A2C0-83E9254493A6}"/>
              </a:ext>
            </a:extLst>
          </p:cNvPr>
          <p:cNvSpPr/>
          <p:nvPr/>
        </p:nvSpPr>
        <p:spPr>
          <a:xfrm>
            <a:off x="811116" y="3710474"/>
            <a:ext cx="737995" cy="1384037"/>
          </a:xfrm>
          <a:prstGeom prst="rect">
            <a:avLst/>
          </a:prstGeom>
          <a:noFill/>
          <a:ln w="508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1400" dirty="0">
                <a:solidFill>
                  <a:srgbClr val="212E35"/>
                </a:solidFill>
              </a:rPr>
              <a:t>Query engine</a:t>
            </a:r>
          </a:p>
        </p:txBody>
      </p:sp>
      <p:cxnSp>
        <p:nvCxnSpPr>
          <p:cNvPr id="40" name="Connector: Elbow 9">
            <a:extLst>
              <a:ext uri="{FF2B5EF4-FFF2-40B4-BE49-F238E27FC236}">
                <a16:creationId xmlns="" xmlns:a16="http://schemas.microsoft.com/office/drawing/2014/main" id="{C90B93BA-E415-4DD2-A8F0-AB2F6F27A23A}"/>
              </a:ext>
            </a:extLst>
          </p:cNvPr>
          <p:cNvCxnSpPr>
            <a:cxnSpLocks/>
            <a:stCxn id="41" idx="0"/>
            <a:endCxn id="48" idx="3"/>
          </p:cNvCxnSpPr>
          <p:nvPr/>
        </p:nvCxnSpPr>
        <p:spPr>
          <a:xfrm rot="16200000" flipV="1">
            <a:off x="3697595" y="2502147"/>
            <a:ext cx="934066" cy="1077634"/>
          </a:xfrm>
          <a:prstGeom prst="bentConnector2">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 xmlns:a16="http://schemas.microsoft.com/office/drawing/2014/main" id="{83350BBB-C35A-4622-B5A1-BB2C488E0707}"/>
              </a:ext>
            </a:extLst>
          </p:cNvPr>
          <p:cNvSpPr/>
          <p:nvPr/>
        </p:nvSpPr>
        <p:spPr>
          <a:xfrm>
            <a:off x="4136856" y="3507998"/>
            <a:ext cx="1133178" cy="982845"/>
          </a:xfrm>
          <a:prstGeom prst="rect">
            <a:avLst/>
          </a:prstGeom>
          <a:noFill/>
          <a:ln w="508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1400" dirty="0">
                <a:solidFill>
                  <a:srgbClr val="212E35"/>
                </a:solidFill>
              </a:rPr>
              <a:t>Query engine</a:t>
            </a:r>
          </a:p>
        </p:txBody>
      </p:sp>
      <p:sp>
        <p:nvSpPr>
          <p:cNvPr id="42" name="Freeform 48">
            <a:extLst>
              <a:ext uri="{FF2B5EF4-FFF2-40B4-BE49-F238E27FC236}">
                <a16:creationId xmlns="" xmlns:a16="http://schemas.microsoft.com/office/drawing/2014/main" id="{6DD3E7F1-730B-4C7D-9D43-D1753914139A}"/>
              </a:ext>
            </a:extLst>
          </p:cNvPr>
          <p:cNvSpPr/>
          <p:nvPr/>
        </p:nvSpPr>
        <p:spPr bwMode="ltGray">
          <a:xfrm rot="2748952">
            <a:off x="1655286" y="2477979"/>
            <a:ext cx="210535" cy="206787"/>
          </a:xfrm>
          <a:custGeom>
            <a:avLst/>
            <a:gdLst>
              <a:gd name="connsiteX0" fmla="*/ 0 w 210589"/>
              <a:gd name="connsiteY0" fmla="*/ 0 h 216131"/>
              <a:gd name="connsiteX1" fmla="*/ 210589 w 210589"/>
              <a:gd name="connsiteY1" fmla="*/ 0 h 216131"/>
              <a:gd name="connsiteX2" fmla="*/ 210589 w 210589"/>
              <a:gd name="connsiteY2" fmla="*/ 216131 h 216131"/>
            </a:gdLst>
            <a:ahLst/>
            <a:cxnLst>
              <a:cxn ang="0">
                <a:pos x="connsiteX0" y="connsiteY0"/>
              </a:cxn>
              <a:cxn ang="0">
                <a:pos x="connsiteX1" y="connsiteY1"/>
              </a:cxn>
              <a:cxn ang="0">
                <a:pos x="connsiteX2" y="connsiteY2"/>
              </a:cxn>
            </a:cxnLst>
            <a:rect l="l" t="t" r="r" b="b"/>
            <a:pathLst>
              <a:path w="210589" h="216131">
                <a:moveTo>
                  <a:pt x="0" y="0"/>
                </a:moveTo>
                <a:lnTo>
                  <a:pt x="210589" y="0"/>
                </a:lnTo>
                <a:lnTo>
                  <a:pt x="210589" y="216131"/>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4298">
              <a:solidFill>
                <a:srgbClr val="FFFFFF"/>
              </a:solidFill>
            </a:endParaRPr>
          </a:p>
        </p:txBody>
      </p:sp>
      <p:sp>
        <p:nvSpPr>
          <p:cNvPr id="43" name="Freeform 48">
            <a:extLst>
              <a:ext uri="{FF2B5EF4-FFF2-40B4-BE49-F238E27FC236}">
                <a16:creationId xmlns="" xmlns:a16="http://schemas.microsoft.com/office/drawing/2014/main" id="{BA4B1DE4-04B9-4D28-92D2-247C0BAFDE04}"/>
              </a:ext>
            </a:extLst>
          </p:cNvPr>
          <p:cNvSpPr/>
          <p:nvPr/>
        </p:nvSpPr>
        <p:spPr bwMode="ltGray">
          <a:xfrm rot="8100000">
            <a:off x="2443912" y="2052475"/>
            <a:ext cx="210535" cy="206787"/>
          </a:xfrm>
          <a:custGeom>
            <a:avLst/>
            <a:gdLst>
              <a:gd name="connsiteX0" fmla="*/ 0 w 210589"/>
              <a:gd name="connsiteY0" fmla="*/ 0 h 216131"/>
              <a:gd name="connsiteX1" fmla="*/ 210589 w 210589"/>
              <a:gd name="connsiteY1" fmla="*/ 0 h 216131"/>
              <a:gd name="connsiteX2" fmla="*/ 210589 w 210589"/>
              <a:gd name="connsiteY2" fmla="*/ 216131 h 216131"/>
            </a:gdLst>
            <a:ahLst/>
            <a:cxnLst>
              <a:cxn ang="0">
                <a:pos x="connsiteX0" y="connsiteY0"/>
              </a:cxn>
              <a:cxn ang="0">
                <a:pos x="connsiteX1" y="connsiteY1"/>
              </a:cxn>
              <a:cxn ang="0">
                <a:pos x="connsiteX2" y="connsiteY2"/>
              </a:cxn>
            </a:cxnLst>
            <a:rect l="l" t="t" r="r" b="b"/>
            <a:pathLst>
              <a:path w="210589" h="216131">
                <a:moveTo>
                  <a:pt x="0" y="0"/>
                </a:moveTo>
                <a:lnTo>
                  <a:pt x="210589" y="0"/>
                </a:lnTo>
                <a:lnTo>
                  <a:pt x="210589" y="216131"/>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4298">
              <a:solidFill>
                <a:srgbClr val="FFFFFF"/>
              </a:solidFill>
            </a:endParaRPr>
          </a:p>
        </p:txBody>
      </p:sp>
      <p:sp>
        <p:nvSpPr>
          <p:cNvPr id="44" name="Freeform 48">
            <a:extLst>
              <a:ext uri="{FF2B5EF4-FFF2-40B4-BE49-F238E27FC236}">
                <a16:creationId xmlns="" xmlns:a16="http://schemas.microsoft.com/office/drawing/2014/main" id="{259B278E-372A-4469-BF6A-AEB98BF9511F}"/>
              </a:ext>
            </a:extLst>
          </p:cNvPr>
          <p:cNvSpPr/>
          <p:nvPr/>
        </p:nvSpPr>
        <p:spPr bwMode="ltGray">
          <a:xfrm rot="8100000">
            <a:off x="2974450" y="2047113"/>
            <a:ext cx="210535" cy="206787"/>
          </a:xfrm>
          <a:custGeom>
            <a:avLst/>
            <a:gdLst>
              <a:gd name="connsiteX0" fmla="*/ 0 w 210589"/>
              <a:gd name="connsiteY0" fmla="*/ 0 h 216131"/>
              <a:gd name="connsiteX1" fmla="*/ 210589 w 210589"/>
              <a:gd name="connsiteY1" fmla="*/ 0 h 216131"/>
              <a:gd name="connsiteX2" fmla="*/ 210589 w 210589"/>
              <a:gd name="connsiteY2" fmla="*/ 216131 h 216131"/>
            </a:gdLst>
            <a:ahLst/>
            <a:cxnLst>
              <a:cxn ang="0">
                <a:pos x="connsiteX0" y="connsiteY0"/>
              </a:cxn>
              <a:cxn ang="0">
                <a:pos x="connsiteX1" y="connsiteY1"/>
              </a:cxn>
              <a:cxn ang="0">
                <a:pos x="connsiteX2" y="connsiteY2"/>
              </a:cxn>
            </a:cxnLst>
            <a:rect l="l" t="t" r="r" b="b"/>
            <a:pathLst>
              <a:path w="210589" h="216131">
                <a:moveTo>
                  <a:pt x="0" y="0"/>
                </a:moveTo>
                <a:lnTo>
                  <a:pt x="210589" y="0"/>
                </a:lnTo>
                <a:lnTo>
                  <a:pt x="210589" y="216131"/>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4298">
              <a:solidFill>
                <a:srgbClr val="FFFFFF"/>
              </a:solidFill>
            </a:endParaRPr>
          </a:p>
        </p:txBody>
      </p:sp>
      <p:sp>
        <p:nvSpPr>
          <p:cNvPr id="45" name="Freeform 48">
            <a:extLst>
              <a:ext uri="{FF2B5EF4-FFF2-40B4-BE49-F238E27FC236}">
                <a16:creationId xmlns="" xmlns:a16="http://schemas.microsoft.com/office/drawing/2014/main" id="{CF397F54-8B86-4D46-BBBF-308B5ADF6959}"/>
              </a:ext>
            </a:extLst>
          </p:cNvPr>
          <p:cNvSpPr/>
          <p:nvPr/>
        </p:nvSpPr>
        <p:spPr bwMode="ltGray">
          <a:xfrm rot="13500000">
            <a:off x="3701808" y="2477984"/>
            <a:ext cx="210535" cy="206787"/>
          </a:xfrm>
          <a:custGeom>
            <a:avLst/>
            <a:gdLst>
              <a:gd name="connsiteX0" fmla="*/ 0 w 210589"/>
              <a:gd name="connsiteY0" fmla="*/ 0 h 216131"/>
              <a:gd name="connsiteX1" fmla="*/ 210589 w 210589"/>
              <a:gd name="connsiteY1" fmla="*/ 0 h 216131"/>
              <a:gd name="connsiteX2" fmla="*/ 210589 w 210589"/>
              <a:gd name="connsiteY2" fmla="*/ 216131 h 216131"/>
            </a:gdLst>
            <a:ahLst/>
            <a:cxnLst>
              <a:cxn ang="0">
                <a:pos x="connsiteX0" y="connsiteY0"/>
              </a:cxn>
              <a:cxn ang="0">
                <a:pos x="connsiteX1" y="connsiteY1"/>
              </a:cxn>
              <a:cxn ang="0">
                <a:pos x="connsiteX2" y="connsiteY2"/>
              </a:cxn>
            </a:cxnLst>
            <a:rect l="l" t="t" r="r" b="b"/>
            <a:pathLst>
              <a:path w="210589" h="216131">
                <a:moveTo>
                  <a:pt x="0" y="0"/>
                </a:moveTo>
                <a:lnTo>
                  <a:pt x="210589" y="0"/>
                </a:lnTo>
                <a:lnTo>
                  <a:pt x="210589" y="216131"/>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4298">
              <a:solidFill>
                <a:srgbClr val="FFFFFF"/>
              </a:solidFill>
            </a:endParaRPr>
          </a:p>
        </p:txBody>
      </p:sp>
      <p:sp>
        <p:nvSpPr>
          <p:cNvPr id="46" name="TextBox 45"/>
          <p:cNvSpPr txBox="1"/>
          <p:nvPr/>
        </p:nvSpPr>
        <p:spPr>
          <a:xfrm>
            <a:off x="983812" y="5491609"/>
            <a:ext cx="4286222" cy="684462"/>
          </a:xfrm>
          <a:prstGeom prst="rect">
            <a:avLst/>
          </a:prstGeom>
        </p:spPr>
        <p:txBody>
          <a:bodyPr vert="horz" wrap="none" lIns="108836" tIns="54418" rIns="108836" bIns="54418" rtlCol="0">
            <a:noAutofit/>
          </a:bodyPr>
          <a:lstStyle/>
          <a:p>
            <a:pPr marL="170588" indent="-170588" defTabSz="1088421"/>
            <a:r>
              <a:rPr lang="en-US" sz="2000" dirty="0">
                <a:solidFill>
                  <a:srgbClr val="212E35"/>
                </a:solidFill>
              </a:rPr>
              <a:t>Cloudera Impala, </a:t>
            </a:r>
            <a:r>
              <a:rPr lang="en-US" sz="2000" dirty="0" smtClean="0">
                <a:solidFill>
                  <a:srgbClr val="212E35"/>
                </a:solidFill>
              </a:rPr>
              <a:t>Presto, Pivotal </a:t>
            </a:r>
            <a:r>
              <a:rPr lang="en-US" sz="2000" dirty="0" err="1" smtClean="0">
                <a:solidFill>
                  <a:srgbClr val="212E35"/>
                </a:solidFill>
              </a:rPr>
              <a:t>Hawq</a:t>
            </a:r>
            <a:r>
              <a:rPr lang="en-US" sz="2000" dirty="0" smtClean="0">
                <a:solidFill>
                  <a:srgbClr val="212E35"/>
                </a:solidFill>
              </a:rPr>
              <a:t>,</a:t>
            </a:r>
          </a:p>
          <a:p>
            <a:pPr marL="170588" indent="-170588" defTabSz="1088421"/>
            <a:r>
              <a:rPr lang="en-US" sz="2000" dirty="0" smtClean="0">
                <a:solidFill>
                  <a:srgbClr val="212E35"/>
                </a:solidFill>
              </a:rPr>
              <a:t>Apache Drill, Spark SQL, etc.</a:t>
            </a:r>
            <a:endParaRPr lang="en-US" sz="2000" dirty="0">
              <a:solidFill>
                <a:srgbClr val="212E35"/>
              </a:solidFill>
            </a:endParaRPr>
          </a:p>
        </p:txBody>
      </p:sp>
      <p:sp>
        <p:nvSpPr>
          <p:cNvPr id="47" name="Rectangle 46">
            <a:extLst>
              <a:ext uri="{FF2B5EF4-FFF2-40B4-BE49-F238E27FC236}">
                <a16:creationId xmlns="" xmlns:a16="http://schemas.microsoft.com/office/drawing/2014/main" id="{57177211-4B0B-4051-BD99-AE4AEF70E101}"/>
              </a:ext>
            </a:extLst>
          </p:cNvPr>
          <p:cNvSpPr/>
          <p:nvPr/>
        </p:nvSpPr>
        <p:spPr>
          <a:xfrm>
            <a:off x="1947339" y="4723413"/>
            <a:ext cx="1672916" cy="486931"/>
          </a:xfrm>
          <a:prstGeom prst="rect">
            <a:avLst/>
          </a:prstGeom>
          <a:noFill/>
          <a:ln w="508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1400" dirty="0">
                <a:solidFill>
                  <a:srgbClr val="212E35"/>
                </a:solidFill>
              </a:rPr>
              <a:t>Scalable </a:t>
            </a:r>
            <a:r>
              <a:rPr lang="en-US" sz="1400" dirty="0" smtClean="0">
                <a:solidFill>
                  <a:srgbClr val="212E35"/>
                </a:solidFill>
              </a:rPr>
              <a:t>Storage like HDFS or S3</a:t>
            </a:r>
            <a:endParaRPr lang="en-US" sz="1400" dirty="0">
              <a:solidFill>
                <a:srgbClr val="212E35"/>
              </a:solidFill>
            </a:endParaRPr>
          </a:p>
        </p:txBody>
      </p:sp>
      <p:sp>
        <p:nvSpPr>
          <p:cNvPr id="48" name="Rectangle 47">
            <a:extLst>
              <a:ext uri="{FF2B5EF4-FFF2-40B4-BE49-F238E27FC236}">
                <a16:creationId xmlns="" xmlns:a16="http://schemas.microsoft.com/office/drawing/2014/main" id="{57177211-4B0B-4051-BD99-AE4AEF70E101}"/>
              </a:ext>
            </a:extLst>
          </p:cNvPr>
          <p:cNvSpPr/>
          <p:nvPr/>
        </p:nvSpPr>
        <p:spPr>
          <a:xfrm>
            <a:off x="1941783" y="2405246"/>
            <a:ext cx="1684029" cy="337369"/>
          </a:xfrm>
          <a:prstGeom prst="rect">
            <a:avLst/>
          </a:prstGeom>
          <a:noFill/>
          <a:ln w="508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1400" dirty="0">
                <a:solidFill>
                  <a:srgbClr val="212E35"/>
                </a:solidFill>
              </a:rPr>
              <a:t>HIVE (SQL-like)</a:t>
            </a:r>
          </a:p>
        </p:txBody>
      </p:sp>
      <p:sp>
        <p:nvSpPr>
          <p:cNvPr id="49" name="Rectangle 48">
            <a:extLst>
              <a:ext uri="{FF2B5EF4-FFF2-40B4-BE49-F238E27FC236}">
                <a16:creationId xmlns="" xmlns:a16="http://schemas.microsoft.com/office/drawing/2014/main" id="{FBC15794-979C-4B88-9953-C0C148F50B79}"/>
              </a:ext>
            </a:extLst>
          </p:cNvPr>
          <p:cNvSpPr/>
          <p:nvPr/>
        </p:nvSpPr>
        <p:spPr>
          <a:xfrm>
            <a:off x="6894363" y="1071001"/>
            <a:ext cx="3243549" cy="4394103"/>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1400" dirty="0">
              <a:solidFill>
                <a:srgbClr val="212E35"/>
              </a:solidFill>
            </a:endParaRPr>
          </a:p>
        </p:txBody>
      </p:sp>
      <p:sp>
        <p:nvSpPr>
          <p:cNvPr id="2" name="TextBox 1"/>
          <p:cNvSpPr txBox="1"/>
          <p:nvPr/>
        </p:nvSpPr>
        <p:spPr>
          <a:xfrm>
            <a:off x="7508253" y="1115234"/>
            <a:ext cx="1987826" cy="369332"/>
          </a:xfrm>
          <a:prstGeom prst="rect">
            <a:avLst/>
          </a:prstGeom>
          <a:ln>
            <a:noFill/>
          </a:ln>
        </p:spPr>
        <p:txBody>
          <a:bodyPr vert="horz" wrap="square" lIns="91440" tIns="45720" rIns="91440" bIns="45720" rtlCol="0" anchor="t" anchorCtr="0">
            <a:spAutoFit/>
          </a:bodyPr>
          <a:lstStyle/>
          <a:p>
            <a:pPr algn="ctr"/>
            <a:r>
              <a:rPr lang="en-US" b="1" dirty="0" smtClean="0">
                <a:latin typeface="+mn-lt"/>
                <a:ea typeface="Roboto Light" charset="0"/>
                <a:cs typeface="Roboto Light" charset="0"/>
              </a:rPr>
              <a:t>Database</a:t>
            </a:r>
          </a:p>
        </p:txBody>
      </p:sp>
      <p:cxnSp>
        <p:nvCxnSpPr>
          <p:cNvPr id="8" name="Straight Arrow Connector 7"/>
          <p:cNvCxnSpPr/>
          <p:nvPr/>
        </p:nvCxnSpPr>
        <p:spPr>
          <a:xfrm>
            <a:off x="9496079" y="2150506"/>
            <a:ext cx="0" cy="524330"/>
          </a:xfrm>
          <a:prstGeom prst="straightConnector1">
            <a:avLst/>
          </a:prstGeom>
          <a:ln w="57150">
            <a:solidFill>
              <a:schemeClr val="accent4">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13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 name="Title 4"/>
          <p:cNvSpPr>
            <a:spLocks noGrp="1"/>
          </p:cNvSpPr>
          <p:nvPr>
            <p:ph type="title"/>
          </p:nvPr>
        </p:nvSpPr>
        <p:spPr/>
        <p:txBody>
          <a:bodyPr>
            <a:normAutofit fontScale="90000"/>
          </a:bodyPr>
          <a:lstStyle/>
          <a:p>
            <a:r>
              <a:rPr lang="en-US" dirty="0" smtClean="0"/>
              <a:t>Do you need </a:t>
            </a:r>
            <a:r>
              <a:rPr lang="en-US" dirty="0"/>
              <a:t>a </a:t>
            </a:r>
            <a:r>
              <a:rPr lang="en-US" dirty="0" smtClean="0"/>
              <a:t>query engine or a database, or both?</a:t>
            </a:r>
            <a:endParaRPr lang="en-US" dirty="0"/>
          </a:p>
        </p:txBody>
      </p:sp>
      <p:sp>
        <p:nvSpPr>
          <p:cNvPr id="66" name="Rectangle 65">
            <a:extLst>
              <a:ext uri="{FF2B5EF4-FFF2-40B4-BE49-F238E27FC236}">
                <a16:creationId xmlns="" xmlns:a16="http://schemas.microsoft.com/office/drawing/2014/main" id="{FD8AE541-6049-44D4-A7FC-9488928C38E4}"/>
              </a:ext>
            </a:extLst>
          </p:cNvPr>
          <p:cNvSpPr/>
          <p:nvPr/>
        </p:nvSpPr>
        <p:spPr>
          <a:xfrm>
            <a:off x="8370544" y="2674836"/>
            <a:ext cx="1671201" cy="1828324"/>
          </a:xfrm>
          <a:prstGeom prst="rect">
            <a:avLst/>
          </a:pr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4298" dirty="0">
                <a:solidFill>
                  <a:srgbClr val="212E35"/>
                </a:solidFill>
              </a:rPr>
              <a:t>DATA</a:t>
            </a:r>
          </a:p>
        </p:txBody>
      </p:sp>
      <p:sp>
        <p:nvSpPr>
          <p:cNvPr id="67" name="Rectangle 66">
            <a:extLst>
              <a:ext uri="{FF2B5EF4-FFF2-40B4-BE49-F238E27FC236}">
                <a16:creationId xmlns="" xmlns:a16="http://schemas.microsoft.com/office/drawing/2014/main" id="{57177211-4B0B-4051-BD99-AE4AEF70E101}"/>
              </a:ext>
            </a:extLst>
          </p:cNvPr>
          <p:cNvSpPr/>
          <p:nvPr/>
        </p:nvSpPr>
        <p:spPr>
          <a:xfrm>
            <a:off x="6989093" y="2231685"/>
            <a:ext cx="3052651" cy="337369"/>
          </a:xfrm>
          <a:prstGeom prst="rect">
            <a:avLst/>
          </a:pr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1400" dirty="0">
                <a:solidFill>
                  <a:srgbClr val="212E35"/>
                </a:solidFill>
              </a:rPr>
              <a:t>ACID</a:t>
            </a:r>
          </a:p>
        </p:txBody>
      </p:sp>
      <p:sp>
        <p:nvSpPr>
          <p:cNvPr id="68" name="Rectangle 67">
            <a:extLst>
              <a:ext uri="{FF2B5EF4-FFF2-40B4-BE49-F238E27FC236}">
                <a16:creationId xmlns="" xmlns:a16="http://schemas.microsoft.com/office/drawing/2014/main" id="{555F460A-0A3B-468A-B333-83C8F213AFE7}"/>
              </a:ext>
            </a:extLst>
          </p:cNvPr>
          <p:cNvSpPr/>
          <p:nvPr/>
        </p:nvSpPr>
        <p:spPr>
          <a:xfrm>
            <a:off x="6989095" y="2678927"/>
            <a:ext cx="1252894" cy="1820141"/>
          </a:xfrm>
          <a:prstGeom prst="rect">
            <a:avLst/>
          </a:pr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1400" dirty="0">
                <a:solidFill>
                  <a:srgbClr val="212E35"/>
                </a:solidFill>
              </a:rPr>
              <a:t>Workload Management</a:t>
            </a:r>
          </a:p>
        </p:txBody>
      </p:sp>
      <p:sp>
        <p:nvSpPr>
          <p:cNvPr id="72" name="Rectangle 71">
            <a:extLst>
              <a:ext uri="{FF2B5EF4-FFF2-40B4-BE49-F238E27FC236}">
                <a16:creationId xmlns="" xmlns:a16="http://schemas.microsoft.com/office/drawing/2014/main" id="{FBC15794-979C-4B88-9953-C0C148F50B79}"/>
              </a:ext>
            </a:extLst>
          </p:cNvPr>
          <p:cNvSpPr/>
          <p:nvPr/>
        </p:nvSpPr>
        <p:spPr>
          <a:xfrm>
            <a:off x="6989093" y="1519874"/>
            <a:ext cx="3052651" cy="606028"/>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1400" dirty="0" smtClean="0">
                <a:solidFill>
                  <a:srgbClr val="212E35"/>
                </a:solidFill>
              </a:rPr>
              <a:t>Optimized SQL Standard Query Engine</a:t>
            </a:r>
            <a:endParaRPr lang="en-US" sz="1400" dirty="0">
              <a:solidFill>
                <a:srgbClr val="212E35"/>
              </a:solidFill>
            </a:endParaRPr>
          </a:p>
        </p:txBody>
      </p:sp>
      <p:sp>
        <p:nvSpPr>
          <p:cNvPr id="25" name="TextBox 24"/>
          <p:cNvSpPr txBox="1"/>
          <p:nvPr/>
        </p:nvSpPr>
        <p:spPr>
          <a:xfrm>
            <a:off x="6894362" y="5511403"/>
            <a:ext cx="3603261" cy="722035"/>
          </a:xfrm>
          <a:prstGeom prst="rect">
            <a:avLst/>
          </a:prstGeom>
        </p:spPr>
        <p:txBody>
          <a:bodyPr vert="horz" wrap="none" lIns="108836" tIns="54418" rIns="108836" bIns="54418" rtlCol="0">
            <a:noAutofit/>
          </a:bodyPr>
          <a:lstStyle/>
          <a:p>
            <a:pPr marL="170588" indent="-170588" defTabSz="1088421"/>
            <a:r>
              <a:rPr lang="en-US" sz="2000" dirty="0" err="1" smtClean="0">
                <a:solidFill>
                  <a:srgbClr val="212E35"/>
                </a:solidFill>
              </a:rPr>
              <a:t>Vertica</a:t>
            </a:r>
            <a:endParaRPr lang="en-US" sz="2000" dirty="0">
              <a:solidFill>
                <a:srgbClr val="212E35"/>
              </a:solidFill>
            </a:endParaRPr>
          </a:p>
        </p:txBody>
      </p:sp>
      <p:sp>
        <p:nvSpPr>
          <p:cNvPr id="26" name="Rectangle 25">
            <a:extLst>
              <a:ext uri="{FF2B5EF4-FFF2-40B4-BE49-F238E27FC236}">
                <a16:creationId xmlns="" xmlns:a16="http://schemas.microsoft.com/office/drawing/2014/main" id="{57177211-4B0B-4051-BD99-AE4AEF70E101}"/>
              </a:ext>
            </a:extLst>
          </p:cNvPr>
          <p:cNvSpPr/>
          <p:nvPr/>
        </p:nvSpPr>
        <p:spPr>
          <a:xfrm>
            <a:off x="6989093" y="4598349"/>
            <a:ext cx="3052651" cy="337369"/>
          </a:xfrm>
          <a:prstGeom prst="rect">
            <a:avLst/>
          </a:pr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1400" dirty="0">
                <a:solidFill>
                  <a:srgbClr val="212E35"/>
                </a:solidFill>
              </a:rPr>
              <a:t>Scalable </a:t>
            </a:r>
            <a:r>
              <a:rPr lang="en-US" sz="1400" dirty="0" smtClean="0">
                <a:solidFill>
                  <a:srgbClr val="212E35"/>
                </a:solidFill>
              </a:rPr>
              <a:t>Storage</a:t>
            </a:r>
            <a:endParaRPr lang="en-US" sz="1400" dirty="0">
              <a:solidFill>
                <a:srgbClr val="212E35"/>
              </a:solidFill>
            </a:endParaRPr>
          </a:p>
        </p:txBody>
      </p:sp>
      <p:sp>
        <p:nvSpPr>
          <p:cNvPr id="31" name="Rectangle 30">
            <a:extLst>
              <a:ext uri="{FF2B5EF4-FFF2-40B4-BE49-F238E27FC236}">
                <a16:creationId xmlns="" xmlns:a16="http://schemas.microsoft.com/office/drawing/2014/main" id="{57177211-4B0B-4051-BD99-AE4AEF70E101}"/>
              </a:ext>
            </a:extLst>
          </p:cNvPr>
          <p:cNvSpPr/>
          <p:nvPr/>
        </p:nvSpPr>
        <p:spPr>
          <a:xfrm>
            <a:off x="6989093" y="5034998"/>
            <a:ext cx="3052651" cy="337369"/>
          </a:xfrm>
          <a:prstGeom prst="rect">
            <a:avLst/>
          </a:pr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1400" dirty="0">
                <a:solidFill>
                  <a:srgbClr val="212E35"/>
                </a:solidFill>
              </a:rPr>
              <a:t>Scalable Compute</a:t>
            </a:r>
          </a:p>
        </p:txBody>
      </p:sp>
      <p:sp>
        <p:nvSpPr>
          <p:cNvPr id="32" name="Rectangle 31">
            <a:extLst>
              <a:ext uri="{FF2B5EF4-FFF2-40B4-BE49-F238E27FC236}">
                <a16:creationId xmlns="" xmlns:a16="http://schemas.microsoft.com/office/drawing/2014/main" id="{00147E7D-ABA1-49D2-A7D6-C152D4F55EB6}"/>
              </a:ext>
            </a:extLst>
          </p:cNvPr>
          <p:cNvSpPr/>
          <p:nvPr/>
        </p:nvSpPr>
        <p:spPr>
          <a:xfrm>
            <a:off x="1947339" y="2823530"/>
            <a:ext cx="1672916" cy="1828324"/>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4298" dirty="0">
                <a:solidFill>
                  <a:srgbClr val="212E35"/>
                </a:solidFill>
              </a:rPr>
              <a:t>DATA</a:t>
            </a:r>
          </a:p>
        </p:txBody>
      </p:sp>
      <p:cxnSp>
        <p:nvCxnSpPr>
          <p:cNvPr id="33" name="Connector: Elbow 3">
            <a:extLst>
              <a:ext uri="{FF2B5EF4-FFF2-40B4-BE49-F238E27FC236}">
                <a16:creationId xmlns="" xmlns:a16="http://schemas.microsoft.com/office/drawing/2014/main" id="{60243ED8-8736-4507-8C14-D884A6EE613B}"/>
              </a:ext>
            </a:extLst>
          </p:cNvPr>
          <p:cNvCxnSpPr>
            <a:cxnSpLocks/>
            <a:stCxn id="35" idx="3"/>
          </p:cNvCxnSpPr>
          <p:nvPr/>
        </p:nvCxnSpPr>
        <p:spPr>
          <a:xfrm>
            <a:off x="2101319" y="1956308"/>
            <a:ext cx="450269" cy="326867"/>
          </a:xfrm>
          <a:prstGeom prst="bentConnector3">
            <a:avLst>
              <a:gd name="adj1" fmla="val 99699"/>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 xmlns:a16="http://schemas.microsoft.com/office/drawing/2014/main" id="{12524BBE-B020-49C5-A97C-25C59BA01533}"/>
              </a:ext>
            </a:extLst>
          </p:cNvPr>
          <p:cNvSpPr/>
          <p:nvPr/>
        </p:nvSpPr>
        <p:spPr>
          <a:xfrm>
            <a:off x="782450" y="1773694"/>
            <a:ext cx="1318869" cy="365227"/>
          </a:xfrm>
          <a:prstGeom prst="rect">
            <a:avLst/>
          </a:prstGeom>
          <a:noFill/>
          <a:ln w="508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1400" dirty="0">
                <a:solidFill>
                  <a:srgbClr val="212E35"/>
                </a:solidFill>
              </a:rPr>
              <a:t>Query engine</a:t>
            </a:r>
          </a:p>
        </p:txBody>
      </p:sp>
      <p:cxnSp>
        <p:nvCxnSpPr>
          <p:cNvPr id="36" name="Connector: Elbow 82">
            <a:extLst>
              <a:ext uri="{FF2B5EF4-FFF2-40B4-BE49-F238E27FC236}">
                <a16:creationId xmlns="" xmlns:a16="http://schemas.microsoft.com/office/drawing/2014/main" id="{EDD994D5-720D-4E85-B7BE-AFD16ACE45B5}"/>
              </a:ext>
            </a:extLst>
          </p:cNvPr>
          <p:cNvCxnSpPr>
            <a:cxnSpLocks/>
          </p:cNvCxnSpPr>
          <p:nvPr/>
        </p:nvCxnSpPr>
        <p:spPr>
          <a:xfrm rot="10800000" flipV="1">
            <a:off x="3079759" y="1667112"/>
            <a:ext cx="404705" cy="636302"/>
          </a:xfrm>
          <a:prstGeom prst="bentConnector2">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 xmlns:a16="http://schemas.microsoft.com/office/drawing/2014/main" id="{C0DF6160-17BC-49AA-94EC-868FB934F406}"/>
              </a:ext>
            </a:extLst>
          </p:cNvPr>
          <p:cNvSpPr/>
          <p:nvPr/>
        </p:nvSpPr>
        <p:spPr>
          <a:xfrm>
            <a:off x="3484463" y="1224759"/>
            <a:ext cx="914162" cy="914162"/>
          </a:xfrm>
          <a:prstGeom prst="rect">
            <a:avLst/>
          </a:prstGeom>
          <a:noFill/>
          <a:ln w="508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1400" dirty="0">
                <a:solidFill>
                  <a:srgbClr val="212E35"/>
                </a:solidFill>
              </a:rPr>
              <a:t>Query engine</a:t>
            </a:r>
          </a:p>
        </p:txBody>
      </p:sp>
      <p:cxnSp>
        <p:nvCxnSpPr>
          <p:cNvPr id="38" name="Connector: Elbow 6">
            <a:extLst>
              <a:ext uri="{FF2B5EF4-FFF2-40B4-BE49-F238E27FC236}">
                <a16:creationId xmlns="" xmlns:a16="http://schemas.microsoft.com/office/drawing/2014/main" id="{7F022631-BF85-4474-96C8-C980D2C895D3}"/>
              </a:ext>
            </a:extLst>
          </p:cNvPr>
          <p:cNvCxnSpPr>
            <a:cxnSpLocks/>
            <a:stCxn id="39" idx="0"/>
            <a:endCxn id="48" idx="1"/>
          </p:cNvCxnSpPr>
          <p:nvPr/>
        </p:nvCxnSpPr>
        <p:spPr>
          <a:xfrm rot="5400000" flipH="1" flipV="1">
            <a:off x="992677" y="2761369"/>
            <a:ext cx="1136543" cy="761670"/>
          </a:xfrm>
          <a:prstGeom prst="bentConnector2">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 xmlns:a16="http://schemas.microsoft.com/office/drawing/2014/main" id="{F3737349-32E4-4284-A2C0-83E9254493A6}"/>
              </a:ext>
            </a:extLst>
          </p:cNvPr>
          <p:cNvSpPr/>
          <p:nvPr/>
        </p:nvSpPr>
        <p:spPr>
          <a:xfrm>
            <a:off x="811116" y="3710474"/>
            <a:ext cx="737995" cy="1384037"/>
          </a:xfrm>
          <a:prstGeom prst="rect">
            <a:avLst/>
          </a:prstGeom>
          <a:noFill/>
          <a:ln w="508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1400" dirty="0">
                <a:solidFill>
                  <a:srgbClr val="212E35"/>
                </a:solidFill>
              </a:rPr>
              <a:t>Query engine</a:t>
            </a:r>
          </a:p>
        </p:txBody>
      </p:sp>
      <p:cxnSp>
        <p:nvCxnSpPr>
          <p:cNvPr id="40" name="Connector: Elbow 9">
            <a:extLst>
              <a:ext uri="{FF2B5EF4-FFF2-40B4-BE49-F238E27FC236}">
                <a16:creationId xmlns="" xmlns:a16="http://schemas.microsoft.com/office/drawing/2014/main" id="{C90B93BA-E415-4DD2-A8F0-AB2F6F27A23A}"/>
              </a:ext>
            </a:extLst>
          </p:cNvPr>
          <p:cNvCxnSpPr>
            <a:cxnSpLocks/>
            <a:stCxn id="41" idx="0"/>
            <a:endCxn id="48" idx="3"/>
          </p:cNvCxnSpPr>
          <p:nvPr/>
        </p:nvCxnSpPr>
        <p:spPr>
          <a:xfrm rot="16200000" flipV="1">
            <a:off x="3697595" y="2502147"/>
            <a:ext cx="934066" cy="1077634"/>
          </a:xfrm>
          <a:prstGeom prst="bentConnector2">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 xmlns:a16="http://schemas.microsoft.com/office/drawing/2014/main" id="{83350BBB-C35A-4622-B5A1-BB2C488E0707}"/>
              </a:ext>
            </a:extLst>
          </p:cNvPr>
          <p:cNvSpPr/>
          <p:nvPr/>
        </p:nvSpPr>
        <p:spPr>
          <a:xfrm>
            <a:off x="4136856" y="3507998"/>
            <a:ext cx="1133178" cy="982845"/>
          </a:xfrm>
          <a:prstGeom prst="rect">
            <a:avLst/>
          </a:prstGeom>
          <a:noFill/>
          <a:ln w="508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1400" dirty="0">
                <a:solidFill>
                  <a:srgbClr val="212E35"/>
                </a:solidFill>
              </a:rPr>
              <a:t>Query engine</a:t>
            </a:r>
          </a:p>
        </p:txBody>
      </p:sp>
      <p:sp>
        <p:nvSpPr>
          <p:cNvPr id="42" name="Freeform 48">
            <a:extLst>
              <a:ext uri="{FF2B5EF4-FFF2-40B4-BE49-F238E27FC236}">
                <a16:creationId xmlns="" xmlns:a16="http://schemas.microsoft.com/office/drawing/2014/main" id="{6DD3E7F1-730B-4C7D-9D43-D1753914139A}"/>
              </a:ext>
            </a:extLst>
          </p:cNvPr>
          <p:cNvSpPr/>
          <p:nvPr/>
        </p:nvSpPr>
        <p:spPr bwMode="ltGray">
          <a:xfrm rot="2748952">
            <a:off x="1655286" y="2477979"/>
            <a:ext cx="210535" cy="206787"/>
          </a:xfrm>
          <a:custGeom>
            <a:avLst/>
            <a:gdLst>
              <a:gd name="connsiteX0" fmla="*/ 0 w 210589"/>
              <a:gd name="connsiteY0" fmla="*/ 0 h 216131"/>
              <a:gd name="connsiteX1" fmla="*/ 210589 w 210589"/>
              <a:gd name="connsiteY1" fmla="*/ 0 h 216131"/>
              <a:gd name="connsiteX2" fmla="*/ 210589 w 210589"/>
              <a:gd name="connsiteY2" fmla="*/ 216131 h 216131"/>
            </a:gdLst>
            <a:ahLst/>
            <a:cxnLst>
              <a:cxn ang="0">
                <a:pos x="connsiteX0" y="connsiteY0"/>
              </a:cxn>
              <a:cxn ang="0">
                <a:pos x="connsiteX1" y="connsiteY1"/>
              </a:cxn>
              <a:cxn ang="0">
                <a:pos x="connsiteX2" y="connsiteY2"/>
              </a:cxn>
            </a:cxnLst>
            <a:rect l="l" t="t" r="r" b="b"/>
            <a:pathLst>
              <a:path w="210589" h="216131">
                <a:moveTo>
                  <a:pt x="0" y="0"/>
                </a:moveTo>
                <a:lnTo>
                  <a:pt x="210589" y="0"/>
                </a:lnTo>
                <a:lnTo>
                  <a:pt x="210589" y="216131"/>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4298">
              <a:solidFill>
                <a:srgbClr val="FFFFFF"/>
              </a:solidFill>
            </a:endParaRPr>
          </a:p>
        </p:txBody>
      </p:sp>
      <p:sp>
        <p:nvSpPr>
          <p:cNvPr id="43" name="Freeform 48">
            <a:extLst>
              <a:ext uri="{FF2B5EF4-FFF2-40B4-BE49-F238E27FC236}">
                <a16:creationId xmlns="" xmlns:a16="http://schemas.microsoft.com/office/drawing/2014/main" id="{BA4B1DE4-04B9-4D28-92D2-247C0BAFDE04}"/>
              </a:ext>
            </a:extLst>
          </p:cNvPr>
          <p:cNvSpPr/>
          <p:nvPr/>
        </p:nvSpPr>
        <p:spPr bwMode="ltGray">
          <a:xfrm rot="8100000">
            <a:off x="2443912" y="2052475"/>
            <a:ext cx="210535" cy="206787"/>
          </a:xfrm>
          <a:custGeom>
            <a:avLst/>
            <a:gdLst>
              <a:gd name="connsiteX0" fmla="*/ 0 w 210589"/>
              <a:gd name="connsiteY0" fmla="*/ 0 h 216131"/>
              <a:gd name="connsiteX1" fmla="*/ 210589 w 210589"/>
              <a:gd name="connsiteY1" fmla="*/ 0 h 216131"/>
              <a:gd name="connsiteX2" fmla="*/ 210589 w 210589"/>
              <a:gd name="connsiteY2" fmla="*/ 216131 h 216131"/>
            </a:gdLst>
            <a:ahLst/>
            <a:cxnLst>
              <a:cxn ang="0">
                <a:pos x="connsiteX0" y="connsiteY0"/>
              </a:cxn>
              <a:cxn ang="0">
                <a:pos x="connsiteX1" y="connsiteY1"/>
              </a:cxn>
              <a:cxn ang="0">
                <a:pos x="connsiteX2" y="connsiteY2"/>
              </a:cxn>
            </a:cxnLst>
            <a:rect l="l" t="t" r="r" b="b"/>
            <a:pathLst>
              <a:path w="210589" h="216131">
                <a:moveTo>
                  <a:pt x="0" y="0"/>
                </a:moveTo>
                <a:lnTo>
                  <a:pt x="210589" y="0"/>
                </a:lnTo>
                <a:lnTo>
                  <a:pt x="210589" y="216131"/>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4298">
              <a:solidFill>
                <a:srgbClr val="FFFFFF"/>
              </a:solidFill>
            </a:endParaRPr>
          </a:p>
        </p:txBody>
      </p:sp>
      <p:sp>
        <p:nvSpPr>
          <p:cNvPr id="44" name="Freeform 48">
            <a:extLst>
              <a:ext uri="{FF2B5EF4-FFF2-40B4-BE49-F238E27FC236}">
                <a16:creationId xmlns="" xmlns:a16="http://schemas.microsoft.com/office/drawing/2014/main" id="{259B278E-372A-4469-BF6A-AEB98BF9511F}"/>
              </a:ext>
            </a:extLst>
          </p:cNvPr>
          <p:cNvSpPr/>
          <p:nvPr/>
        </p:nvSpPr>
        <p:spPr bwMode="ltGray">
          <a:xfrm rot="8100000">
            <a:off x="2974450" y="2047113"/>
            <a:ext cx="210535" cy="206787"/>
          </a:xfrm>
          <a:custGeom>
            <a:avLst/>
            <a:gdLst>
              <a:gd name="connsiteX0" fmla="*/ 0 w 210589"/>
              <a:gd name="connsiteY0" fmla="*/ 0 h 216131"/>
              <a:gd name="connsiteX1" fmla="*/ 210589 w 210589"/>
              <a:gd name="connsiteY1" fmla="*/ 0 h 216131"/>
              <a:gd name="connsiteX2" fmla="*/ 210589 w 210589"/>
              <a:gd name="connsiteY2" fmla="*/ 216131 h 216131"/>
            </a:gdLst>
            <a:ahLst/>
            <a:cxnLst>
              <a:cxn ang="0">
                <a:pos x="connsiteX0" y="connsiteY0"/>
              </a:cxn>
              <a:cxn ang="0">
                <a:pos x="connsiteX1" y="connsiteY1"/>
              </a:cxn>
              <a:cxn ang="0">
                <a:pos x="connsiteX2" y="connsiteY2"/>
              </a:cxn>
            </a:cxnLst>
            <a:rect l="l" t="t" r="r" b="b"/>
            <a:pathLst>
              <a:path w="210589" h="216131">
                <a:moveTo>
                  <a:pt x="0" y="0"/>
                </a:moveTo>
                <a:lnTo>
                  <a:pt x="210589" y="0"/>
                </a:lnTo>
                <a:lnTo>
                  <a:pt x="210589" y="216131"/>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4298">
              <a:solidFill>
                <a:srgbClr val="FFFFFF"/>
              </a:solidFill>
            </a:endParaRPr>
          </a:p>
        </p:txBody>
      </p:sp>
      <p:sp>
        <p:nvSpPr>
          <p:cNvPr id="45" name="Freeform 48">
            <a:extLst>
              <a:ext uri="{FF2B5EF4-FFF2-40B4-BE49-F238E27FC236}">
                <a16:creationId xmlns="" xmlns:a16="http://schemas.microsoft.com/office/drawing/2014/main" id="{CF397F54-8B86-4D46-BBBF-308B5ADF6959}"/>
              </a:ext>
            </a:extLst>
          </p:cNvPr>
          <p:cNvSpPr/>
          <p:nvPr/>
        </p:nvSpPr>
        <p:spPr bwMode="ltGray">
          <a:xfrm rot="13500000">
            <a:off x="3701808" y="2477984"/>
            <a:ext cx="210535" cy="206787"/>
          </a:xfrm>
          <a:custGeom>
            <a:avLst/>
            <a:gdLst>
              <a:gd name="connsiteX0" fmla="*/ 0 w 210589"/>
              <a:gd name="connsiteY0" fmla="*/ 0 h 216131"/>
              <a:gd name="connsiteX1" fmla="*/ 210589 w 210589"/>
              <a:gd name="connsiteY1" fmla="*/ 0 h 216131"/>
              <a:gd name="connsiteX2" fmla="*/ 210589 w 210589"/>
              <a:gd name="connsiteY2" fmla="*/ 216131 h 216131"/>
            </a:gdLst>
            <a:ahLst/>
            <a:cxnLst>
              <a:cxn ang="0">
                <a:pos x="connsiteX0" y="connsiteY0"/>
              </a:cxn>
              <a:cxn ang="0">
                <a:pos x="connsiteX1" y="connsiteY1"/>
              </a:cxn>
              <a:cxn ang="0">
                <a:pos x="connsiteX2" y="connsiteY2"/>
              </a:cxn>
            </a:cxnLst>
            <a:rect l="l" t="t" r="r" b="b"/>
            <a:pathLst>
              <a:path w="210589" h="216131">
                <a:moveTo>
                  <a:pt x="0" y="0"/>
                </a:moveTo>
                <a:lnTo>
                  <a:pt x="210589" y="0"/>
                </a:lnTo>
                <a:lnTo>
                  <a:pt x="210589" y="216131"/>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4298">
              <a:solidFill>
                <a:srgbClr val="FFFFFF"/>
              </a:solidFill>
            </a:endParaRPr>
          </a:p>
        </p:txBody>
      </p:sp>
      <p:sp>
        <p:nvSpPr>
          <p:cNvPr id="46" name="TextBox 45"/>
          <p:cNvSpPr txBox="1"/>
          <p:nvPr/>
        </p:nvSpPr>
        <p:spPr>
          <a:xfrm>
            <a:off x="983812" y="5491609"/>
            <a:ext cx="4286222" cy="684462"/>
          </a:xfrm>
          <a:prstGeom prst="rect">
            <a:avLst/>
          </a:prstGeom>
        </p:spPr>
        <p:txBody>
          <a:bodyPr vert="horz" wrap="none" lIns="108836" tIns="54418" rIns="108836" bIns="54418" rtlCol="0">
            <a:noAutofit/>
          </a:bodyPr>
          <a:lstStyle/>
          <a:p>
            <a:pPr marL="170588" indent="-170588" defTabSz="1088421"/>
            <a:r>
              <a:rPr lang="en-US" sz="2000" dirty="0">
                <a:solidFill>
                  <a:srgbClr val="212E35"/>
                </a:solidFill>
              </a:rPr>
              <a:t>Cloudera Impala, </a:t>
            </a:r>
            <a:r>
              <a:rPr lang="en-US" sz="2000" dirty="0" smtClean="0">
                <a:solidFill>
                  <a:srgbClr val="212E35"/>
                </a:solidFill>
              </a:rPr>
              <a:t>Presto, Pivotal </a:t>
            </a:r>
            <a:r>
              <a:rPr lang="en-US" sz="2000" dirty="0" err="1" smtClean="0">
                <a:solidFill>
                  <a:srgbClr val="212E35"/>
                </a:solidFill>
              </a:rPr>
              <a:t>Hawq</a:t>
            </a:r>
            <a:r>
              <a:rPr lang="en-US" sz="2000" dirty="0" smtClean="0">
                <a:solidFill>
                  <a:srgbClr val="212E35"/>
                </a:solidFill>
              </a:rPr>
              <a:t>,</a:t>
            </a:r>
          </a:p>
          <a:p>
            <a:pPr marL="170588" indent="-170588" defTabSz="1088421"/>
            <a:r>
              <a:rPr lang="en-US" sz="2000" dirty="0" smtClean="0">
                <a:solidFill>
                  <a:srgbClr val="212E35"/>
                </a:solidFill>
              </a:rPr>
              <a:t>Apache Drill, Spark SQL, etc.</a:t>
            </a:r>
            <a:endParaRPr lang="en-US" sz="2000" dirty="0">
              <a:solidFill>
                <a:srgbClr val="212E35"/>
              </a:solidFill>
            </a:endParaRPr>
          </a:p>
        </p:txBody>
      </p:sp>
      <p:sp>
        <p:nvSpPr>
          <p:cNvPr id="47" name="Rectangle 46">
            <a:extLst>
              <a:ext uri="{FF2B5EF4-FFF2-40B4-BE49-F238E27FC236}">
                <a16:creationId xmlns="" xmlns:a16="http://schemas.microsoft.com/office/drawing/2014/main" id="{57177211-4B0B-4051-BD99-AE4AEF70E101}"/>
              </a:ext>
            </a:extLst>
          </p:cNvPr>
          <p:cNvSpPr/>
          <p:nvPr/>
        </p:nvSpPr>
        <p:spPr>
          <a:xfrm>
            <a:off x="1947339" y="4723413"/>
            <a:ext cx="1672916" cy="486931"/>
          </a:xfrm>
          <a:prstGeom prst="rect">
            <a:avLst/>
          </a:prstGeom>
          <a:noFill/>
          <a:ln w="508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1400" dirty="0">
                <a:solidFill>
                  <a:srgbClr val="212E35"/>
                </a:solidFill>
              </a:rPr>
              <a:t>Scalable </a:t>
            </a:r>
            <a:r>
              <a:rPr lang="en-US" sz="1400" dirty="0" smtClean="0">
                <a:solidFill>
                  <a:srgbClr val="212E35"/>
                </a:solidFill>
              </a:rPr>
              <a:t>Storage like HDFS or S3</a:t>
            </a:r>
            <a:endParaRPr lang="en-US" sz="1400" dirty="0">
              <a:solidFill>
                <a:srgbClr val="212E35"/>
              </a:solidFill>
            </a:endParaRPr>
          </a:p>
        </p:txBody>
      </p:sp>
      <p:sp>
        <p:nvSpPr>
          <p:cNvPr id="48" name="Rectangle 47">
            <a:extLst>
              <a:ext uri="{FF2B5EF4-FFF2-40B4-BE49-F238E27FC236}">
                <a16:creationId xmlns="" xmlns:a16="http://schemas.microsoft.com/office/drawing/2014/main" id="{57177211-4B0B-4051-BD99-AE4AEF70E101}"/>
              </a:ext>
            </a:extLst>
          </p:cNvPr>
          <p:cNvSpPr/>
          <p:nvPr/>
        </p:nvSpPr>
        <p:spPr>
          <a:xfrm>
            <a:off x="1941783" y="2405246"/>
            <a:ext cx="1684029" cy="337369"/>
          </a:xfrm>
          <a:prstGeom prst="rect">
            <a:avLst/>
          </a:prstGeom>
          <a:noFill/>
          <a:ln w="508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r>
              <a:rPr lang="en-US" sz="1400" dirty="0">
                <a:solidFill>
                  <a:srgbClr val="212E35"/>
                </a:solidFill>
              </a:rPr>
              <a:t>HIVE (SQL-like)</a:t>
            </a:r>
          </a:p>
        </p:txBody>
      </p:sp>
      <p:sp>
        <p:nvSpPr>
          <p:cNvPr id="49" name="Rectangle 48">
            <a:extLst>
              <a:ext uri="{FF2B5EF4-FFF2-40B4-BE49-F238E27FC236}">
                <a16:creationId xmlns="" xmlns:a16="http://schemas.microsoft.com/office/drawing/2014/main" id="{FBC15794-979C-4B88-9953-C0C148F50B79}"/>
              </a:ext>
            </a:extLst>
          </p:cNvPr>
          <p:cNvSpPr/>
          <p:nvPr/>
        </p:nvSpPr>
        <p:spPr>
          <a:xfrm>
            <a:off x="6894363" y="1071001"/>
            <a:ext cx="3243549" cy="4394103"/>
          </a:xfrm>
          <a:prstGeom prst="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1400" dirty="0">
              <a:solidFill>
                <a:srgbClr val="212E35"/>
              </a:solidFill>
            </a:endParaRPr>
          </a:p>
        </p:txBody>
      </p:sp>
      <p:sp>
        <p:nvSpPr>
          <p:cNvPr id="2" name="TextBox 1"/>
          <p:cNvSpPr txBox="1"/>
          <p:nvPr/>
        </p:nvSpPr>
        <p:spPr>
          <a:xfrm>
            <a:off x="7508253" y="1115234"/>
            <a:ext cx="1987826" cy="369332"/>
          </a:xfrm>
          <a:prstGeom prst="rect">
            <a:avLst/>
          </a:prstGeom>
          <a:ln>
            <a:noFill/>
          </a:ln>
        </p:spPr>
        <p:txBody>
          <a:bodyPr vert="horz" wrap="square" lIns="91440" tIns="45720" rIns="91440" bIns="45720" rtlCol="0" anchor="t" anchorCtr="0">
            <a:spAutoFit/>
          </a:bodyPr>
          <a:lstStyle/>
          <a:p>
            <a:pPr algn="ctr"/>
            <a:r>
              <a:rPr lang="en-US" b="1" dirty="0" smtClean="0">
                <a:latin typeface="+mn-lt"/>
                <a:ea typeface="Roboto Light" charset="0"/>
                <a:cs typeface="Roboto Light" charset="0"/>
              </a:rPr>
              <a:t>Database</a:t>
            </a:r>
          </a:p>
        </p:txBody>
      </p:sp>
      <p:cxnSp>
        <p:nvCxnSpPr>
          <p:cNvPr id="34" name="Straight Arrow Connector 33"/>
          <p:cNvCxnSpPr/>
          <p:nvPr/>
        </p:nvCxnSpPr>
        <p:spPr>
          <a:xfrm>
            <a:off x="9496079" y="2150506"/>
            <a:ext cx="0" cy="524330"/>
          </a:xfrm>
          <a:prstGeom prst="straightConnector1">
            <a:avLst/>
          </a:prstGeom>
          <a:ln w="57150">
            <a:solidFill>
              <a:schemeClr val="accent4">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3620255" y="2100876"/>
            <a:ext cx="3368838" cy="951243"/>
          </a:xfrm>
          <a:prstGeom prst="straightConnector1">
            <a:avLst/>
          </a:prstGeom>
          <a:ln w="57150">
            <a:solidFill>
              <a:schemeClr val="accent4">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96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46785" y="429272"/>
            <a:ext cx="10311765" cy="728196"/>
          </a:xfrm>
        </p:spPr>
        <p:txBody>
          <a:bodyPr>
            <a:normAutofit/>
          </a:bodyPr>
          <a:lstStyle/>
          <a:p>
            <a:r>
              <a:rPr lang="en-US"/>
              <a:t>Analyze all your data without the gymnastics</a:t>
            </a:r>
          </a:p>
        </p:txBody>
      </p:sp>
      <p:sp>
        <p:nvSpPr>
          <p:cNvPr id="4" name="Slide Number Placeholder 3"/>
          <p:cNvSpPr>
            <a:spLocks noGrp="1"/>
          </p:cNvSpPr>
          <p:nvPr>
            <p:ph type="sldNum" sz="quarter" idx="4"/>
          </p:nvPr>
        </p:nvSpPr>
        <p:spPr/>
        <p:txBody>
          <a:bodyPr/>
          <a:lstStyle/>
          <a:p>
            <a:fld id="{0FB999A9-77CE-4AD1-9911-24A29F08BC34}" type="slidenum">
              <a:rPr lang="en-US" smtClean="0">
                <a:solidFill>
                  <a:prstClr val="white">
                    <a:lumMod val="75000"/>
                  </a:prstClr>
                </a:solidFill>
              </a:rPr>
              <a:pPr/>
              <a:t>23</a:t>
            </a:fld>
            <a:endParaRPr lang="en-US">
              <a:solidFill>
                <a:prstClr val="white">
                  <a:lumMod val="75000"/>
                </a:prstClr>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20046" y="1899164"/>
            <a:ext cx="809505" cy="1010724"/>
          </a:xfrm>
          <a:prstGeom prst="rect">
            <a:avLst/>
          </a:prstGeom>
        </p:spPr>
      </p:pic>
      <p:sp>
        <p:nvSpPr>
          <p:cNvPr id="9" name="TextBox 8"/>
          <p:cNvSpPr txBox="1"/>
          <p:nvPr/>
        </p:nvSpPr>
        <p:spPr>
          <a:xfrm>
            <a:off x="2547609" y="2944390"/>
            <a:ext cx="1754377" cy="432938"/>
          </a:xfrm>
          <a:prstGeom prst="rect">
            <a:avLst/>
          </a:prstGeom>
        </p:spPr>
        <p:txBody>
          <a:bodyPr vert="horz" wrap="none" lIns="91440" tIns="45720" rIns="91440" bIns="45720" rtlCol="0" anchor="t" anchorCtr="0">
            <a:spAutoFit/>
          </a:bodyPr>
          <a:lstStyle/>
          <a:p>
            <a:pPr algn="ctr" defTabSz="914400"/>
            <a:r>
              <a:rPr lang="en-US" b="1">
                <a:solidFill>
                  <a:srgbClr val="0079EF"/>
                </a:solidFill>
                <a:ea typeface="Roboto Light" charset="0"/>
                <a:cs typeface="Roboto Light" charset="0"/>
              </a:rPr>
              <a:t>SQL Database</a:t>
            </a:r>
          </a:p>
        </p:txBody>
      </p:sp>
      <p:sp>
        <p:nvSpPr>
          <p:cNvPr id="10" name="TextBox 9"/>
          <p:cNvSpPr txBox="1"/>
          <p:nvPr/>
        </p:nvSpPr>
        <p:spPr>
          <a:xfrm>
            <a:off x="7260834" y="1917471"/>
            <a:ext cx="500782" cy="974111"/>
          </a:xfrm>
          <a:prstGeom prst="rect">
            <a:avLst/>
          </a:prstGeom>
        </p:spPr>
        <p:txBody>
          <a:bodyPr vert="horz" wrap="square" lIns="91440" tIns="45720" rIns="91440" bIns="45720" rtlCol="0" anchor="t" anchorCtr="0">
            <a:spAutoFit/>
          </a:bodyPr>
          <a:lstStyle/>
          <a:p>
            <a:pPr algn="ctr" defTabSz="914400"/>
            <a:r>
              <a:rPr lang="en-US" sz="4800" b="1">
                <a:solidFill>
                  <a:srgbClr val="0079EF"/>
                </a:solidFill>
                <a:ea typeface="Roboto Light" charset="0"/>
                <a:cs typeface="Roboto Light" charset="0"/>
              </a:rPr>
              <a:t>+</a:t>
            </a:r>
          </a:p>
        </p:txBody>
      </p:sp>
      <p:sp>
        <p:nvSpPr>
          <p:cNvPr id="14" name="TextBox 13"/>
          <p:cNvSpPr txBox="1"/>
          <p:nvPr/>
        </p:nvSpPr>
        <p:spPr>
          <a:xfrm>
            <a:off x="4495868" y="1917471"/>
            <a:ext cx="500782" cy="974111"/>
          </a:xfrm>
          <a:prstGeom prst="rect">
            <a:avLst/>
          </a:prstGeom>
        </p:spPr>
        <p:txBody>
          <a:bodyPr vert="horz" wrap="square" lIns="91440" tIns="45720" rIns="91440" bIns="45720" rtlCol="0" anchor="t" anchorCtr="0">
            <a:spAutoFit/>
          </a:bodyPr>
          <a:lstStyle/>
          <a:p>
            <a:pPr algn="ctr" defTabSz="914400"/>
            <a:r>
              <a:rPr lang="en-US" sz="4800" b="1" dirty="0">
                <a:solidFill>
                  <a:srgbClr val="0079EF"/>
                </a:solidFill>
                <a:ea typeface="Roboto Light" charset="0"/>
                <a:cs typeface="Roboto Light" charset="0"/>
              </a:rPr>
              <a:t>+</a:t>
            </a:r>
          </a:p>
        </p:txBody>
      </p:sp>
      <p:sp>
        <p:nvSpPr>
          <p:cNvPr id="11" name="TextBox 10"/>
          <p:cNvSpPr txBox="1"/>
          <p:nvPr/>
        </p:nvSpPr>
        <p:spPr>
          <a:xfrm>
            <a:off x="5180036" y="2944390"/>
            <a:ext cx="1897412" cy="432938"/>
          </a:xfrm>
          <a:prstGeom prst="rect">
            <a:avLst/>
          </a:prstGeom>
        </p:spPr>
        <p:txBody>
          <a:bodyPr vert="horz" wrap="none" lIns="91440" tIns="45720" rIns="91440" bIns="45720" rtlCol="0" anchor="t" anchorCtr="0">
            <a:spAutoFit/>
          </a:bodyPr>
          <a:lstStyle/>
          <a:p>
            <a:pPr algn="ctr" defTabSz="914400"/>
            <a:r>
              <a:rPr lang="en-US" b="1">
                <a:solidFill>
                  <a:srgbClr val="0079EF"/>
                </a:solidFill>
                <a:ea typeface="Roboto Light" charset="0"/>
                <a:cs typeface="Roboto Light" charset="0"/>
              </a:rPr>
              <a:t>Analytics &amp; ML</a:t>
            </a:r>
          </a:p>
        </p:txBody>
      </p:sp>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91807" y="1967591"/>
            <a:ext cx="873870" cy="873870"/>
          </a:xfrm>
          <a:prstGeom prst="rect">
            <a:avLst/>
          </a:prstGeom>
        </p:spPr>
      </p:pic>
      <p:sp>
        <p:nvSpPr>
          <p:cNvPr id="16" name="Rounded Rectangle 15"/>
          <p:cNvSpPr/>
          <p:nvPr/>
        </p:nvSpPr>
        <p:spPr>
          <a:xfrm>
            <a:off x="2009770" y="3577244"/>
            <a:ext cx="8222254" cy="415629"/>
          </a:xfrm>
          <a:prstGeom prst="roundRect">
            <a:avLst/>
          </a:prstGeom>
          <a:solidFill>
            <a:schemeClr val="accent1">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7" name="TextBox 16"/>
          <p:cNvSpPr txBox="1"/>
          <p:nvPr/>
        </p:nvSpPr>
        <p:spPr>
          <a:xfrm>
            <a:off x="2285752" y="3620976"/>
            <a:ext cx="7688584" cy="338554"/>
          </a:xfrm>
          <a:prstGeom prst="rect">
            <a:avLst/>
          </a:prstGeom>
          <a:noFill/>
        </p:spPr>
        <p:txBody>
          <a:bodyPr vert="horz" wrap="square" lIns="91440" tIns="45720" rIns="91440" bIns="45720" rtlCol="0" anchor="t" anchorCtr="0">
            <a:spAutoFit/>
          </a:bodyPr>
          <a:lstStyle/>
          <a:p>
            <a:pPr algn="ctr" defTabSz="914400"/>
            <a:r>
              <a:rPr lang="en-US" sz="1600" dirty="0" smtClean="0">
                <a:solidFill>
                  <a:prstClr val="white"/>
                </a:solidFill>
              </a:rPr>
              <a:t>Unify analytical </a:t>
            </a:r>
            <a:r>
              <a:rPr lang="en-US" sz="1600" dirty="0">
                <a:solidFill>
                  <a:prstClr val="white"/>
                </a:solidFill>
              </a:rPr>
              <a:t>insights regardless of data location</a:t>
            </a:r>
            <a:endParaRPr lang="en-US" sz="1600" dirty="0">
              <a:solidFill>
                <a:prstClr val="white"/>
              </a:solidFill>
              <a:ea typeface="Roboto Light" charset="0"/>
              <a:cs typeface="Roboto Light" charset="0"/>
            </a:endParaRPr>
          </a:p>
        </p:txBody>
      </p:sp>
      <p:grpSp>
        <p:nvGrpSpPr>
          <p:cNvPr id="69" name="Group 68"/>
          <p:cNvGrpSpPr/>
          <p:nvPr/>
        </p:nvGrpSpPr>
        <p:grpSpPr>
          <a:xfrm>
            <a:off x="3692208" y="4774405"/>
            <a:ext cx="4837445" cy="729224"/>
            <a:chOff x="4004842" y="4246461"/>
            <a:chExt cx="4126738" cy="1501703"/>
          </a:xfrm>
        </p:grpSpPr>
        <p:cxnSp>
          <p:nvCxnSpPr>
            <p:cNvPr id="52" name="Straight Connector 51"/>
            <p:cNvCxnSpPr/>
            <p:nvPr/>
          </p:nvCxnSpPr>
          <p:spPr>
            <a:xfrm>
              <a:off x="4004842" y="4246461"/>
              <a:ext cx="1" cy="1501703"/>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071642" y="4246461"/>
              <a:ext cx="1" cy="1501703"/>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080568" y="4246461"/>
              <a:ext cx="1" cy="1501703"/>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107048" y="4246461"/>
              <a:ext cx="1" cy="1501703"/>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131579" y="4246461"/>
              <a:ext cx="1" cy="1501703"/>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58" name="Left Brace 57"/>
          <p:cNvSpPr/>
          <p:nvPr/>
        </p:nvSpPr>
        <p:spPr>
          <a:xfrm rot="5400000">
            <a:off x="5853680" y="638729"/>
            <a:ext cx="561671" cy="7543958"/>
          </a:xfrm>
          <a:prstGeom prst="leftBrac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srgbClr val="212E35"/>
              </a:solidFill>
            </a:endParaRPr>
          </a:p>
        </p:txBody>
      </p:sp>
      <p:sp>
        <p:nvSpPr>
          <p:cNvPr id="76" name="TextBox 75"/>
          <p:cNvSpPr txBox="1"/>
          <p:nvPr/>
        </p:nvSpPr>
        <p:spPr>
          <a:xfrm>
            <a:off x="2600912" y="5694501"/>
            <a:ext cx="7058263" cy="646331"/>
          </a:xfrm>
          <a:prstGeom prst="rect">
            <a:avLst/>
          </a:prstGeom>
        </p:spPr>
        <p:txBody>
          <a:bodyPr vert="horz" wrap="square" lIns="91440" tIns="45720" rIns="91440" bIns="45720" rtlCol="0" anchor="t" anchorCtr="0">
            <a:spAutoFit/>
          </a:bodyPr>
          <a:lstStyle/>
          <a:p>
            <a:pPr algn="ctr" defTabSz="914400"/>
            <a:r>
              <a:rPr lang="en-US" b="1">
                <a:solidFill>
                  <a:srgbClr val="0079EF"/>
                </a:solidFill>
                <a:ea typeface="Roboto Light" charset="0"/>
                <a:cs typeface="Roboto Light" charset="0"/>
              </a:rPr>
              <a:t>Disparate data exists across the organization in data warehouses, data lakes, cloud storage, data science tools, business applications and more</a:t>
            </a:r>
          </a:p>
        </p:txBody>
      </p:sp>
      <p:sp>
        <p:nvSpPr>
          <p:cNvPr id="44" name="TextBox 43"/>
          <p:cNvSpPr txBox="1"/>
          <p:nvPr/>
        </p:nvSpPr>
        <p:spPr>
          <a:xfrm>
            <a:off x="971862" y="1113095"/>
            <a:ext cx="10440774" cy="400110"/>
          </a:xfrm>
          <a:prstGeom prst="rect">
            <a:avLst/>
          </a:prstGeom>
        </p:spPr>
        <p:txBody>
          <a:bodyPr vert="horz" wrap="square" lIns="91440" tIns="45720" rIns="91440" bIns="45720" rtlCol="0" anchor="t" anchorCtr="0">
            <a:spAutoFit/>
          </a:bodyPr>
          <a:lstStyle/>
          <a:p>
            <a:pPr defTabSz="914400"/>
            <a:r>
              <a:rPr lang="en-US" sz="2000">
                <a:solidFill>
                  <a:srgbClr val="212E35"/>
                </a:solidFill>
              </a:rPr>
              <a:t>No longer move your data or settle for limited or partial views of your data landscape </a:t>
            </a:r>
            <a:endParaRPr lang="en-US" sz="2000">
              <a:solidFill>
                <a:prstClr val="white">
                  <a:lumMod val="50000"/>
                </a:prstClr>
              </a:solidFill>
              <a:ea typeface="Roboto Light" charset="0"/>
              <a:cs typeface="Roboto Light" charset="0"/>
            </a:endParaRPr>
          </a:p>
        </p:txBody>
      </p:sp>
      <p:pic>
        <p:nvPicPr>
          <p:cNvPr id="29" name="Picture 2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82003" y="4724412"/>
            <a:ext cx="599396" cy="748389"/>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43847" y="4848836"/>
            <a:ext cx="747246" cy="580362"/>
          </a:xfrm>
          <a:prstGeom prst="rect">
            <a:avLst/>
          </a:prstGeom>
        </p:spPr>
      </p:pic>
      <p:sp>
        <p:nvSpPr>
          <p:cNvPr id="33" name="Freeform 43"/>
          <p:cNvSpPr>
            <a:spLocks noChangeArrowheads="1"/>
          </p:cNvSpPr>
          <p:nvPr/>
        </p:nvSpPr>
        <p:spPr bwMode="auto">
          <a:xfrm>
            <a:off x="5113511" y="4861972"/>
            <a:ext cx="848201" cy="528665"/>
          </a:xfrm>
          <a:custGeom>
            <a:avLst/>
            <a:gdLst>
              <a:gd name="T0" fmla="*/ 628 w 810"/>
              <a:gd name="T1" fmla="*/ 112 h 473"/>
              <a:gd name="T2" fmla="*/ 628 w 810"/>
              <a:gd name="T3" fmla="*/ 112 h 473"/>
              <a:gd name="T4" fmla="*/ 581 w 810"/>
              <a:gd name="T5" fmla="*/ 119 h 473"/>
              <a:gd name="T6" fmla="*/ 409 w 810"/>
              <a:gd name="T7" fmla="*/ 0 h 473"/>
              <a:gd name="T8" fmla="*/ 228 w 810"/>
              <a:gd name="T9" fmla="*/ 152 h 473"/>
              <a:gd name="T10" fmla="*/ 167 w 810"/>
              <a:gd name="T11" fmla="*/ 140 h 473"/>
              <a:gd name="T12" fmla="*/ 0 w 810"/>
              <a:gd name="T13" fmla="*/ 306 h 473"/>
              <a:gd name="T14" fmla="*/ 145 w 810"/>
              <a:gd name="T15" fmla="*/ 471 h 473"/>
              <a:gd name="T16" fmla="*/ 643 w 810"/>
              <a:gd name="T17" fmla="*/ 472 h 473"/>
              <a:gd name="T18" fmla="*/ 809 w 810"/>
              <a:gd name="T19" fmla="*/ 293 h 473"/>
              <a:gd name="T20" fmla="*/ 628 w 810"/>
              <a:gd name="T21" fmla="*/ 112 h 473"/>
              <a:gd name="T22" fmla="*/ 642 w 810"/>
              <a:gd name="T23" fmla="*/ 449 h 473"/>
              <a:gd name="T24" fmla="*/ 642 w 810"/>
              <a:gd name="T25" fmla="*/ 449 h 473"/>
              <a:gd name="T26" fmla="*/ 146 w 810"/>
              <a:gd name="T27" fmla="*/ 448 h 473"/>
              <a:gd name="T28" fmla="*/ 23 w 810"/>
              <a:gd name="T29" fmla="*/ 306 h 473"/>
              <a:gd name="T30" fmla="*/ 167 w 810"/>
              <a:gd name="T31" fmla="*/ 163 h 473"/>
              <a:gd name="T32" fmla="*/ 232 w 810"/>
              <a:gd name="T33" fmla="*/ 179 h 473"/>
              <a:gd name="T34" fmla="*/ 243 w 810"/>
              <a:gd name="T35" fmla="*/ 179 h 473"/>
              <a:gd name="T36" fmla="*/ 249 w 810"/>
              <a:gd name="T37" fmla="*/ 170 h 473"/>
              <a:gd name="T38" fmla="*/ 409 w 810"/>
              <a:gd name="T39" fmla="*/ 24 h 473"/>
              <a:gd name="T40" fmla="*/ 562 w 810"/>
              <a:gd name="T41" fmla="*/ 138 h 473"/>
              <a:gd name="T42" fmla="*/ 569 w 810"/>
              <a:gd name="T43" fmla="*/ 144 h 473"/>
              <a:gd name="T44" fmla="*/ 577 w 810"/>
              <a:gd name="T45" fmla="*/ 145 h 473"/>
              <a:gd name="T46" fmla="*/ 628 w 810"/>
              <a:gd name="T47" fmla="*/ 136 h 473"/>
              <a:gd name="T48" fmla="*/ 786 w 810"/>
              <a:gd name="T49" fmla="*/ 293 h 473"/>
              <a:gd name="T50" fmla="*/ 642 w 810"/>
              <a:gd name="T51" fmla="*/ 44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0" h="473">
                <a:moveTo>
                  <a:pt x="628" y="112"/>
                </a:moveTo>
                <a:lnTo>
                  <a:pt x="628" y="112"/>
                </a:lnTo>
                <a:cubicBezTo>
                  <a:pt x="612" y="112"/>
                  <a:pt x="597" y="115"/>
                  <a:pt x="581" y="119"/>
                </a:cubicBezTo>
                <a:cubicBezTo>
                  <a:pt x="553" y="48"/>
                  <a:pt x="485" y="0"/>
                  <a:pt x="409" y="0"/>
                </a:cubicBezTo>
                <a:cubicBezTo>
                  <a:pt x="319" y="0"/>
                  <a:pt x="244" y="65"/>
                  <a:pt x="228" y="152"/>
                </a:cubicBezTo>
                <a:cubicBezTo>
                  <a:pt x="207" y="144"/>
                  <a:pt x="188" y="140"/>
                  <a:pt x="167" y="140"/>
                </a:cubicBezTo>
                <a:cubicBezTo>
                  <a:pt x="75" y="140"/>
                  <a:pt x="0" y="215"/>
                  <a:pt x="0" y="306"/>
                </a:cubicBezTo>
                <a:cubicBezTo>
                  <a:pt x="0" y="389"/>
                  <a:pt x="62" y="459"/>
                  <a:pt x="145" y="471"/>
                </a:cubicBezTo>
                <a:cubicBezTo>
                  <a:pt x="643" y="472"/>
                  <a:pt x="643" y="472"/>
                  <a:pt x="643" y="472"/>
                </a:cubicBezTo>
                <a:cubicBezTo>
                  <a:pt x="736" y="465"/>
                  <a:pt x="809" y="386"/>
                  <a:pt x="809" y="293"/>
                </a:cubicBezTo>
                <a:cubicBezTo>
                  <a:pt x="809" y="193"/>
                  <a:pt x="728" y="112"/>
                  <a:pt x="628" y="112"/>
                </a:cubicBezTo>
                <a:close/>
                <a:moveTo>
                  <a:pt x="642" y="449"/>
                </a:moveTo>
                <a:lnTo>
                  <a:pt x="642" y="449"/>
                </a:lnTo>
                <a:cubicBezTo>
                  <a:pt x="146" y="448"/>
                  <a:pt x="146" y="448"/>
                  <a:pt x="146" y="448"/>
                </a:cubicBezTo>
                <a:cubicBezTo>
                  <a:pt x="76" y="438"/>
                  <a:pt x="23" y="377"/>
                  <a:pt x="23" y="306"/>
                </a:cubicBezTo>
                <a:cubicBezTo>
                  <a:pt x="23" y="227"/>
                  <a:pt x="88" y="163"/>
                  <a:pt x="167" y="163"/>
                </a:cubicBezTo>
                <a:cubicBezTo>
                  <a:pt x="189" y="163"/>
                  <a:pt x="211" y="169"/>
                  <a:pt x="232" y="179"/>
                </a:cubicBezTo>
                <a:cubicBezTo>
                  <a:pt x="236" y="182"/>
                  <a:pt x="240" y="182"/>
                  <a:pt x="243" y="179"/>
                </a:cubicBezTo>
                <a:cubicBezTo>
                  <a:pt x="246" y="177"/>
                  <a:pt x="248" y="174"/>
                  <a:pt x="249" y="170"/>
                </a:cubicBezTo>
                <a:cubicBezTo>
                  <a:pt x="257" y="87"/>
                  <a:pt x="326" y="24"/>
                  <a:pt x="409" y="24"/>
                </a:cubicBezTo>
                <a:cubicBezTo>
                  <a:pt x="479" y="24"/>
                  <a:pt x="541" y="69"/>
                  <a:pt x="562" y="138"/>
                </a:cubicBezTo>
                <a:cubicBezTo>
                  <a:pt x="563" y="140"/>
                  <a:pt x="566" y="143"/>
                  <a:pt x="569" y="144"/>
                </a:cubicBezTo>
                <a:cubicBezTo>
                  <a:pt x="571" y="146"/>
                  <a:pt x="575" y="146"/>
                  <a:pt x="577" y="145"/>
                </a:cubicBezTo>
                <a:cubicBezTo>
                  <a:pt x="595" y="139"/>
                  <a:pt x="611" y="136"/>
                  <a:pt x="628" y="136"/>
                </a:cubicBezTo>
                <a:cubicBezTo>
                  <a:pt x="716" y="136"/>
                  <a:pt x="786" y="207"/>
                  <a:pt x="786" y="293"/>
                </a:cubicBezTo>
                <a:cubicBezTo>
                  <a:pt x="786" y="374"/>
                  <a:pt x="722" y="442"/>
                  <a:pt x="642" y="449"/>
                </a:cubicBezTo>
                <a:close/>
              </a:path>
            </a:pathLst>
          </a:custGeom>
          <a:solidFill>
            <a:srgbClr val="0078EF"/>
          </a:solidFill>
          <a:ln>
            <a:noFill/>
          </a:ln>
          <a:effectLst/>
        </p:spPr>
        <p:txBody>
          <a:bodyPr wrap="none" anchor="ctr"/>
          <a:lstStyle/>
          <a:p>
            <a:pPr defTabSz="914400"/>
            <a:endParaRPr lang="en-US" sz="1688">
              <a:solidFill>
                <a:srgbClr val="212E35"/>
              </a:solidFill>
            </a:endParaRPr>
          </a:p>
        </p:txBody>
      </p:sp>
      <p:grpSp>
        <p:nvGrpSpPr>
          <p:cNvPr id="26" name="Group 25"/>
          <p:cNvGrpSpPr/>
          <p:nvPr/>
        </p:nvGrpSpPr>
        <p:grpSpPr>
          <a:xfrm>
            <a:off x="8914315" y="4760550"/>
            <a:ext cx="533294" cy="724068"/>
            <a:chOff x="3154434" y="3805033"/>
            <a:chExt cx="228137" cy="309747"/>
          </a:xfrm>
          <a:solidFill>
            <a:srgbClr val="0078EF"/>
          </a:solidFill>
        </p:grpSpPr>
        <p:sp>
          <p:nvSpPr>
            <p:cNvPr id="27" name="Freeform 117"/>
            <p:cNvSpPr>
              <a:spLocks noChangeArrowheads="1"/>
            </p:cNvSpPr>
            <p:nvPr/>
          </p:nvSpPr>
          <p:spPr bwMode="auto">
            <a:xfrm>
              <a:off x="3249028" y="4077684"/>
              <a:ext cx="38950" cy="9273"/>
            </a:xfrm>
            <a:custGeom>
              <a:avLst/>
              <a:gdLst>
                <a:gd name="T0" fmla="*/ 81 w 93"/>
                <a:gd name="T1" fmla="*/ 0 h 24"/>
                <a:gd name="T2" fmla="*/ 81 w 93"/>
                <a:gd name="T3" fmla="*/ 0 h 24"/>
                <a:gd name="T4" fmla="*/ 12 w 93"/>
                <a:gd name="T5" fmla="*/ 0 h 24"/>
                <a:gd name="T6" fmla="*/ 0 w 93"/>
                <a:gd name="T7" fmla="*/ 11 h 24"/>
                <a:gd name="T8" fmla="*/ 12 w 93"/>
                <a:gd name="T9" fmla="*/ 23 h 24"/>
                <a:gd name="T10" fmla="*/ 81 w 93"/>
                <a:gd name="T11" fmla="*/ 23 h 24"/>
                <a:gd name="T12" fmla="*/ 92 w 93"/>
                <a:gd name="T13" fmla="*/ 11 h 24"/>
                <a:gd name="T14" fmla="*/ 81 w 93"/>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24">
                  <a:moveTo>
                    <a:pt x="81" y="0"/>
                  </a:moveTo>
                  <a:lnTo>
                    <a:pt x="81" y="0"/>
                  </a:lnTo>
                  <a:cubicBezTo>
                    <a:pt x="12" y="0"/>
                    <a:pt x="12" y="0"/>
                    <a:pt x="12" y="0"/>
                  </a:cubicBezTo>
                  <a:cubicBezTo>
                    <a:pt x="6" y="0"/>
                    <a:pt x="0" y="5"/>
                    <a:pt x="0" y="11"/>
                  </a:cubicBezTo>
                  <a:cubicBezTo>
                    <a:pt x="0" y="17"/>
                    <a:pt x="6" y="23"/>
                    <a:pt x="12" y="23"/>
                  </a:cubicBezTo>
                  <a:cubicBezTo>
                    <a:pt x="81" y="23"/>
                    <a:pt x="81" y="23"/>
                    <a:pt x="81" y="23"/>
                  </a:cubicBezTo>
                  <a:cubicBezTo>
                    <a:pt x="87" y="23"/>
                    <a:pt x="92" y="17"/>
                    <a:pt x="92" y="11"/>
                  </a:cubicBezTo>
                  <a:cubicBezTo>
                    <a:pt x="92" y="5"/>
                    <a:pt x="87" y="0"/>
                    <a:pt x="8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1688">
                <a:solidFill>
                  <a:srgbClr val="212E35"/>
                </a:solidFill>
              </a:endParaRPr>
            </a:p>
          </p:txBody>
        </p:sp>
        <p:sp>
          <p:nvSpPr>
            <p:cNvPr id="28" name="Freeform 118"/>
            <p:cNvSpPr>
              <a:spLocks noChangeArrowheads="1"/>
            </p:cNvSpPr>
            <p:nvPr/>
          </p:nvSpPr>
          <p:spPr bwMode="auto">
            <a:xfrm>
              <a:off x="3210077" y="3875514"/>
              <a:ext cx="116851" cy="9274"/>
            </a:xfrm>
            <a:custGeom>
              <a:avLst/>
              <a:gdLst>
                <a:gd name="T0" fmla="*/ 266 w 279"/>
                <a:gd name="T1" fmla="*/ 0 h 24"/>
                <a:gd name="T2" fmla="*/ 266 w 279"/>
                <a:gd name="T3" fmla="*/ 0 h 24"/>
                <a:gd name="T4" fmla="*/ 11 w 279"/>
                <a:gd name="T5" fmla="*/ 0 h 24"/>
                <a:gd name="T6" fmla="*/ 0 w 279"/>
                <a:gd name="T7" fmla="*/ 11 h 24"/>
                <a:gd name="T8" fmla="*/ 11 w 279"/>
                <a:gd name="T9" fmla="*/ 23 h 24"/>
                <a:gd name="T10" fmla="*/ 266 w 279"/>
                <a:gd name="T11" fmla="*/ 23 h 24"/>
                <a:gd name="T12" fmla="*/ 278 w 279"/>
                <a:gd name="T13" fmla="*/ 11 h 24"/>
                <a:gd name="T14" fmla="*/ 266 w 279"/>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24">
                  <a:moveTo>
                    <a:pt x="266" y="0"/>
                  </a:moveTo>
                  <a:lnTo>
                    <a:pt x="266" y="0"/>
                  </a:lnTo>
                  <a:cubicBezTo>
                    <a:pt x="11" y="0"/>
                    <a:pt x="11" y="0"/>
                    <a:pt x="11" y="0"/>
                  </a:cubicBezTo>
                  <a:cubicBezTo>
                    <a:pt x="5" y="0"/>
                    <a:pt x="0" y="5"/>
                    <a:pt x="0" y="11"/>
                  </a:cubicBezTo>
                  <a:cubicBezTo>
                    <a:pt x="0" y="17"/>
                    <a:pt x="5" y="23"/>
                    <a:pt x="11" y="23"/>
                  </a:cubicBezTo>
                  <a:cubicBezTo>
                    <a:pt x="266" y="23"/>
                    <a:pt x="266" y="23"/>
                    <a:pt x="266" y="23"/>
                  </a:cubicBezTo>
                  <a:cubicBezTo>
                    <a:pt x="272" y="23"/>
                    <a:pt x="278" y="17"/>
                    <a:pt x="278" y="11"/>
                  </a:cubicBezTo>
                  <a:cubicBezTo>
                    <a:pt x="278" y="5"/>
                    <a:pt x="272" y="0"/>
                    <a:pt x="26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1688">
                <a:solidFill>
                  <a:srgbClr val="212E35"/>
                </a:solidFill>
              </a:endParaRPr>
            </a:p>
          </p:txBody>
        </p:sp>
        <p:sp>
          <p:nvSpPr>
            <p:cNvPr id="30" name="Freeform 119"/>
            <p:cNvSpPr>
              <a:spLocks noChangeArrowheads="1"/>
            </p:cNvSpPr>
            <p:nvPr/>
          </p:nvSpPr>
          <p:spPr bwMode="auto">
            <a:xfrm>
              <a:off x="3210077" y="3912610"/>
              <a:ext cx="116851" cy="9274"/>
            </a:xfrm>
            <a:custGeom>
              <a:avLst/>
              <a:gdLst>
                <a:gd name="T0" fmla="*/ 266 w 279"/>
                <a:gd name="T1" fmla="*/ 0 h 24"/>
                <a:gd name="T2" fmla="*/ 266 w 279"/>
                <a:gd name="T3" fmla="*/ 0 h 24"/>
                <a:gd name="T4" fmla="*/ 11 w 279"/>
                <a:gd name="T5" fmla="*/ 0 h 24"/>
                <a:gd name="T6" fmla="*/ 0 w 279"/>
                <a:gd name="T7" fmla="*/ 12 h 24"/>
                <a:gd name="T8" fmla="*/ 11 w 279"/>
                <a:gd name="T9" fmla="*/ 23 h 24"/>
                <a:gd name="T10" fmla="*/ 266 w 279"/>
                <a:gd name="T11" fmla="*/ 23 h 24"/>
                <a:gd name="T12" fmla="*/ 278 w 279"/>
                <a:gd name="T13" fmla="*/ 12 h 24"/>
                <a:gd name="T14" fmla="*/ 266 w 279"/>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24">
                  <a:moveTo>
                    <a:pt x="266" y="0"/>
                  </a:moveTo>
                  <a:lnTo>
                    <a:pt x="266" y="0"/>
                  </a:lnTo>
                  <a:cubicBezTo>
                    <a:pt x="11" y="0"/>
                    <a:pt x="11" y="0"/>
                    <a:pt x="11" y="0"/>
                  </a:cubicBezTo>
                  <a:cubicBezTo>
                    <a:pt x="5" y="0"/>
                    <a:pt x="0" y="5"/>
                    <a:pt x="0" y="12"/>
                  </a:cubicBezTo>
                  <a:cubicBezTo>
                    <a:pt x="0" y="18"/>
                    <a:pt x="5" y="23"/>
                    <a:pt x="11" y="23"/>
                  </a:cubicBezTo>
                  <a:cubicBezTo>
                    <a:pt x="266" y="23"/>
                    <a:pt x="266" y="23"/>
                    <a:pt x="266" y="23"/>
                  </a:cubicBezTo>
                  <a:cubicBezTo>
                    <a:pt x="272" y="23"/>
                    <a:pt x="278" y="18"/>
                    <a:pt x="278" y="12"/>
                  </a:cubicBezTo>
                  <a:cubicBezTo>
                    <a:pt x="278" y="5"/>
                    <a:pt x="272" y="0"/>
                    <a:pt x="26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1688">
                <a:solidFill>
                  <a:srgbClr val="212E35"/>
                </a:solidFill>
              </a:endParaRPr>
            </a:p>
          </p:txBody>
        </p:sp>
        <p:sp>
          <p:nvSpPr>
            <p:cNvPr id="32" name="Freeform 120"/>
            <p:cNvSpPr>
              <a:spLocks noChangeArrowheads="1"/>
            </p:cNvSpPr>
            <p:nvPr/>
          </p:nvSpPr>
          <p:spPr bwMode="auto">
            <a:xfrm>
              <a:off x="3210077" y="3951560"/>
              <a:ext cx="116851" cy="9273"/>
            </a:xfrm>
            <a:custGeom>
              <a:avLst/>
              <a:gdLst>
                <a:gd name="T0" fmla="*/ 266 w 279"/>
                <a:gd name="T1" fmla="*/ 0 h 24"/>
                <a:gd name="T2" fmla="*/ 266 w 279"/>
                <a:gd name="T3" fmla="*/ 0 h 24"/>
                <a:gd name="T4" fmla="*/ 11 w 279"/>
                <a:gd name="T5" fmla="*/ 0 h 24"/>
                <a:gd name="T6" fmla="*/ 0 w 279"/>
                <a:gd name="T7" fmla="*/ 11 h 24"/>
                <a:gd name="T8" fmla="*/ 11 w 279"/>
                <a:gd name="T9" fmla="*/ 23 h 24"/>
                <a:gd name="T10" fmla="*/ 266 w 279"/>
                <a:gd name="T11" fmla="*/ 23 h 24"/>
                <a:gd name="T12" fmla="*/ 278 w 279"/>
                <a:gd name="T13" fmla="*/ 11 h 24"/>
                <a:gd name="T14" fmla="*/ 266 w 279"/>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24">
                  <a:moveTo>
                    <a:pt x="266" y="0"/>
                  </a:moveTo>
                  <a:lnTo>
                    <a:pt x="266" y="0"/>
                  </a:lnTo>
                  <a:cubicBezTo>
                    <a:pt x="11" y="0"/>
                    <a:pt x="11" y="0"/>
                    <a:pt x="11" y="0"/>
                  </a:cubicBezTo>
                  <a:cubicBezTo>
                    <a:pt x="5" y="0"/>
                    <a:pt x="0" y="5"/>
                    <a:pt x="0" y="11"/>
                  </a:cubicBezTo>
                  <a:cubicBezTo>
                    <a:pt x="0" y="18"/>
                    <a:pt x="5" y="23"/>
                    <a:pt x="11" y="23"/>
                  </a:cubicBezTo>
                  <a:cubicBezTo>
                    <a:pt x="266" y="23"/>
                    <a:pt x="266" y="23"/>
                    <a:pt x="266" y="23"/>
                  </a:cubicBezTo>
                  <a:cubicBezTo>
                    <a:pt x="272" y="23"/>
                    <a:pt x="278" y="18"/>
                    <a:pt x="278" y="11"/>
                  </a:cubicBezTo>
                  <a:cubicBezTo>
                    <a:pt x="278" y="5"/>
                    <a:pt x="272" y="0"/>
                    <a:pt x="26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1688">
                <a:solidFill>
                  <a:srgbClr val="212E35"/>
                </a:solidFill>
              </a:endParaRPr>
            </a:p>
          </p:txBody>
        </p:sp>
        <p:sp>
          <p:nvSpPr>
            <p:cNvPr id="34" name="Freeform 121"/>
            <p:cNvSpPr>
              <a:spLocks noChangeArrowheads="1"/>
            </p:cNvSpPr>
            <p:nvPr/>
          </p:nvSpPr>
          <p:spPr bwMode="auto">
            <a:xfrm>
              <a:off x="3210077" y="3988655"/>
              <a:ext cx="68627" cy="9273"/>
            </a:xfrm>
            <a:custGeom>
              <a:avLst/>
              <a:gdLst>
                <a:gd name="T0" fmla="*/ 149 w 161"/>
                <a:gd name="T1" fmla="*/ 0 h 24"/>
                <a:gd name="T2" fmla="*/ 149 w 161"/>
                <a:gd name="T3" fmla="*/ 0 h 24"/>
                <a:gd name="T4" fmla="*/ 11 w 161"/>
                <a:gd name="T5" fmla="*/ 0 h 24"/>
                <a:gd name="T6" fmla="*/ 0 w 161"/>
                <a:gd name="T7" fmla="*/ 12 h 24"/>
                <a:gd name="T8" fmla="*/ 11 w 161"/>
                <a:gd name="T9" fmla="*/ 23 h 24"/>
                <a:gd name="T10" fmla="*/ 149 w 161"/>
                <a:gd name="T11" fmla="*/ 23 h 24"/>
                <a:gd name="T12" fmla="*/ 160 w 161"/>
                <a:gd name="T13" fmla="*/ 12 h 24"/>
                <a:gd name="T14" fmla="*/ 149 w 161"/>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24">
                  <a:moveTo>
                    <a:pt x="149" y="0"/>
                  </a:moveTo>
                  <a:lnTo>
                    <a:pt x="149" y="0"/>
                  </a:lnTo>
                  <a:cubicBezTo>
                    <a:pt x="11" y="0"/>
                    <a:pt x="11" y="0"/>
                    <a:pt x="11" y="0"/>
                  </a:cubicBezTo>
                  <a:cubicBezTo>
                    <a:pt x="5" y="0"/>
                    <a:pt x="0" y="6"/>
                    <a:pt x="0" y="12"/>
                  </a:cubicBezTo>
                  <a:cubicBezTo>
                    <a:pt x="0" y="18"/>
                    <a:pt x="5" y="23"/>
                    <a:pt x="11" y="23"/>
                  </a:cubicBezTo>
                  <a:cubicBezTo>
                    <a:pt x="149" y="23"/>
                    <a:pt x="149" y="23"/>
                    <a:pt x="149" y="23"/>
                  </a:cubicBezTo>
                  <a:cubicBezTo>
                    <a:pt x="155" y="23"/>
                    <a:pt x="160" y="18"/>
                    <a:pt x="160" y="12"/>
                  </a:cubicBezTo>
                  <a:cubicBezTo>
                    <a:pt x="160" y="6"/>
                    <a:pt x="155" y="0"/>
                    <a:pt x="14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1688">
                <a:solidFill>
                  <a:srgbClr val="212E35"/>
                </a:solidFill>
              </a:endParaRPr>
            </a:p>
          </p:txBody>
        </p:sp>
        <p:sp>
          <p:nvSpPr>
            <p:cNvPr id="35" name="Freeform 122"/>
            <p:cNvSpPr>
              <a:spLocks noChangeArrowheads="1"/>
            </p:cNvSpPr>
            <p:nvPr/>
          </p:nvSpPr>
          <p:spPr bwMode="auto">
            <a:xfrm>
              <a:off x="3154434" y="3805033"/>
              <a:ext cx="228137" cy="309747"/>
            </a:xfrm>
            <a:custGeom>
              <a:avLst/>
              <a:gdLst>
                <a:gd name="T0" fmla="*/ 0 w 542"/>
                <a:gd name="T1" fmla="*/ 57 h 735"/>
                <a:gd name="T2" fmla="*/ 0 w 542"/>
                <a:gd name="T3" fmla="*/ 57 h 735"/>
                <a:gd name="T4" fmla="*/ 0 w 542"/>
                <a:gd name="T5" fmla="*/ 671 h 735"/>
                <a:gd name="T6" fmla="*/ 61 w 542"/>
                <a:gd name="T7" fmla="*/ 734 h 735"/>
                <a:gd name="T8" fmla="*/ 487 w 542"/>
                <a:gd name="T9" fmla="*/ 734 h 735"/>
                <a:gd name="T10" fmla="*/ 541 w 542"/>
                <a:gd name="T11" fmla="*/ 671 h 735"/>
                <a:gd name="T12" fmla="*/ 541 w 542"/>
                <a:gd name="T13" fmla="*/ 57 h 735"/>
                <a:gd name="T14" fmla="*/ 487 w 542"/>
                <a:gd name="T15" fmla="*/ 0 h 735"/>
                <a:gd name="T16" fmla="*/ 61 w 542"/>
                <a:gd name="T17" fmla="*/ 0 h 735"/>
                <a:gd name="T18" fmla="*/ 0 w 542"/>
                <a:gd name="T19" fmla="*/ 57 h 735"/>
                <a:gd name="T20" fmla="*/ 517 w 542"/>
                <a:gd name="T21" fmla="*/ 57 h 735"/>
                <a:gd name="T22" fmla="*/ 517 w 542"/>
                <a:gd name="T23" fmla="*/ 57 h 735"/>
                <a:gd name="T24" fmla="*/ 517 w 542"/>
                <a:gd name="T25" fmla="*/ 671 h 735"/>
                <a:gd name="T26" fmla="*/ 487 w 542"/>
                <a:gd name="T27" fmla="*/ 711 h 735"/>
                <a:gd name="T28" fmla="*/ 61 w 542"/>
                <a:gd name="T29" fmla="*/ 711 h 735"/>
                <a:gd name="T30" fmla="*/ 23 w 542"/>
                <a:gd name="T31" fmla="*/ 671 h 735"/>
                <a:gd name="T32" fmla="*/ 23 w 542"/>
                <a:gd name="T33" fmla="*/ 57 h 735"/>
                <a:gd name="T34" fmla="*/ 61 w 542"/>
                <a:gd name="T35" fmla="*/ 23 h 735"/>
                <a:gd name="T36" fmla="*/ 487 w 542"/>
                <a:gd name="T37" fmla="*/ 23 h 735"/>
                <a:gd name="T38" fmla="*/ 517 w 542"/>
                <a:gd name="T39" fmla="*/ 57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2" h="735">
                  <a:moveTo>
                    <a:pt x="0" y="57"/>
                  </a:moveTo>
                  <a:lnTo>
                    <a:pt x="0" y="57"/>
                  </a:lnTo>
                  <a:cubicBezTo>
                    <a:pt x="0" y="671"/>
                    <a:pt x="0" y="671"/>
                    <a:pt x="0" y="671"/>
                  </a:cubicBezTo>
                  <a:cubicBezTo>
                    <a:pt x="0" y="701"/>
                    <a:pt x="25" y="734"/>
                    <a:pt x="61" y="734"/>
                  </a:cubicBezTo>
                  <a:cubicBezTo>
                    <a:pt x="487" y="734"/>
                    <a:pt x="487" y="734"/>
                    <a:pt x="487" y="734"/>
                  </a:cubicBezTo>
                  <a:cubicBezTo>
                    <a:pt x="523" y="734"/>
                    <a:pt x="541" y="701"/>
                    <a:pt x="541" y="671"/>
                  </a:cubicBezTo>
                  <a:cubicBezTo>
                    <a:pt x="541" y="57"/>
                    <a:pt x="541" y="57"/>
                    <a:pt x="541" y="57"/>
                  </a:cubicBezTo>
                  <a:cubicBezTo>
                    <a:pt x="541" y="22"/>
                    <a:pt x="519" y="0"/>
                    <a:pt x="487" y="0"/>
                  </a:cubicBezTo>
                  <a:cubicBezTo>
                    <a:pt x="61" y="0"/>
                    <a:pt x="61" y="0"/>
                    <a:pt x="61" y="0"/>
                  </a:cubicBezTo>
                  <a:cubicBezTo>
                    <a:pt x="26" y="0"/>
                    <a:pt x="0" y="24"/>
                    <a:pt x="0" y="57"/>
                  </a:cubicBezTo>
                  <a:close/>
                  <a:moveTo>
                    <a:pt x="517" y="57"/>
                  </a:moveTo>
                  <a:lnTo>
                    <a:pt x="517" y="57"/>
                  </a:lnTo>
                  <a:cubicBezTo>
                    <a:pt x="517" y="671"/>
                    <a:pt x="517" y="671"/>
                    <a:pt x="517" y="671"/>
                  </a:cubicBezTo>
                  <a:cubicBezTo>
                    <a:pt x="517" y="675"/>
                    <a:pt x="516" y="711"/>
                    <a:pt x="487" y="711"/>
                  </a:cubicBezTo>
                  <a:cubicBezTo>
                    <a:pt x="61" y="711"/>
                    <a:pt x="61" y="711"/>
                    <a:pt x="61" y="711"/>
                  </a:cubicBezTo>
                  <a:cubicBezTo>
                    <a:pt x="38" y="711"/>
                    <a:pt x="23" y="689"/>
                    <a:pt x="23" y="671"/>
                  </a:cubicBezTo>
                  <a:cubicBezTo>
                    <a:pt x="23" y="57"/>
                    <a:pt x="23" y="57"/>
                    <a:pt x="23" y="57"/>
                  </a:cubicBezTo>
                  <a:cubicBezTo>
                    <a:pt x="23" y="38"/>
                    <a:pt x="39" y="23"/>
                    <a:pt x="61" y="23"/>
                  </a:cubicBezTo>
                  <a:cubicBezTo>
                    <a:pt x="487" y="23"/>
                    <a:pt x="487" y="23"/>
                    <a:pt x="487" y="23"/>
                  </a:cubicBezTo>
                  <a:cubicBezTo>
                    <a:pt x="512" y="23"/>
                    <a:pt x="517" y="42"/>
                    <a:pt x="517" y="5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1688">
                <a:solidFill>
                  <a:srgbClr val="212E35"/>
                </a:solidFill>
              </a:endParaRPr>
            </a:p>
          </p:txBody>
        </p:sp>
        <p:sp>
          <p:nvSpPr>
            <p:cNvPr id="36" name="Freeform 123"/>
            <p:cNvSpPr>
              <a:spLocks noChangeArrowheads="1"/>
            </p:cNvSpPr>
            <p:nvPr/>
          </p:nvSpPr>
          <p:spPr bwMode="auto">
            <a:xfrm>
              <a:off x="3180401" y="3836565"/>
              <a:ext cx="176204" cy="226282"/>
            </a:xfrm>
            <a:custGeom>
              <a:avLst/>
              <a:gdLst>
                <a:gd name="T0" fmla="*/ 11 w 419"/>
                <a:gd name="T1" fmla="*/ 538 h 539"/>
                <a:gd name="T2" fmla="*/ 11 w 419"/>
                <a:gd name="T3" fmla="*/ 538 h 539"/>
                <a:gd name="T4" fmla="*/ 407 w 419"/>
                <a:gd name="T5" fmla="*/ 538 h 539"/>
                <a:gd name="T6" fmla="*/ 418 w 419"/>
                <a:gd name="T7" fmla="*/ 527 h 539"/>
                <a:gd name="T8" fmla="*/ 418 w 419"/>
                <a:gd name="T9" fmla="*/ 11 h 539"/>
                <a:gd name="T10" fmla="*/ 407 w 419"/>
                <a:gd name="T11" fmla="*/ 0 h 539"/>
                <a:gd name="T12" fmla="*/ 11 w 419"/>
                <a:gd name="T13" fmla="*/ 0 h 539"/>
                <a:gd name="T14" fmla="*/ 0 w 419"/>
                <a:gd name="T15" fmla="*/ 11 h 539"/>
                <a:gd name="T16" fmla="*/ 0 w 419"/>
                <a:gd name="T17" fmla="*/ 527 h 539"/>
                <a:gd name="T18" fmla="*/ 11 w 419"/>
                <a:gd name="T19" fmla="*/ 538 h 539"/>
                <a:gd name="T20" fmla="*/ 23 w 419"/>
                <a:gd name="T21" fmla="*/ 24 h 539"/>
                <a:gd name="T22" fmla="*/ 23 w 419"/>
                <a:gd name="T23" fmla="*/ 24 h 539"/>
                <a:gd name="T24" fmla="*/ 396 w 419"/>
                <a:gd name="T25" fmla="*/ 24 h 539"/>
                <a:gd name="T26" fmla="*/ 396 w 419"/>
                <a:gd name="T27" fmla="*/ 515 h 539"/>
                <a:gd name="T28" fmla="*/ 23 w 419"/>
                <a:gd name="T29" fmla="*/ 515 h 539"/>
                <a:gd name="T30" fmla="*/ 23 w 419"/>
                <a:gd name="T31" fmla="*/ 2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9" h="539">
                  <a:moveTo>
                    <a:pt x="11" y="538"/>
                  </a:moveTo>
                  <a:lnTo>
                    <a:pt x="11" y="538"/>
                  </a:lnTo>
                  <a:cubicBezTo>
                    <a:pt x="407" y="538"/>
                    <a:pt x="407" y="538"/>
                    <a:pt x="407" y="538"/>
                  </a:cubicBezTo>
                  <a:cubicBezTo>
                    <a:pt x="413" y="538"/>
                    <a:pt x="418" y="533"/>
                    <a:pt x="418" y="527"/>
                  </a:cubicBezTo>
                  <a:cubicBezTo>
                    <a:pt x="418" y="11"/>
                    <a:pt x="418" y="11"/>
                    <a:pt x="418" y="11"/>
                  </a:cubicBezTo>
                  <a:cubicBezTo>
                    <a:pt x="418" y="5"/>
                    <a:pt x="413" y="0"/>
                    <a:pt x="407" y="0"/>
                  </a:cubicBezTo>
                  <a:cubicBezTo>
                    <a:pt x="11" y="0"/>
                    <a:pt x="11" y="0"/>
                    <a:pt x="11" y="0"/>
                  </a:cubicBezTo>
                  <a:cubicBezTo>
                    <a:pt x="5" y="0"/>
                    <a:pt x="0" y="5"/>
                    <a:pt x="0" y="11"/>
                  </a:cubicBezTo>
                  <a:cubicBezTo>
                    <a:pt x="0" y="527"/>
                    <a:pt x="0" y="527"/>
                    <a:pt x="0" y="527"/>
                  </a:cubicBezTo>
                  <a:cubicBezTo>
                    <a:pt x="0" y="533"/>
                    <a:pt x="5" y="538"/>
                    <a:pt x="11" y="538"/>
                  </a:cubicBezTo>
                  <a:close/>
                  <a:moveTo>
                    <a:pt x="23" y="24"/>
                  </a:moveTo>
                  <a:lnTo>
                    <a:pt x="23" y="24"/>
                  </a:lnTo>
                  <a:cubicBezTo>
                    <a:pt x="396" y="24"/>
                    <a:pt x="396" y="24"/>
                    <a:pt x="396" y="24"/>
                  </a:cubicBezTo>
                  <a:cubicBezTo>
                    <a:pt x="396" y="515"/>
                    <a:pt x="396" y="515"/>
                    <a:pt x="396" y="515"/>
                  </a:cubicBezTo>
                  <a:cubicBezTo>
                    <a:pt x="23" y="515"/>
                    <a:pt x="23" y="515"/>
                    <a:pt x="23" y="515"/>
                  </a:cubicBezTo>
                  <a:lnTo>
                    <a:pt x="23" y="2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1688">
                <a:solidFill>
                  <a:srgbClr val="212E35"/>
                </a:solidFill>
              </a:endParaRPr>
            </a:p>
          </p:txBody>
        </p:sp>
      </p:grpSp>
      <p:pic>
        <p:nvPicPr>
          <p:cNvPr id="5" name="Picture 4"/>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548177" y="4735103"/>
            <a:ext cx="782381" cy="782381"/>
          </a:xfrm>
          <a:prstGeom prst="rect">
            <a:avLst/>
          </a:prstGeom>
        </p:spPr>
      </p:pic>
      <p:pic>
        <p:nvPicPr>
          <p:cNvPr id="6" name="Picture 5"/>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325364" y="4823700"/>
            <a:ext cx="809902" cy="625245"/>
          </a:xfrm>
          <a:prstGeom prst="rect">
            <a:avLst/>
          </a:prstGeom>
        </p:spPr>
      </p:pic>
      <p:sp>
        <p:nvSpPr>
          <p:cNvPr id="39" name="TextBox 38"/>
          <p:cNvSpPr txBox="1"/>
          <p:nvPr/>
        </p:nvSpPr>
        <p:spPr>
          <a:xfrm>
            <a:off x="7982176" y="2944390"/>
            <a:ext cx="1718900" cy="432938"/>
          </a:xfrm>
          <a:prstGeom prst="rect">
            <a:avLst/>
          </a:prstGeom>
        </p:spPr>
        <p:txBody>
          <a:bodyPr vert="horz" wrap="none" lIns="91440" tIns="45720" rIns="91440" bIns="45720" rtlCol="0" anchor="t" anchorCtr="0">
            <a:spAutoFit/>
          </a:bodyPr>
          <a:lstStyle/>
          <a:p>
            <a:pPr algn="ctr" defTabSz="914400"/>
            <a:r>
              <a:rPr lang="en-US" b="1">
                <a:solidFill>
                  <a:srgbClr val="0079EF"/>
                </a:solidFill>
                <a:ea typeface="Roboto Light" charset="0"/>
                <a:cs typeface="Roboto Light" charset="0"/>
              </a:rPr>
              <a:t>Query Engine</a:t>
            </a:r>
          </a:p>
        </p:txBody>
      </p:sp>
      <p:pic>
        <p:nvPicPr>
          <p:cNvPr id="40" name="Picture 3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62461" y="1920503"/>
            <a:ext cx="968046" cy="968046"/>
          </a:xfrm>
          <a:prstGeom prst="rect">
            <a:avLst/>
          </a:prstGeom>
        </p:spPr>
      </p:pic>
    </p:spTree>
    <p:extLst>
      <p:ext uri="{BB962C8B-B14F-4D97-AF65-F5344CB8AC3E}">
        <p14:creationId xmlns:p14="http://schemas.microsoft.com/office/powerpoint/2010/main" val="1251754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bwMode="gray">
          <a:xfrm>
            <a:off x="3604667" y="5080403"/>
            <a:ext cx="5370517" cy="1226595"/>
          </a:xfrm>
          <a:prstGeom prst="rect">
            <a:avLst/>
          </a:prstGeom>
          <a:solidFill>
            <a:schemeClr val="accent6">
              <a:lumMod val="40000"/>
              <a:lumOff val="60000"/>
            </a:schemeClr>
          </a:solidFill>
          <a:ln w="22225">
            <a:noFill/>
            <a:round/>
            <a:headEnd/>
            <a:tailEnd/>
          </a:ln>
        </p:spPr>
        <p:txBody>
          <a:bodyPr wrap="square" rtlCol="0" anchor="ctr">
            <a:noAutofit/>
          </a:bodyPr>
          <a:lstStyle/>
          <a:p>
            <a:pPr algn="ctr"/>
            <a:endParaRPr lang="en-US" sz="1200" b="1" dirty="0">
              <a:solidFill>
                <a:srgbClr val="000000"/>
              </a:solidFill>
            </a:endParaRPr>
          </a:p>
        </p:txBody>
      </p:sp>
      <p:sp>
        <p:nvSpPr>
          <p:cNvPr id="2" name="Title 1"/>
          <p:cNvSpPr>
            <a:spLocks noGrp="1"/>
          </p:cNvSpPr>
          <p:nvPr>
            <p:ph type="title"/>
          </p:nvPr>
        </p:nvSpPr>
        <p:spPr/>
        <p:txBody>
          <a:bodyPr vert="horz" wrap="square" lIns="0" tIns="0" rIns="0" bIns="0" rtlCol="0" anchor="t" anchorCtr="0">
            <a:noAutofit/>
          </a:bodyPr>
          <a:lstStyle/>
          <a:p>
            <a:r>
              <a:rPr lang="en-US" sz="3200" dirty="0" smtClean="0"/>
              <a:t>Common Modern Architecture for Batch and </a:t>
            </a:r>
            <a:r>
              <a:rPr lang="en-US" sz="3200" dirty="0"/>
              <a:t>S</a:t>
            </a:r>
            <a:r>
              <a:rPr lang="en-US" sz="3200" dirty="0" smtClean="0"/>
              <a:t>treaming Analytics</a:t>
            </a:r>
            <a:r>
              <a:rPr lang="en-US" dirty="0"/>
              <a:t/>
            </a:r>
            <a:br>
              <a:rPr lang="en-US" dirty="0"/>
            </a:br>
            <a:endParaRPr lang="en-US" dirty="0"/>
          </a:p>
        </p:txBody>
      </p:sp>
      <p:sp>
        <p:nvSpPr>
          <p:cNvPr id="26" name="Can 25"/>
          <p:cNvSpPr/>
          <p:nvPr/>
        </p:nvSpPr>
        <p:spPr bwMode="gray">
          <a:xfrm>
            <a:off x="1063069" y="1439504"/>
            <a:ext cx="990600" cy="969819"/>
          </a:xfrm>
          <a:prstGeom prst="can">
            <a:avLst/>
          </a:prstGeom>
          <a:solidFill>
            <a:schemeClr val="accent3"/>
          </a:solidFill>
          <a:ln w="22225">
            <a:solidFill>
              <a:schemeClr val="bg1"/>
            </a:solidFill>
            <a:round/>
            <a:headEnd/>
            <a:tailEnd/>
          </a:ln>
        </p:spPr>
        <p:txBody>
          <a:bodyPr wrap="square" rtlCol="0" anchor="ctr">
            <a:noAutofit/>
          </a:bodyPr>
          <a:lstStyle/>
          <a:p>
            <a:pPr algn="ctr"/>
            <a:endParaRPr lang="en-US" sz="1200" dirty="0">
              <a:solidFill>
                <a:srgbClr val="000000"/>
              </a:solidFill>
            </a:endParaRPr>
          </a:p>
        </p:txBody>
      </p:sp>
      <p:sp>
        <p:nvSpPr>
          <p:cNvPr id="27" name="Left-Right Arrow 26"/>
          <p:cNvSpPr/>
          <p:nvPr/>
        </p:nvSpPr>
        <p:spPr bwMode="gray">
          <a:xfrm>
            <a:off x="5712542" y="3025102"/>
            <a:ext cx="1096315" cy="389393"/>
          </a:xfrm>
          <a:prstGeom prst="leftRightArrow">
            <a:avLst/>
          </a:prstGeom>
          <a:solidFill>
            <a:schemeClr val="accent4"/>
          </a:solidFill>
          <a:ln w="22225">
            <a:solidFill>
              <a:schemeClr val="bg1"/>
            </a:solidFill>
            <a:round/>
            <a:headEnd/>
            <a:tailEnd/>
          </a:ln>
        </p:spPr>
        <p:txBody>
          <a:bodyPr wrap="square" rtlCol="0" anchor="ctr">
            <a:noAutofit/>
          </a:bodyPr>
          <a:lstStyle/>
          <a:p>
            <a:pPr algn="ctr"/>
            <a:endParaRPr lang="en-US" dirty="0">
              <a:solidFill>
                <a:srgbClr val="000000"/>
              </a:solidFill>
            </a:endParaRPr>
          </a:p>
        </p:txBody>
      </p:sp>
      <p:sp>
        <p:nvSpPr>
          <p:cNvPr id="28" name="Can 27"/>
          <p:cNvSpPr/>
          <p:nvPr/>
        </p:nvSpPr>
        <p:spPr bwMode="gray">
          <a:xfrm>
            <a:off x="6882614" y="1278500"/>
            <a:ext cx="2007175" cy="3106166"/>
          </a:xfrm>
          <a:prstGeom prst="can">
            <a:avLst/>
          </a:prstGeom>
          <a:solidFill>
            <a:schemeClr val="accent6">
              <a:lumMod val="60000"/>
              <a:lumOff val="40000"/>
            </a:schemeClr>
          </a:solidFill>
          <a:ln w="22225">
            <a:solidFill>
              <a:schemeClr val="bg1"/>
            </a:solidFill>
            <a:round/>
            <a:headEnd/>
            <a:tailEnd/>
          </a:ln>
        </p:spPr>
        <p:txBody>
          <a:bodyPr wrap="square" rtlCol="0" anchor="ctr">
            <a:noAutofit/>
          </a:bodyPr>
          <a:lstStyle/>
          <a:p>
            <a:pPr algn="ctr"/>
            <a:r>
              <a:rPr lang="en-US" b="1" smtClean="0">
                <a:solidFill>
                  <a:srgbClr val="000000"/>
                </a:solidFill>
              </a:rPr>
              <a:t>MPP Analytics Database</a:t>
            </a:r>
            <a:endParaRPr lang="en-US" b="1" dirty="0">
              <a:solidFill>
                <a:srgbClr val="000000"/>
              </a:solidFill>
            </a:endParaRPr>
          </a:p>
        </p:txBody>
      </p:sp>
      <p:pic>
        <p:nvPicPr>
          <p:cNvPr id="30" name="Picture 19" descr="COGNOS_PPLAY_20026712408">
            <a:hlinkClick r:id="rId3"/>
          </p:cNvPr>
          <p:cNvPicPr>
            <a:picLocks noChangeAspect="1" noChangeArrowheads="1"/>
          </p:cNvPicPr>
          <p:nvPr/>
        </p:nvPicPr>
        <p:blipFill>
          <a:blip r:embed="rId4" cstate="print"/>
          <a:srcRect/>
          <a:stretch>
            <a:fillRect/>
          </a:stretch>
        </p:blipFill>
        <p:spPr bwMode="auto">
          <a:xfrm>
            <a:off x="9952112" y="1757522"/>
            <a:ext cx="1444866" cy="1424254"/>
          </a:xfrm>
          <a:prstGeom prst="rect">
            <a:avLst/>
          </a:prstGeom>
          <a:noFill/>
          <a:ln w="9525">
            <a:solidFill>
              <a:schemeClr val="bg2"/>
            </a:solidFill>
            <a:miter lim="800000"/>
            <a:headEnd/>
            <a:tailEnd/>
          </a:ln>
        </p:spPr>
      </p:pic>
      <p:pic>
        <p:nvPicPr>
          <p:cNvPr id="31" name="Picture 30" descr="C:\DOCUME~1\cmahony\LOCALS~1\Temp\msohtmlclip1\01\clip_image001.png"/>
          <p:cNvPicPr/>
          <p:nvPr/>
        </p:nvPicPr>
        <p:blipFill>
          <a:blip r:embed="rId5" cstate="print"/>
          <a:srcRect t="17153"/>
          <a:stretch>
            <a:fillRect/>
          </a:stretch>
        </p:blipFill>
        <p:spPr bwMode="auto">
          <a:xfrm>
            <a:off x="9949567" y="3280302"/>
            <a:ext cx="1447411" cy="1104363"/>
          </a:xfrm>
          <a:prstGeom prst="rect">
            <a:avLst/>
          </a:prstGeom>
          <a:noFill/>
          <a:ln w="9525">
            <a:solidFill>
              <a:schemeClr val="accent1"/>
            </a:solidFill>
            <a:miter lim="800000"/>
            <a:headEnd/>
            <a:tailEnd/>
          </a:ln>
        </p:spPr>
      </p:pic>
      <p:sp>
        <p:nvSpPr>
          <p:cNvPr id="32" name="Left-Right Arrow 31"/>
          <p:cNvSpPr/>
          <p:nvPr/>
        </p:nvSpPr>
        <p:spPr bwMode="gray">
          <a:xfrm>
            <a:off x="8975184" y="3013089"/>
            <a:ext cx="852511" cy="400563"/>
          </a:xfrm>
          <a:prstGeom prst="leftRightArrow">
            <a:avLst/>
          </a:prstGeom>
          <a:solidFill>
            <a:schemeClr val="accent4"/>
          </a:solidFill>
          <a:ln w="22225">
            <a:solidFill>
              <a:schemeClr val="bg1"/>
            </a:solidFill>
            <a:round/>
            <a:headEnd/>
            <a:tailEnd/>
          </a:ln>
        </p:spPr>
        <p:txBody>
          <a:bodyPr wrap="square" rtlCol="0" anchor="ctr">
            <a:noAutofit/>
          </a:bodyPr>
          <a:lstStyle/>
          <a:p>
            <a:pPr algn="ctr"/>
            <a:endParaRPr lang="en-US" dirty="0">
              <a:solidFill>
                <a:srgbClr val="000000"/>
              </a:solidFill>
            </a:endParaRPr>
          </a:p>
        </p:txBody>
      </p:sp>
      <p:sp>
        <p:nvSpPr>
          <p:cNvPr id="33" name="TextBox 4"/>
          <p:cNvSpPr txBox="1">
            <a:spLocks noChangeArrowheads="1"/>
          </p:cNvSpPr>
          <p:nvPr/>
        </p:nvSpPr>
        <p:spPr bwMode="auto">
          <a:xfrm>
            <a:off x="9700922" y="1434506"/>
            <a:ext cx="1871815" cy="276999"/>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a:solidFill>
                  <a:srgbClr val="000000"/>
                </a:solidFill>
                <a:latin typeface="Arial" charset="0"/>
                <a:cs typeface="Arial" charset="0"/>
              </a:rPr>
              <a:t>Analytics / Reporting</a:t>
            </a:r>
          </a:p>
        </p:txBody>
      </p:sp>
      <p:sp>
        <p:nvSpPr>
          <p:cNvPr id="34" name="Can 33"/>
          <p:cNvSpPr/>
          <p:nvPr/>
        </p:nvSpPr>
        <p:spPr bwMode="gray">
          <a:xfrm>
            <a:off x="1215469" y="1830896"/>
            <a:ext cx="990600" cy="1066800"/>
          </a:xfrm>
          <a:prstGeom prst="can">
            <a:avLst/>
          </a:prstGeom>
          <a:solidFill>
            <a:schemeClr val="accent3"/>
          </a:solidFill>
          <a:ln w="22225">
            <a:solidFill>
              <a:schemeClr val="bg1"/>
            </a:solidFill>
            <a:round/>
            <a:headEnd/>
            <a:tailEnd/>
          </a:ln>
        </p:spPr>
        <p:txBody>
          <a:bodyPr wrap="square" rtlCol="0" anchor="ctr">
            <a:noAutofit/>
          </a:bodyPr>
          <a:lstStyle/>
          <a:p>
            <a:pPr algn="ctr"/>
            <a:endParaRPr lang="en-US" sz="1200" dirty="0">
              <a:solidFill>
                <a:srgbClr val="000000"/>
              </a:solidFill>
            </a:endParaRPr>
          </a:p>
        </p:txBody>
      </p:sp>
      <p:sp>
        <p:nvSpPr>
          <p:cNvPr id="35" name="Can 34"/>
          <p:cNvSpPr/>
          <p:nvPr/>
        </p:nvSpPr>
        <p:spPr bwMode="gray">
          <a:xfrm>
            <a:off x="1444069" y="2211896"/>
            <a:ext cx="990600" cy="1066800"/>
          </a:xfrm>
          <a:prstGeom prst="can">
            <a:avLst/>
          </a:prstGeom>
          <a:solidFill>
            <a:schemeClr val="accent3"/>
          </a:solidFill>
          <a:ln w="22225">
            <a:solidFill>
              <a:schemeClr val="bg1"/>
            </a:solidFill>
            <a:round/>
            <a:headEnd/>
            <a:tailEnd/>
          </a:ln>
        </p:spPr>
        <p:txBody>
          <a:bodyPr wrap="square" rtlCol="0" anchor="ctr">
            <a:noAutofit/>
          </a:bodyPr>
          <a:lstStyle/>
          <a:p>
            <a:pPr algn="ctr"/>
            <a:r>
              <a:rPr lang="en-US" sz="1067" b="1" dirty="0">
                <a:solidFill>
                  <a:schemeClr val="bg1"/>
                </a:solidFill>
              </a:rPr>
              <a:t>Data Generation</a:t>
            </a:r>
          </a:p>
          <a:p>
            <a:pPr algn="ctr"/>
            <a:r>
              <a:rPr lang="en-US" sz="1067" b="1" dirty="0">
                <a:solidFill>
                  <a:schemeClr val="bg1"/>
                </a:solidFill>
              </a:rPr>
              <a:t>OLTP/ODS</a:t>
            </a:r>
          </a:p>
        </p:txBody>
      </p:sp>
      <p:sp>
        <p:nvSpPr>
          <p:cNvPr id="36" name="Rectangle 35"/>
          <p:cNvSpPr/>
          <p:nvPr/>
        </p:nvSpPr>
        <p:spPr bwMode="gray">
          <a:xfrm>
            <a:off x="4450541" y="2166626"/>
            <a:ext cx="1275183" cy="2134619"/>
          </a:xfrm>
          <a:prstGeom prst="rect">
            <a:avLst/>
          </a:prstGeom>
          <a:solidFill>
            <a:schemeClr val="accent6">
              <a:lumMod val="40000"/>
              <a:lumOff val="60000"/>
            </a:schemeClr>
          </a:solidFill>
          <a:ln w="22225">
            <a:noFill/>
            <a:round/>
            <a:headEnd/>
            <a:tailEnd/>
          </a:ln>
        </p:spPr>
        <p:txBody>
          <a:bodyPr wrap="square" rtlCol="0" anchor="ctr">
            <a:noAutofit/>
          </a:bodyPr>
          <a:lstStyle/>
          <a:p>
            <a:pPr algn="ctr"/>
            <a:endParaRPr lang="en-US" sz="1200" b="1" dirty="0">
              <a:solidFill>
                <a:srgbClr val="000000"/>
              </a:solidFill>
            </a:endParaRPr>
          </a:p>
        </p:txBody>
      </p:sp>
      <p:sp>
        <p:nvSpPr>
          <p:cNvPr id="37" name="Rectangle 36"/>
          <p:cNvSpPr/>
          <p:nvPr/>
        </p:nvSpPr>
        <p:spPr bwMode="gray">
          <a:xfrm>
            <a:off x="943878" y="3376272"/>
            <a:ext cx="1104900" cy="685800"/>
          </a:xfrm>
          <a:prstGeom prst="rect">
            <a:avLst/>
          </a:prstGeom>
          <a:solidFill>
            <a:schemeClr val="accent2"/>
          </a:solidFill>
          <a:ln w="22225">
            <a:noFill/>
            <a:round/>
            <a:headEnd/>
            <a:tailEnd/>
          </a:ln>
        </p:spPr>
        <p:txBody>
          <a:bodyPr wrap="square" rtlCol="0" anchor="ctr">
            <a:noAutofit/>
          </a:bodyPr>
          <a:lstStyle/>
          <a:p>
            <a:pPr algn="ctr"/>
            <a:r>
              <a:rPr lang="en-US" sz="1200" b="1" dirty="0">
                <a:solidFill>
                  <a:srgbClr val="FFFFFF"/>
                </a:solidFill>
              </a:rPr>
              <a:t>Logs</a:t>
            </a:r>
          </a:p>
          <a:p>
            <a:pPr algn="ctr"/>
            <a:r>
              <a:rPr lang="en-US" sz="1200" b="1" dirty="0">
                <a:solidFill>
                  <a:srgbClr val="FFFFFF"/>
                </a:solidFill>
              </a:rPr>
              <a:t>(Apps, Web, Devices)</a:t>
            </a:r>
          </a:p>
        </p:txBody>
      </p:sp>
      <p:sp>
        <p:nvSpPr>
          <p:cNvPr id="38" name="Rectangle 37"/>
          <p:cNvSpPr/>
          <p:nvPr/>
        </p:nvSpPr>
        <p:spPr bwMode="gray">
          <a:xfrm>
            <a:off x="1307770" y="4085961"/>
            <a:ext cx="1104900" cy="685800"/>
          </a:xfrm>
          <a:prstGeom prst="rect">
            <a:avLst/>
          </a:prstGeom>
          <a:solidFill>
            <a:schemeClr val="accent2"/>
          </a:solidFill>
          <a:ln w="22225">
            <a:noFill/>
            <a:round/>
            <a:headEnd/>
            <a:tailEnd/>
          </a:ln>
        </p:spPr>
        <p:txBody>
          <a:bodyPr wrap="square" rtlCol="0" anchor="ctr">
            <a:noAutofit/>
          </a:bodyPr>
          <a:lstStyle/>
          <a:p>
            <a:pPr algn="ctr"/>
            <a:r>
              <a:rPr lang="en-US" sz="1200" b="1" dirty="0">
                <a:solidFill>
                  <a:srgbClr val="FFFFFF"/>
                </a:solidFill>
              </a:rPr>
              <a:t>User tracking</a:t>
            </a:r>
          </a:p>
        </p:txBody>
      </p:sp>
      <p:sp>
        <p:nvSpPr>
          <p:cNvPr id="44" name="Rectangle 43"/>
          <p:cNvSpPr/>
          <p:nvPr/>
        </p:nvSpPr>
        <p:spPr bwMode="gray">
          <a:xfrm>
            <a:off x="1621663" y="4795650"/>
            <a:ext cx="1104900" cy="685800"/>
          </a:xfrm>
          <a:prstGeom prst="rect">
            <a:avLst/>
          </a:prstGeom>
          <a:solidFill>
            <a:schemeClr val="accent2"/>
          </a:solidFill>
          <a:ln w="22225">
            <a:noFill/>
            <a:round/>
            <a:headEnd/>
            <a:tailEnd/>
          </a:ln>
        </p:spPr>
        <p:txBody>
          <a:bodyPr wrap="square" rtlCol="0" anchor="ctr">
            <a:noAutofit/>
          </a:bodyPr>
          <a:lstStyle/>
          <a:p>
            <a:pPr algn="ctr"/>
            <a:r>
              <a:rPr lang="en-US" sz="1200" b="1" dirty="0">
                <a:solidFill>
                  <a:srgbClr val="FFFFFF"/>
                </a:solidFill>
              </a:rPr>
              <a:t>Operational Metrics</a:t>
            </a:r>
          </a:p>
        </p:txBody>
      </p:sp>
      <p:sp>
        <p:nvSpPr>
          <p:cNvPr id="47" name="Rectangle 46"/>
          <p:cNvSpPr/>
          <p:nvPr/>
        </p:nvSpPr>
        <p:spPr bwMode="gray">
          <a:xfrm>
            <a:off x="2990491" y="1439505"/>
            <a:ext cx="1069992" cy="3129182"/>
          </a:xfrm>
          <a:prstGeom prst="rect">
            <a:avLst/>
          </a:prstGeom>
          <a:solidFill>
            <a:schemeClr val="accent6">
              <a:lumMod val="40000"/>
              <a:lumOff val="60000"/>
            </a:schemeClr>
          </a:solidFill>
          <a:ln w="22225">
            <a:noFill/>
            <a:round/>
            <a:headEnd/>
            <a:tailEnd/>
          </a:ln>
        </p:spPr>
        <p:txBody>
          <a:bodyPr wrap="square" rtlCol="0" anchor="ctr">
            <a:noAutofit/>
          </a:bodyPr>
          <a:lstStyle/>
          <a:p>
            <a:pPr algn="ctr"/>
            <a:endParaRPr lang="en-US" sz="1200" b="1" dirty="0">
              <a:solidFill>
                <a:srgbClr val="FFFFFF"/>
              </a:solidFill>
            </a:endParaRPr>
          </a:p>
        </p:txBody>
      </p:sp>
      <p:sp>
        <p:nvSpPr>
          <p:cNvPr id="67" name="TextBox 66"/>
          <p:cNvSpPr txBox="1"/>
          <p:nvPr/>
        </p:nvSpPr>
        <p:spPr>
          <a:xfrm>
            <a:off x="2492209" y="1076473"/>
            <a:ext cx="2166434" cy="276999"/>
          </a:xfrm>
          <a:prstGeom prst="rect">
            <a:avLst/>
          </a:prstGeom>
          <a:noFill/>
        </p:spPr>
        <p:txBody>
          <a:bodyPr wrap="square" rtlCol="0">
            <a:spAutoFit/>
          </a:bodyPr>
          <a:lstStyle/>
          <a:p>
            <a:r>
              <a:rPr lang="en-US" sz="1200" dirty="0" smtClean="0">
                <a:solidFill>
                  <a:srgbClr val="000000"/>
                </a:solidFill>
              </a:rPr>
              <a:t>Distributed Messaging System</a:t>
            </a:r>
            <a:endParaRPr lang="en-US" sz="1200" dirty="0">
              <a:solidFill>
                <a:srgbClr val="000000"/>
              </a:solidFill>
            </a:endParaRPr>
          </a:p>
        </p:txBody>
      </p:sp>
      <p:sp>
        <p:nvSpPr>
          <p:cNvPr id="69" name="Right Arrow 68"/>
          <p:cNvSpPr/>
          <p:nvPr/>
        </p:nvSpPr>
        <p:spPr>
          <a:xfrm>
            <a:off x="2366069" y="3768864"/>
            <a:ext cx="430120" cy="282535"/>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0" name="Right Arrow 69"/>
          <p:cNvSpPr/>
          <p:nvPr/>
        </p:nvSpPr>
        <p:spPr bwMode="gray">
          <a:xfrm>
            <a:off x="2492209" y="2363901"/>
            <a:ext cx="386580" cy="351045"/>
          </a:xfrm>
          <a:prstGeom prst="rightArrow">
            <a:avLst/>
          </a:prstGeom>
          <a:solidFill>
            <a:schemeClr val="accent4"/>
          </a:solidFill>
          <a:ln w="22225">
            <a:solidFill>
              <a:schemeClr val="bg1"/>
            </a:solidFill>
            <a:round/>
            <a:headEnd/>
            <a:tailEnd/>
          </a:ln>
        </p:spPr>
        <p:txBody>
          <a:bodyPr wrap="square" rtlCol="0" anchor="ctr">
            <a:noAutofit/>
          </a:bodyPr>
          <a:lstStyle/>
          <a:p>
            <a:pPr algn="ctr"/>
            <a:endParaRPr lang="en-US" dirty="0">
              <a:solidFill>
                <a:srgbClr val="000000"/>
              </a:solidFill>
            </a:endParaRPr>
          </a:p>
        </p:txBody>
      </p:sp>
      <p:sp>
        <p:nvSpPr>
          <p:cNvPr id="71" name="TextBox 70"/>
          <p:cNvSpPr txBox="1"/>
          <p:nvPr/>
        </p:nvSpPr>
        <p:spPr>
          <a:xfrm>
            <a:off x="4598481" y="2409323"/>
            <a:ext cx="925253" cy="646331"/>
          </a:xfrm>
          <a:prstGeom prst="rect">
            <a:avLst/>
          </a:prstGeom>
          <a:noFill/>
        </p:spPr>
        <p:txBody>
          <a:bodyPr wrap="none" rtlCol="0">
            <a:spAutoFit/>
          </a:bodyPr>
          <a:lstStyle/>
          <a:p>
            <a:r>
              <a:rPr lang="en-US" sz="1200" dirty="0">
                <a:solidFill>
                  <a:srgbClr val="000000"/>
                </a:solidFill>
              </a:rPr>
              <a:t>ETL </a:t>
            </a:r>
          </a:p>
          <a:p>
            <a:r>
              <a:rPr lang="en-US" sz="1200" dirty="0">
                <a:solidFill>
                  <a:srgbClr val="000000"/>
                </a:solidFill>
              </a:rPr>
              <a:t>Stream </a:t>
            </a:r>
          </a:p>
          <a:p>
            <a:r>
              <a:rPr lang="en-US" sz="1200" dirty="0">
                <a:solidFill>
                  <a:srgbClr val="000000"/>
                </a:solidFill>
              </a:rPr>
              <a:t>processing</a:t>
            </a:r>
          </a:p>
        </p:txBody>
      </p:sp>
      <p:pic>
        <p:nvPicPr>
          <p:cNvPr id="24" name="Picture 23"/>
          <p:cNvPicPr>
            <a:picLocks noChangeAspect="1"/>
          </p:cNvPicPr>
          <p:nvPr/>
        </p:nvPicPr>
        <p:blipFill>
          <a:blip r:embed="rId6"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7435555" y="5454526"/>
            <a:ext cx="536352" cy="543568"/>
          </a:xfrm>
          <a:prstGeom prst="rect">
            <a:avLst/>
          </a:prstGeom>
        </p:spPr>
      </p:pic>
      <p:pic>
        <p:nvPicPr>
          <p:cNvPr id="25" name="Picture 2" descr="http://spark.apache.org/images/spark-logo-trademark.png"/>
          <p:cNvPicPr>
            <a:picLocks noChangeAspect="1" noChangeArrowheads="1"/>
          </p:cNvPicPr>
          <p:nvPr/>
        </p:nvPicPr>
        <p:blipFill>
          <a:blip r:embed="rId7" cstate="print">
            <a:grayscl/>
            <a:extLst>
              <a:ext uri="{28A0092B-C50C-407E-A947-70E740481C1C}">
                <a14:useLocalDpi xmlns:a14="http://schemas.microsoft.com/office/drawing/2010/main" val="0"/>
              </a:ext>
            </a:extLst>
          </a:blip>
          <a:srcRect/>
          <a:stretch>
            <a:fillRect/>
          </a:stretch>
        </p:blipFill>
        <p:spPr bwMode="auto">
          <a:xfrm>
            <a:off x="4658643" y="3198468"/>
            <a:ext cx="861277" cy="43701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4"/>
          <p:cNvSpPr txBox="1">
            <a:spLocks noChangeArrowheads="1"/>
          </p:cNvSpPr>
          <p:nvPr/>
        </p:nvSpPr>
        <p:spPr bwMode="auto">
          <a:xfrm>
            <a:off x="7854545" y="4590891"/>
            <a:ext cx="1751469" cy="276999"/>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a:solidFill>
                  <a:srgbClr val="000000"/>
                </a:solidFill>
                <a:latin typeface="Arial" charset="0"/>
                <a:cs typeface="Arial" charset="0"/>
              </a:rPr>
              <a:t>SQL on Hadoop</a:t>
            </a:r>
          </a:p>
        </p:txBody>
      </p:sp>
      <p:pic>
        <p:nvPicPr>
          <p:cNvPr id="41" name="Picture 4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39859" y="5345559"/>
            <a:ext cx="885711" cy="660681"/>
          </a:xfrm>
          <a:prstGeom prst="rect">
            <a:avLst/>
          </a:prstGeom>
        </p:spPr>
      </p:pic>
      <p:sp>
        <p:nvSpPr>
          <p:cNvPr id="42" name="TextBox 41"/>
          <p:cNvSpPr txBox="1"/>
          <p:nvPr/>
        </p:nvSpPr>
        <p:spPr>
          <a:xfrm>
            <a:off x="7971907" y="5463118"/>
            <a:ext cx="673711" cy="461665"/>
          </a:xfrm>
          <a:prstGeom prst="rect">
            <a:avLst/>
          </a:prstGeom>
          <a:noFill/>
        </p:spPr>
        <p:txBody>
          <a:bodyPr wrap="none" rtlCol="0">
            <a:spAutoFit/>
          </a:bodyPr>
          <a:lstStyle/>
          <a:p>
            <a:r>
              <a:rPr lang="en-US" sz="1200" dirty="0" smtClean="0">
                <a:solidFill>
                  <a:srgbClr val="000000"/>
                </a:solidFill>
              </a:rPr>
              <a:t>ORC</a:t>
            </a:r>
            <a:endParaRPr lang="en-US" sz="1200" dirty="0">
              <a:solidFill>
                <a:srgbClr val="000000"/>
              </a:solidFill>
            </a:endParaRPr>
          </a:p>
          <a:p>
            <a:r>
              <a:rPr lang="en-US" sz="1200" dirty="0">
                <a:solidFill>
                  <a:srgbClr val="000000"/>
                </a:solidFill>
              </a:rPr>
              <a:t>Parquet</a:t>
            </a:r>
          </a:p>
        </p:txBody>
      </p:sp>
      <p:sp>
        <p:nvSpPr>
          <p:cNvPr id="3" name="Rectangle 2"/>
          <p:cNvSpPr/>
          <p:nvPr/>
        </p:nvSpPr>
        <p:spPr>
          <a:xfrm>
            <a:off x="3020553" y="2416600"/>
            <a:ext cx="1027644" cy="646331"/>
          </a:xfrm>
          <a:prstGeom prst="rect">
            <a:avLst/>
          </a:prstGeom>
        </p:spPr>
        <p:txBody>
          <a:bodyPr wrap="square">
            <a:spAutoFit/>
          </a:bodyPr>
          <a:lstStyle/>
          <a:p>
            <a:pPr algn="ctr"/>
            <a:r>
              <a:rPr lang="en-US" sz="1200" kern="0" dirty="0">
                <a:solidFill>
                  <a:srgbClr val="000000"/>
                </a:solidFill>
                <a:sym typeface="Calibri"/>
              </a:rPr>
              <a:t>Raw Data Topics </a:t>
            </a:r>
          </a:p>
          <a:p>
            <a:pPr algn="ctr"/>
            <a:r>
              <a:rPr lang="en-US" sz="1200" kern="0" dirty="0">
                <a:solidFill>
                  <a:srgbClr val="000000"/>
                </a:solidFill>
                <a:sym typeface="Calibri"/>
              </a:rPr>
              <a:t>JSON, AVRO</a:t>
            </a:r>
            <a:endParaRPr lang="en-US" sz="1200" dirty="0">
              <a:solidFill>
                <a:srgbClr val="000000"/>
              </a:solidFill>
            </a:endParaRPr>
          </a:p>
        </p:txBody>
      </p:sp>
      <p:pic>
        <p:nvPicPr>
          <p:cNvPr id="6" name="Picture 5"/>
          <p:cNvPicPr>
            <a:picLocks noChangeAspect="1"/>
          </p:cNvPicPr>
          <p:nvPr/>
        </p:nvPicPr>
        <p:blipFill>
          <a:blip r:embed="rId10">
            <a:clrChange>
              <a:clrFrom>
                <a:srgbClr val="FFFFFF"/>
              </a:clrFrom>
              <a:clrTo>
                <a:srgbClr val="FFFFFF">
                  <a:alpha val="0"/>
                </a:srgbClr>
              </a:clrTo>
            </a:clrChange>
          </a:blip>
          <a:stretch>
            <a:fillRect/>
          </a:stretch>
        </p:blipFill>
        <p:spPr>
          <a:xfrm>
            <a:off x="3046859" y="1701403"/>
            <a:ext cx="970877" cy="510493"/>
          </a:xfrm>
          <a:prstGeom prst="rect">
            <a:avLst/>
          </a:prstGeom>
        </p:spPr>
      </p:pic>
      <p:sp>
        <p:nvSpPr>
          <p:cNvPr id="43" name="TextBox 42"/>
          <p:cNvSpPr txBox="1"/>
          <p:nvPr/>
        </p:nvSpPr>
        <p:spPr>
          <a:xfrm>
            <a:off x="2997095" y="3574647"/>
            <a:ext cx="1043357" cy="461663"/>
          </a:xfrm>
          <a:prstGeom prst="rect">
            <a:avLst/>
          </a:prstGeom>
          <a:noFill/>
          <a:ln w="3175" cap="flat" cmpd="sng">
            <a:noFill/>
            <a:prstDash val="sysDot"/>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en-US" sz="1200" kern="0" dirty="0">
                <a:solidFill>
                  <a:srgbClr val="000000"/>
                </a:solidFill>
                <a:sym typeface="Calibri"/>
              </a:rPr>
              <a:t>Processed</a:t>
            </a:r>
          </a:p>
          <a:p>
            <a:pPr algn="ctr" hangingPunct="0"/>
            <a:r>
              <a:rPr lang="en-US" sz="1200" kern="0" dirty="0">
                <a:solidFill>
                  <a:srgbClr val="000000"/>
                </a:solidFill>
                <a:sym typeface="Calibri"/>
              </a:rPr>
              <a:t>Data Topics</a:t>
            </a:r>
          </a:p>
        </p:txBody>
      </p:sp>
      <p:sp>
        <p:nvSpPr>
          <p:cNvPr id="45" name="Right Arrow 44"/>
          <p:cNvSpPr/>
          <p:nvPr/>
        </p:nvSpPr>
        <p:spPr bwMode="gray">
          <a:xfrm>
            <a:off x="4075295" y="2830731"/>
            <a:ext cx="386580" cy="351045"/>
          </a:xfrm>
          <a:prstGeom prst="rightArrow">
            <a:avLst/>
          </a:prstGeom>
          <a:solidFill>
            <a:schemeClr val="accent4"/>
          </a:solidFill>
          <a:ln w="22225">
            <a:noFill/>
            <a:round/>
            <a:headEnd/>
            <a:tailEnd/>
          </a:ln>
        </p:spPr>
        <p:txBody>
          <a:bodyPr wrap="square" rtlCol="0" anchor="ctr">
            <a:noAutofit/>
          </a:bodyPr>
          <a:lstStyle/>
          <a:p>
            <a:pPr algn="ctr"/>
            <a:endParaRPr lang="en-US" dirty="0">
              <a:solidFill>
                <a:srgbClr val="000000"/>
              </a:solidFill>
            </a:endParaRPr>
          </a:p>
        </p:txBody>
      </p:sp>
      <p:sp>
        <p:nvSpPr>
          <p:cNvPr id="46" name="Right Arrow 45"/>
          <p:cNvSpPr/>
          <p:nvPr/>
        </p:nvSpPr>
        <p:spPr bwMode="gray">
          <a:xfrm rot="10800000">
            <a:off x="4045194" y="3644201"/>
            <a:ext cx="386580" cy="351045"/>
          </a:xfrm>
          <a:prstGeom prst="rightArrow">
            <a:avLst/>
          </a:prstGeom>
          <a:solidFill>
            <a:schemeClr val="accent4"/>
          </a:solidFill>
          <a:ln w="22225">
            <a:noFill/>
            <a:round/>
            <a:headEnd/>
            <a:tailEnd/>
          </a:ln>
        </p:spPr>
        <p:txBody>
          <a:bodyPr wrap="square" rtlCol="0" anchor="ctr">
            <a:noAutofit/>
          </a:bodyPr>
          <a:lstStyle/>
          <a:p>
            <a:pPr algn="ctr"/>
            <a:endParaRPr lang="en-US" dirty="0">
              <a:solidFill>
                <a:srgbClr val="000000"/>
              </a:solidFill>
            </a:endParaRPr>
          </a:p>
        </p:txBody>
      </p:sp>
      <p:sp>
        <p:nvSpPr>
          <p:cNvPr id="50" name="Right Arrow 49"/>
          <p:cNvSpPr/>
          <p:nvPr/>
        </p:nvSpPr>
        <p:spPr>
          <a:xfrm>
            <a:off x="4103410" y="1680336"/>
            <a:ext cx="2736276" cy="282535"/>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0" name="Left-Right Arrow 39"/>
          <p:cNvSpPr/>
          <p:nvPr/>
        </p:nvSpPr>
        <p:spPr bwMode="gray">
          <a:xfrm rot="5400000">
            <a:off x="3567877" y="4630073"/>
            <a:ext cx="511716" cy="376373"/>
          </a:xfrm>
          <a:prstGeom prst="leftRightArrow">
            <a:avLst/>
          </a:prstGeom>
          <a:solidFill>
            <a:schemeClr val="accent4"/>
          </a:solidFill>
          <a:ln w="22225">
            <a:solidFill>
              <a:schemeClr val="bg1"/>
            </a:solidFill>
            <a:round/>
            <a:headEnd/>
            <a:tailEnd/>
          </a:ln>
        </p:spPr>
        <p:txBody>
          <a:bodyPr wrap="square" rtlCol="0" anchor="ctr">
            <a:noAutofit/>
          </a:bodyPr>
          <a:lstStyle/>
          <a:p>
            <a:pPr algn="ctr"/>
            <a:endParaRPr lang="en-US" dirty="0">
              <a:solidFill>
                <a:srgbClr val="000000"/>
              </a:solidFill>
            </a:endParaRPr>
          </a:p>
        </p:txBody>
      </p:sp>
      <p:sp>
        <p:nvSpPr>
          <p:cNvPr id="48" name="Left-Right Arrow 47"/>
          <p:cNvSpPr/>
          <p:nvPr/>
        </p:nvSpPr>
        <p:spPr bwMode="gray">
          <a:xfrm rot="5400000">
            <a:off x="7544287" y="4541205"/>
            <a:ext cx="689452" cy="376373"/>
          </a:xfrm>
          <a:prstGeom prst="leftRightArrow">
            <a:avLst/>
          </a:prstGeom>
          <a:solidFill>
            <a:schemeClr val="accent4"/>
          </a:solidFill>
          <a:ln w="22225">
            <a:solidFill>
              <a:schemeClr val="bg1"/>
            </a:solidFill>
            <a:round/>
            <a:headEnd/>
            <a:tailEnd/>
          </a:ln>
        </p:spPr>
        <p:txBody>
          <a:bodyPr wrap="square" rtlCol="0" anchor="ctr">
            <a:noAutofit/>
          </a:bodyPr>
          <a:lstStyle/>
          <a:p>
            <a:pPr algn="ctr"/>
            <a:endParaRPr lang="en-US" dirty="0">
              <a:solidFill>
                <a:srgbClr val="000000"/>
              </a:solidFill>
            </a:endParaRPr>
          </a:p>
        </p:txBody>
      </p:sp>
      <p:pic>
        <p:nvPicPr>
          <p:cNvPr id="51" name="Picture 5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166643" y="5329320"/>
            <a:ext cx="885711" cy="660681"/>
          </a:xfrm>
          <a:prstGeom prst="rect">
            <a:avLst/>
          </a:prstGeom>
        </p:spPr>
      </p:pic>
      <p:pic>
        <p:nvPicPr>
          <p:cNvPr id="52" name="Picture 51"/>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687493" y="5398009"/>
            <a:ext cx="885711" cy="660681"/>
          </a:xfrm>
          <a:prstGeom prst="rect">
            <a:avLst/>
          </a:prstGeom>
        </p:spPr>
      </p:pic>
      <p:pic>
        <p:nvPicPr>
          <p:cNvPr id="53" name="Picture 52"/>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447907" y="5398008"/>
            <a:ext cx="885711" cy="660681"/>
          </a:xfrm>
          <a:prstGeom prst="rect">
            <a:avLst/>
          </a:prstGeom>
        </p:spPr>
      </p:pic>
      <p:sp>
        <p:nvSpPr>
          <p:cNvPr id="55" name="TextBox 4"/>
          <p:cNvSpPr txBox="1">
            <a:spLocks noChangeArrowheads="1"/>
          </p:cNvSpPr>
          <p:nvPr/>
        </p:nvSpPr>
        <p:spPr bwMode="auto">
          <a:xfrm>
            <a:off x="5647112" y="2593989"/>
            <a:ext cx="1309484" cy="461665"/>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smtClean="0">
                <a:solidFill>
                  <a:srgbClr val="000000"/>
                </a:solidFill>
                <a:latin typeface="Arial" charset="0"/>
                <a:cs typeface="Arial" charset="0"/>
              </a:rPr>
              <a:t>Spark Connector</a:t>
            </a:r>
            <a:endParaRPr lang="en-US" sz="1200" b="1" dirty="0">
              <a:solidFill>
                <a:srgbClr val="000000"/>
              </a:solidFill>
              <a:latin typeface="Arial" charset="0"/>
              <a:cs typeface="Arial" charset="0"/>
            </a:endParaRPr>
          </a:p>
        </p:txBody>
      </p:sp>
    </p:spTree>
    <p:extLst>
      <p:ext uri="{BB962C8B-B14F-4D97-AF65-F5344CB8AC3E}">
        <p14:creationId xmlns:p14="http://schemas.microsoft.com/office/powerpoint/2010/main" val="417194954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bwMode="gray">
          <a:xfrm>
            <a:off x="3604667" y="5080403"/>
            <a:ext cx="5370517" cy="1226595"/>
          </a:xfrm>
          <a:prstGeom prst="rect">
            <a:avLst/>
          </a:prstGeom>
          <a:solidFill>
            <a:schemeClr val="accent6">
              <a:lumMod val="40000"/>
              <a:lumOff val="60000"/>
            </a:schemeClr>
          </a:solidFill>
          <a:ln w="22225">
            <a:noFill/>
            <a:round/>
            <a:headEnd/>
            <a:tailEnd/>
          </a:ln>
        </p:spPr>
        <p:txBody>
          <a:bodyPr wrap="square" rtlCol="0" anchor="ctr">
            <a:noAutofit/>
          </a:bodyPr>
          <a:lstStyle/>
          <a:p>
            <a:pPr algn="ctr"/>
            <a:endParaRPr lang="en-US" sz="1200" b="1" dirty="0">
              <a:solidFill>
                <a:srgbClr val="000000"/>
              </a:solidFill>
            </a:endParaRPr>
          </a:p>
        </p:txBody>
      </p:sp>
      <p:sp>
        <p:nvSpPr>
          <p:cNvPr id="2" name="Title 1"/>
          <p:cNvSpPr>
            <a:spLocks noGrp="1"/>
          </p:cNvSpPr>
          <p:nvPr>
            <p:ph type="title"/>
          </p:nvPr>
        </p:nvSpPr>
        <p:spPr/>
        <p:txBody>
          <a:bodyPr vert="horz" wrap="square" lIns="0" tIns="0" rIns="0" bIns="0" rtlCol="0" anchor="t" anchorCtr="0">
            <a:noAutofit/>
          </a:bodyPr>
          <a:lstStyle/>
          <a:p>
            <a:r>
              <a:rPr lang="en-US" sz="3200" dirty="0" smtClean="0"/>
              <a:t>Common Modern Architecture for Batch and </a:t>
            </a:r>
            <a:r>
              <a:rPr lang="en-US" sz="3200" dirty="0"/>
              <a:t>S</a:t>
            </a:r>
            <a:r>
              <a:rPr lang="en-US" sz="3200" dirty="0" smtClean="0"/>
              <a:t>treaming Analytics</a:t>
            </a:r>
            <a:r>
              <a:rPr lang="en-US" dirty="0"/>
              <a:t/>
            </a:r>
            <a:br>
              <a:rPr lang="en-US" dirty="0"/>
            </a:br>
            <a:endParaRPr lang="en-US" dirty="0"/>
          </a:p>
        </p:txBody>
      </p:sp>
      <p:sp>
        <p:nvSpPr>
          <p:cNvPr id="26" name="Can 25"/>
          <p:cNvSpPr/>
          <p:nvPr/>
        </p:nvSpPr>
        <p:spPr bwMode="gray">
          <a:xfrm>
            <a:off x="1063069" y="1439504"/>
            <a:ext cx="990600" cy="969819"/>
          </a:xfrm>
          <a:prstGeom prst="can">
            <a:avLst/>
          </a:prstGeom>
          <a:solidFill>
            <a:schemeClr val="accent3"/>
          </a:solidFill>
          <a:ln w="22225">
            <a:solidFill>
              <a:schemeClr val="bg1"/>
            </a:solidFill>
            <a:round/>
            <a:headEnd/>
            <a:tailEnd/>
          </a:ln>
        </p:spPr>
        <p:txBody>
          <a:bodyPr wrap="square" rtlCol="0" anchor="ctr">
            <a:noAutofit/>
          </a:bodyPr>
          <a:lstStyle/>
          <a:p>
            <a:pPr algn="ctr"/>
            <a:endParaRPr lang="en-US" sz="1200" dirty="0">
              <a:solidFill>
                <a:srgbClr val="000000"/>
              </a:solidFill>
            </a:endParaRPr>
          </a:p>
        </p:txBody>
      </p:sp>
      <p:sp>
        <p:nvSpPr>
          <p:cNvPr id="27" name="Left-Right Arrow 26"/>
          <p:cNvSpPr/>
          <p:nvPr/>
        </p:nvSpPr>
        <p:spPr bwMode="gray">
          <a:xfrm>
            <a:off x="5712542" y="3025102"/>
            <a:ext cx="1096315" cy="389393"/>
          </a:xfrm>
          <a:prstGeom prst="leftRightArrow">
            <a:avLst/>
          </a:prstGeom>
          <a:solidFill>
            <a:schemeClr val="accent4"/>
          </a:solidFill>
          <a:ln w="22225">
            <a:solidFill>
              <a:schemeClr val="bg1"/>
            </a:solidFill>
            <a:round/>
            <a:headEnd/>
            <a:tailEnd/>
          </a:ln>
        </p:spPr>
        <p:txBody>
          <a:bodyPr wrap="square" rtlCol="0" anchor="ctr">
            <a:noAutofit/>
          </a:bodyPr>
          <a:lstStyle/>
          <a:p>
            <a:pPr algn="ctr"/>
            <a:endParaRPr lang="en-US" dirty="0">
              <a:solidFill>
                <a:srgbClr val="000000"/>
              </a:solidFill>
            </a:endParaRPr>
          </a:p>
        </p:txBody>
      </p:sp>
      <p:sp>
        <p:nvSpPr>
          <p:cNvPr id="28" name="Can 27"/>
          <p:cNvSpPr/>
          <p:nvPr/>
        </p:nvSpPr>
        <p:spPr bwMode="gray">
          <a:xfrm>
            <a:off x="6882614" y="1278500"/>
            <a:ext cx="2007175" cy="3106166"/>
          </a:xfrm>
          <a:prstGeom prst="can">
            <a:avLst/>
          </a:prstGeom>
          <a:solidFill>
            <a:schemeClr val="accent6">
              <a:lumMod val="60000"/>
              <a:lumOff val="40000"/>
            </a:schemeClr>
          </a:solidFill>
          <a:ln w="22225">
            <a:solidFill>
              <a:schemeClr val="bg1"/>
            </a:solidFill>
            <a:round/>
            <a:headEnd/>
            <a:tailEnd/>
          </a:ln>
        </p:spPr>
        <p:txBody>
          <a:bodyPr wrap="square" rtlCol="0" anchor="ctr">
            <a:noAutofit/>
          </a:bodyPr>
          <a:lstStyle/>
          <a:p>
            <a:pPr algn="ctr"/>
            <a:r>
              <a:rPr lang="en-US" b="1" smtClean="0">
                <a:solidFill>
                  <a:srgbClr val="000000"/>
                </a:solidFill>
              </a:rPr>
              <a:t>MPP Analytics Database</a:t>
            </a:r>
            <a:endParaRPr lang="en-US" b="1" dirty="0">
              <a:solidFill>
                <a:srgbClr val="000000"/>
              </a:solidFill>
            </a:endParaRPr>
          </a:p>
        </p:txBody>
      </p:sp>
      <p:pic>
        <p:nvPicPr>
          <p:cNvPr id="30" name="Picture 19" descr="COGNOS_PPLAY_20026712408">
            <a:hlinkClick r:id="rId3"/>
          </p:cNvPr>
          <p:cNvPicPr>
            <a:picLocks noChangeAspect="1" noChangeArrowheads="1"/>
          </p:cNvPicPr>
          <p:nvPr/>
        </p:nvPicPr>
        <p:blipFill>
          <a:blip r:embed="rId4" cstate="print"/>
          <a:srcRect/>
          <a:stretch>
            <a:fillRect/>
          </a:stretch>
        </p:blipFill>
        <p:spPr bwMode="auto">
          <a:xfrm>
            <a:off x="9952112" y="1757522"/>
            <a:ext cx="1444866" cy="1424254"/>
          </a:xfrm>
          <a:prstGeom prst="rect">
            <a:avLst/>
          </a:prstGeom>
          <a:noFill/>
          <a:ln w="9525">
            <a:solidFill>
              <a:schemeClr val="bg2"/>
            </a:solidFill>
            <a:miter lim="800000"/>
            <a:headEnd/>
            <a:tailEnd/>
          </a:ln>
        </p:spPr>
      </p:pic>
      <p:pic>
        <p:nvPicPr>
          <p:cNvPr id="31" name="Picture 30" descr="C:\DOCUME~1\cmahony\LOCALS~1\Temp\msohtmlclip1\01\clip_image001.png"/>
          <p:cNvPicPr/>
          <p:nvPr/>
        </p:nvPicPr>
        <p:blipFill>
          <a:blip r:embed="rId5" cstate="print"/>
          <a:srcRect t="17153"/>
          <a:stretch>
            <a:fillRect/>
          </a:stretch>
        </p:blipFill>
        <p:spPr bwMode="auto">
          <a:xfrm>
            <a:off x="9949567" y="3280302"/>
            <a:ext cx="1447411" cy="1104363"/>
          </a:xfrm>
          <a:prstGeom prst="rect">
            <a:avLst/>
          </a:prstGeom>
          <a:noFill/>
          <a:ln w="9525">
            <a:solidFill>
              <a:schemeClr val="accent1"/>
            </a:solidFill>
            <a:miter lim="800000"/>
            <a:headEnd/>
            <a:tailEnd/>
          </a:ln>
        </p:spPr>
      </p:pic>
      <p:sp>
        <p:nvSpPr>
          <p:cNvPr id="32" name="Left-Right Arrow 31"/>
          <p:cNvSpPr/>
          <p:nvPr/>
        </p:nvSpPr>
        <p:spPr bwMode="gray">
          <a:xfrm>
            <a:off x="8975184" y="3013089"/>
            <a:ext cx="852511" cy="400563"/>
          </a:xfrm>
          <a:prstGeom prst="leftRightArrow">
            <a:avLst/>
          </a:prstGeom>
          <a:solidFill>
            <a:schemeClr val="accent4"/>
          </a:solidFill>
          <a:ln w="22225">
            <a:solidFill>
              <a:schemeClr val="bg1"/>
            </a:solidFill>
            <a:round/>
            <a:headEnd/>
            <a:tailEnd/>
          </a:ln>
        </p:spPr>
        <p:txBody>
          <a:bodyPr wrap="square" rtlCol="0" anchor="ctr">
            <a:noAutofit/>
          </a:bodyPr>
          <a:lstStyle/>
          <a:p>
            <a:pPr algn="ctr"/>
            <a:endParaRPr lang="en-US" dirty="0">
              <a:solidFill>
                <a:srgbClr val="000000"/>
              </a:solidFill>
            </a:endParaRPr>
          </a:p>
        </p:txBody>
      </p:sp>
      <p:sp>
        <p:nvSpPr>
          <p:cNvPr id="33" name="TextBox 4"/>
          <p:cNvSpPr txBox="1">
            <a:spLocks noChangeArrowheads="1"/>
          </p:cNvSpPr>
          <p:nvPr/>
        </p:nvSpPr>
        <p:spPr bwMode="auto">
          <a:xfrm>
            <a:off x="9700922" y="1434506"/>
            <a:ext cx="1871815" cy="276999"/>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a:solidFill>
                  <a:srgbClr val="000000"/>
                </a:solidFill>
                <a:latin typeface="Arial" charset="0"/>
                <a:cs typeface="Arial" charset="0"/>
              </a:rPr>
              <a:t>Analytics / Reporting</a:t>
            </a:r>
          </a:p>
        </p:txBody>
      </p:sp>
      <p:sp>
        <p:nvSpPr>
          <p:cNvPr id="34" name="Can 33"/>
          <p:cNvSpPr/>
          <p:nvPr/>
        </p:nvSpPr>
        <p:spPr bwMode="gray">
          <a:xfrm>
            <a:off x="1215469" y="1830896"/>
            <a:ext cx="990600" cy="1066800"/>
          </a:xfrm>
          <a:prstGeom prst="can">
            <a:avLst/>
          </a:prstGeom>
          <a:solidFill>
            <a:schemeClr val="accent3"/>
          </a:solidFill>
          <a:ln w="22225">
            <a:solidFill>
              <a:schemeClr val="bg1"/>
            </a:solidFill>
            <a:round/>
            <a:headEnd/>
            <a:tailEnd/>
          </a:ln>
        </p:spPr>
        <p:txBody>
          <a:bodyPr wrap="square" rtlCol="0" anchor="ctr">
            <a:noAutofit/>
          </a:bodyPr>
          <a:lstStyle/>
          <a:p>
            <a:pPr algn="ctr"/>
            <a:endParaRPr lang="en-US" sz="1200" dirty="0">
              <a:solidFill>
                <a:srgbClr val="000000"/>
              </a:solidFill>
            </a:endParaRPr>
          </a:p>
        </p:txBody>
      </p:sp>
      <p:sp>
        <p:nvSpPr>
          <p:cNvPr id="35" name="Can 34"/>
          <p:cNvSpPr/>
          <p:nvPr/>
        </p:nvSpPr>
        <p:spPr bwMode="gray">
          <a:xfrm>
            <a:off x="1444069" y="2211896"/>
            <a:ext cx="990600" cy="1066800"/>
          </a:xfrm>
          <a:prstGeom prst="can">
            <a:avLst/>
          </a:prstGeom>
          <a:solidFill>
            <a:schemeClr val="accent3"/>
          </a:solidFill>
          <a:ln w="22225">
            <a:solidFill>
              <a:schemeClr val="bg1"/>
            </a:solidFill>
            <a:round/>
            <a:headEnd/>
            <a:tailEnd/>
          </a:ln>
        </p:spPr>
        <p:txBody>
          <a:bodyPr wrap="square" rtlCol="0" anchor="ctr">
            <a:noAutofit/>
          </a:bodyPr>
          <a:lstStyle/>
          <a:p>
            <a:pPr algn="ctr"/>
            <a:r>
              <a:rPr lang="en-US" sz="1067" b="1" dirty="0">
                <a:solidFill>
                  <a:schemeClr val="bg1"/>
                </a:solidFill>
              </a:rPr>
              <a:t>Data Generation</a:t>
            </a:r>
          </a:p>
          <a:p>
            <a:pPr algn="ctr"/>
            <a:r>
              <a:rPr lang="en-US" sz="1067" b="1" dirty="0">
                <a:solidFill>
                  <a:schemeClr val="bg1"/>
                </a:solidFill>
              </a:rPr>
              <a:t>OLTP/ODS</a:t>
            </a:r>
          </a:p>
        </p:txBody>
      </p:sp>
      <p:sp>
        <p:nvSpPr>
          <p:cNvPr id="36" name="Rectangle 35"/>
          <p:cNvSpPr/>
          <p:nvPr/>
        </p:nvSpPr>
        <p:spPr bwMode="gray">
          <a:xfrm>
            <a:off x="4450541" y="2166626"/>
            <a:ext cx="1275183" cy="2134619"/>
          </a:xfrm>
          <a:prstGeom prst="rect">
            <a:avLst/>
          </a:prstGeom>
          <a:solidFill>
            <a:schemeClr val="accent6">
              <a:lumMod val="40000"/>
              <a:lumOff val="60000"/>
            </a:schemeClr>
          </a:solidFill>
          <a:ln w="22225">
            <a:noFill/>
            <a:round/>
            <a:headEnd/>
            <a:tailEnd/>
          </a:ln>
        </p:spPr>
        <p:txBody>
          <a:bodyPr wrap="square" rtlCol="0" anchor="ctr">
            <a:noAutofit/>
          </a:bodyPr>
          <a:lstStyle/>
          <a:p>
            <a:pPr algn="ctr"/>
            <a:endParaRPr lang="en-US" sz="1200" b="1" dirty="0">
              <a:solidFill>
                <a:srgbClr val="000000"/>
              </a:solidFill>
            </a:endParaRPr>
          </a:p>
        </p:txBody>
      </p:sp>
      <p:sp>
        <p:nvSpPr>
          <p:cNvPr id="37" name="Rectangle 36"/>
          <p:cNvSpPr/>
          <p:nvPr/>
        </p:nvSpPr>
        <p:spPr bwMode="gray">
          <a:xfrm>
            <a:off x="943878" y="3376272"/>
            <a:ext cx="1104900" cy="685800"/>
          </a:xfrm>
          <a:prstGeom prst="rect">
            <a:avLst/>
          </a:prstGeom>
          <a:solidFill>
            <a:schemeClr val="accent2"/>
          </a:solidFill>
          <a:ln w="22225">
            <a:noFill/>
            <a:round/>
            <a:headEnd/>
            <a:tailEnd/>
          </a:ln>
        </p:spPr>
        <p:txBody>
          <a:bodyPr wrap="square" rtlCol="0" anchor="ctr">
            <a:noAutofit/>
          </a:bodyPr>
          <a:lstStyle/>
          <a:p>
            <a:pPr algn="ctr"/>
            <a:r>
              <a:rPr lang="en-US" sz="1200" b="1" dirty="0">
                <a:solidFill>
                  <a:srgbClr val="FFFFFF"/>
                </a:solidFill>
              </a:rPr>
              <a:t>Logs</a:t>
            </a:r>
          </a:p>
          <a:p>
            <a:pPr algn="ctr"/>
            <a:r>
              <a:rPr lang="en-US" sz="1200" b="1" dirty="0">
                <a:solidFill>
                  <a:srgbClr val="FFFFFF"/>
                </a:solidFill>
              </a:rPr>
              <a:t>(Apps, Web, Devices)</a:t>
            </a:r>
          </a:p>
        </p:txBody>
      </p:sp>
      <p:sp>
        <p:nvSpPr>
          <p:cNvPr id="38" name="Rectangle 37"/>
          <p:cNvSpPr/>
          <p:nvPr/>
        </p:nvSpPr>
        <p:spPr bwMode="gray">
          <a:xfrm>
            <a:off x="1307770" y="4085961"/>
            <a:ext cx="1104900" cy="685800"/>
          </a:xfrm>
          <a:prstGeom prst="rect">
            <a:avLst/>
          </a:prstGeom>
          <a:solidFill>
            <a:schemeClr val="accent2"/>
          </a:solidFill>
          <a:ln w="22225">
            <a:noFill/>
            <a:round/>
            <a:headEnd/>
            <a:tailEnd/>
          </a:ln>
        </p:spPr>
        <p:txBody>
          <a:bodyPr wrap="square" rtlCol="0" anchor="ctr">
            <a:noAutofit/>
          </a:bodyPr>
          <a:lstStyle/>
          <a:p>
            <a:pPr algn="ctr"/>
            <a:r>
              <a:rPr lang="en-US" sz="1200" b="1" dirty="0">
                <a:solidFill>
                  <a:srgbClr val="FFFFFF"/>
                </a:solidFill>
              </a:rPr>
              <a:t>User tracking</a:t>
            </a:r>
          </a:p>
        </p:txBody>
      </p:sp>
      <p:sp>
        <p:nvSpPr>
          <p:cNvPr id="44" name="Rectangle 43"/>
          <p:cNvSpPr/>
          <p:nvPr/>
        </p:nvSpPr>
        <p:spPr bwMode="gray">
          <a:xfrm>
            <a:off x="1621663" y="4795650"/>
            <a:ext cx="1104900" cy="685800"/>
          </a:xfrm>
          <a:prstGeom prst="rect">
            <a:avLst/>
          </a:prstGeom>
          <a:solidFill>
            <a:schemeClr val="accent2"/>
          </a:solidFill>
          <a:ln w="22225">
            <a:noFill/>
            <a:round/>
            <a:headEnd/>
            <a:tailEnd/>
          </a:ln>
        </p:spPr>
        <p:txBody>
          <a:bodyPr wrap="square" rtlCol="0" anchor="ctr">
            <a:noAutofit/>
          </a:bodyPr>
          <a:lstStyle/>
          <a:p>
            <a:pPr algn="ctr"/>
            <a:r>
              <a:rPr lang="en-US" sz="1200" b="1" dirty="0">
                <a:solidFill>
                  <a:srgbClr val="FFFFFF"/>
                </a:solidFill>
              </a:rPr>
              <a:t>Operational Metrics</a:t>
            </a:r>
          </a:p>
        </p:txBody>
      </p:sp>
      <p:sp>
        <p:nvSpPr>
          <p:cNvPr id="47" name="Rectangle 46"/>
          <p:cNvSpPr/>
          <p:nvPr/>
        </p:nvSpPr>
        <p:spPr bwMode="gray">
          <a:xfrm>
            <a:off x="2990491" y="1439505"/>
            <a:ext cx="1069992" cy="3129182"/>
          </a:xfrm>
          <a:prstGeom prst="rect">
            <a:avLst/>
          </a:prstGeom>
          <a:solidFill>
            <a:schemeClr val="accent6">
              <a:lumMod val="40000"/>
              <a:lumOff val="60000"/>
            </a:schemeClr>
          </a:solidFill>
          <a:ln w="22225">
            <a:noFill/>
            <a:round/>
            <a:headEnd/>
            <a:tailEnd/>
          </a:ln>
        </p:spPr>
        <p:txBody>
          <a:bodyPr wrap="square" rtlCol="0" anchor="ctr">
            <a:noAutofit/>
          </a:bodyPr>
          <a:lstStyle/>
          <a:p>
            <a:pPr algn="ctr"/>
            <a:endParaRPr lang="en-US" sz="1200" b="1" dirty="0">
              <a:solidFill>
                <a:srgbClr val="FFFFFF"/>
              </a:solidFill>
            </a:endParaRPr>
          </a:p>
        </p:txBody>
      </p:sp>
      <p:sp>
        <p:nvSpPr>
          <p:cNvPr id="67" name="TextBox 66"/>
          <p:cNvSpPr txBox="1"/>
          <p:nvPr/>
        </p:nvSpPr>
        <p:spPr>
          <a:xfrm>
            <a:off x="2492209" y="1076473"/>
            <a:ext cx="2166434" cy="276999"/>
          </a:xfrm>
          <a:prstGeom prst="rect">
            <a:avLst/>
          </a:prstGeom>
          <a:noFill/>
        </p:spPr>
        <p:txBody>
          <a:bodyPr wrap="square" rtlCol="0">
            <a:spAutoFit/>
          </a:bodyPr>
          <a:lstStyle/>
          <a:p>
            <a:r>
              <a:rPr lang="en-US" sz="1200" dirty="0" smtClean="0">
                <a:solidFill>
                  <a:srgbClr val="000000"/>
                </a:solidFill>
              </a:rPr>
              <a:t>Distributed Messaging System</a:t>
            </a:r>
            <a:endParaRPr lang="en-US" sz="1200" dirty="0">
              <a:solidFill>
                <a:srgbClr val="000000"/>
              </a:solidFill>
            </a:endParaRPr>
          </a:p>
        </p:txBody>
      </p:sp>
      <p:sp>
        <p:nvSpPr>
          <p:cNvPr id="69" name="Right Arrow 68"/>
          <p:cNvSpPr/>
          <p:nvPr/>
        </p:nvSpPr>
        <p:spPr>
          <a:xfrm>
            <a:off x="2366069" y="3768864"/>
            <a:ext cx="430120" cy="282535"/>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0" name="Right Arrow 69"/>
          <p:cNvSpPr/>
          <p:nvPr/>
        </p:nvSpPr>
        <p:spPr bwMode="gray">
          <a:xfrm>
            <a:off x="2492209" y="2363901"/>
            <a:ext cx="386580" cy="351045"/>
          </a:xfrm>
          <a:prstGeom prst="rightArrow">
            <a:avLst/>
          </a:prstGeom>
          <a:solidFill>
            <a:schemeClr val="accent4"/>
          </a:solidFill>
          <a:ln w="22225">
            <a:solidFill>
              <a:schemeClr val="bg1"/>
            </a:solidFill>
            <a:round/>
            <a:headEnd/>
            <a:tailEnd/>
          </a:ln>
        </p:spPr>
        <p:txBody>
          <a:bodyPr wrap="square" rtlCol="0" anchor="ctr">
            <a:noAutofit/>
          </a:bodyPr>
          <a:lstStyle/>
          <a:p>
            <a:pPr algn="ctr"/>
            <a:endParaRPr lang="en-US" dirty="0">
              <a:solidFill>
                <a:srgbClr val="000000"/>
              </a:solidFill>
            </a:endParaRPr>
          </a:p>
        </p:txBody>
      </p:sp>
      <p:sp>
        <p:nvSpPr>
          <p:cNvPr id="71" name="TextBox 70"/>
          <p:cNvSpPr txBox="1"/>
          <p:nvPr/>
        </p:nvSpPr>
        <p:spPr>
          <a:xfrm>
            <a:off x="4598481" y="2409323"/>
            <a:ext cx="925253" cy="646331"/>
          </a:xfrm>
          <a:prstGeom prst="rect">
            <a:avLst/>
          </a:prstGeom>
          <a:noFill/>
        </p:spPr>
        <p:txBody>
          <a:bodyPr wrap="none" rtlCol="0">
            <a:spAutoFit/>
          </a:bodyPr>
          <a:lstStyle/>
          <a:p>
            <a:r>
              <a:rPr lang="en-US" sz="1200" dirty="0">
                <a:solidFill>
                  <a:srgbClr val="000000"/>
                </a:solidFill>
              </a:rPr>
              <a:t>ETL </a:t>
            </a:r>
          </a:p>
          <a:p>
            <a:r>
              <a:rPr lang="en-US" sz="1200" dirty="0">
                <a:solidFill>
                  <a:srgbClr val="000000"/>
                </a:solidFill>
              </a:rPr>
              <a:t>Stream </a:t>
            </a:r>
          </a:p>
          <a:p>
            <a:r>
              <a:rPr lang="en-US" sz="1200" dirty="0">
                <a:solidFill>
                  <a:srgbClr val="000000"/>
                </a:solidFill>
              </a:rPr>
              <a:t>processing</a:t>
            </a:r>
          </a:p>
        </p:txBody>
      </p:sp>
      <p:pic>
        <p:nvPicPr>
          <p:cNvPr id="24" name="Picture 23"/>
          <p:cNvPicPr>
            <a:picLocks noChangeAspect="1"/>
          </p:cNvPicPr>
          <p:nvPr/>
        </p:nvPicPr>
        <p:blipFill>
          <a:blip r:embed="rId6"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7435555" y="5454526"/>
            <a:ext cx="536352" cy="543568"/>
          </a:xfrm>
          <a:prstGeom prst="rect">
            <a:avLst/>
          </a:prstGeom>
        </p:spPr>
      </p:pic>
      <p:pic>
        <p:nvPicPr>
          <p:cNvPr id="25" name="Picture 2" descr="http://spark.apache.org/images/spark-logo-trademark.png"/>
          <p:cNvPicPr>
            <a:picLocks noChangeAspect="1" noChangeArrowheads="1"/>
          </p:cNvPicPr>
          <p:nvPr/>
        </p:nvPicPr>
        <p:blipFill>
          <a:blip r:embed="rId7" cstate="print">
            <a:grayscl/>
            <a:extLst>
              <a:ext uri="{28A0092B-C50C-407E-A947-70E740481C1C}">
                <a14:useLocalDpi xmlns:a14="http://schemas.microsoft.com/office/drawing/2010/main" val="0"/>
              </a:ext>
            </a:extLst>
          </a:blip>
          <a:srcRect/>
          <a:stretch>
            <a:fillRect/>
          </a:stretch>
        </p:blipFill>
        <p:spPr bwMode="auto">
          <a:xfrm>
            <a:off x="4658643" y="3198468"/>
            <a:ext cx="861277" cy="43701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4"/>
          <p:cNvSpPr txBox="1">
            <a:spLocks noChangeArrowheads="1"/>
          </p:cNvSpPr>
          <p:nvPr/>
        </p:nvSpPr>
        <p:spPr bwMode="auto">
          <a:xfrm>
            <a:off x="7854545" y="4590891"/>
            <a:ext cx="1751469" cy="276999"/>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a:solidFill>
                  <a:srgbClr val="000000"/>
                </a:solidFill>
                <a:latin typeface="Arial" charset="0"/>
                <a:cs typeface="Arial" charset="0"/>
              </a:rPr>
              <a:t>SQL on Hadoop</a:t>
            </a:r>
          </a:p>
        </p:txBody>
      </p:sp>
      <p:pic>
        <p:nvPicPr>
          <p:cNvPr id="41" name="Picture 4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39859" y="5345559"/>
            <a:ext cx="885711" cy="660681"/>
          </a:xfrm>
          <a:prstGeom prst="rect">
            <a:avLst/>
          </a:prstGeom>
        </p:spPr>
      </p:pic>
      <p:sp>
        <p:nvSpPr>
          <p:cNvPr id="42" name="TextBox 41"/>
          <p:cNvSpPr txBox="1"/>
          <p:nvPr/>
        </p:nvSpPr>
        <p:spPr>
          <a:xfrm>
            <a:off x="7971907" y="5463118"/>
            <a:ext cx="673711" cy="461665"/>
          </a:xfrm>
          <a:prstGeom prst="rect">
            <a:avLst/>
          </a:prstGeom>
          <a:noFill/>
        </p:spPr>
        <p:txBody>
          <a:bodyPr wrap="none" rtlCol="0">
            <a:spAutoFit/>
          </a:bodyPr>
          <a:lstStyle/>
          <a:p>
            <a:r>
              <a:rPr lang="en-US" sz="1200" dirty="0" smtClean="0">
                <a:solidFill>
                  <a:srgbClr val="000000"/>
                </a:solidFill>
              </a:rPr>
              <a:t>ORC</a:t>
            </a:r>
            <a:endParaRPr lang="en-US" sz="1200" dirty="0">
              <a:solidFill>
                <a:srgbClr val="000000"/>
              </a:solidFill>
            </a:endParaRPr>
          </a:p>
          <a:p>
            <a:r>
              <a:rPr lang="en-US" sz="1200" dirty="0">
                <a:solidFill>
                  <a:srgbClr val="000000"/>
                </a:solidFill>
              </a:rPr>
              <a:t>Parquet</a:t>
            </a:r>
          </a:p>
        </p:txBody>
      </p:sp>
      <p:sp>
        <p:nvSpPr>
          <p:cNvPr id="3" name="Rectangle 2"/>
          <p:cNvSpPr/>
          <p:nvPr/>
        </p:nvSpPr>
        <p:spPr>
          <a:xfrm>
            <a:off x="3020553" y="2416600"/>
            <a:ext cx="1027644" cy="646331"/>
          </a:xfrm>
          <a:prstGeom prst="rect">
            <a:avLst/>
          </a:prstGeom>
        </p:spPr>
        <p:txBody>
          <a:bodyPr wrap="square">
            <a:spAutoFit/>
          </a:bodyPr>
          <a:lstStyle/>
          <a:p>
            <a:pPr algn="ctr"/>
            <a:r>
              <a:rPr lang="en-US" sz="1200" kern="0" dirty="0">
                <a:solidFill>
                  <a:srgbClr val="000000"/>
                </a:solidFill>
                <a:sym typeface="Calibri"/>
              </a:rPr>
              <a:t>Raw Data Topics </a:t>
            </a:r>
          </a:p>
          <a:p>
            <a:pPr algn="ctr"/>
            <a:r>
              <a:rPr lang="en-US" sz="1200" kern="0" dirty="0">
                <a:solidFill>
                  <a:srgbClr val="000000"/>
                </a:solidFill>
                <a:sym typeface="Calibri"/>
              </a:rPr>
              <a:t>JSON, AVRO</a:t>
            </a:r>
            <a:endParaRPr lang="en-US" sz="1200" dirty="0">
              <a:solidFill>
                <a:srgbClr val="000000"/>
              </a:solidFill>
            </a:endParaRPr>
          </a:p>
        </p:txBody>
      </p:sp>
      <p:pic>
        <p:nvPicPr>
          <p:cNvPr id="6" name="Picture 5"/>
          <p:cNvPicPr>
            <a:picLocks noChangeAspect="1"/>
          </p:cNvPicPr>
          <p:nvPr/>
        </p:nvPicPr>
        <p:blipFill>
          <a:blip r:embed="rId10">
            <a:clrChange>
              <a:clrFrom>
                <a:srgbClr val="FFFFFF"/>
              </a:clrFrom>
              <a:clrTo>
                <a:srgbClr val="FFFFFF">
                  <a:alpha val="0"/>
                </a:srgbClr>
              </a:clrTo>
            </a:clrChange>
          </a:blip>
          <a:stretch>
            <a:fillRect/>
          </a:stretch>
        </p:blipFill>
        <p:spPr>
          <a:xfrm>
            <a:off x="3046859" y="1701403"/>
            <a:ext cx="970877" cy="510493"/>
          </a:xfrm>
          <a:prstGeom prst="rect">
            <a:avLst/>
          </a:prstGeom>
        </p:spPr>
      </p:pic>
      <p:sp>
        <p:nvSpPr>
          <p:cNvPr id="43" name="TextBox 42"/>
          <p:cNvSpPr txBox="1"/>
          <p:nvPr/>
        </p:nvSpPr>
        <p:spPr>
          <a:xfrm>
            <a:off x="2997095" y="3574647"/>
            <a:ext cx="1043357" cy="461663"/>
          </a:xfrm>
          <a:prstGeom prst="rect">
            <a:avLst/>
          </a:prstGeom>
          <a:noFill/>
          <a:ln w="3175" cap="flat" cmpd="sng">
            <a:noFill/>
            <a:prstDash val="sysDot"/>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en-US" sz="1200" kern="0" dirty="0">
                <a:solidFill>
                  <a:srgbClr val="000000"/>
                </a:solidFill>
                <a:sym typeface="Calibri"/>
              </a:rPr>
              <a:t>Processed</a:t>
            </a:r>
          </a:p>
          <a:p>
            <a:pPr algn="ctr" hangingPunct="0"/>
            <a:r>
              <a:rPr lang="en-US" sz="1200" kern="0" dirty="0">
                <a:solidFill>
                  <a:srgbClr val="000000"/>
                </a:solidFill>
                <a:sym typeface="Calibri"/>
              </a:rPr>
              <a:t>Data Topics</a:t>
            </a:r>
          </a:p>
        </p:txBody>
      </p:sp>
      <p:sp>
        <p:nvSpPr>
          <p:cNvPr id="45" name="Right Arrow 44"/>
          <p:cNvSpPr/>
          <p:nvPr/>
        </p:nvSpPr>
        <p:spPr bwMode="gray">
          <a:xfrm>
            <a:off x="4075295" y="2830731"/>
            <a:ext cx="386580" cy="351045"/>
          </a:xfrm>
          <a:prstGeom prst="rightArrow">
            <a:avLst/>
          </a:prstGeom>
          <a:solidFill>
            <a:schemeClr val="accent4"/>
          </a:solidFill>
          <a:ln w="22225">
            <a:noFill/>
            <a:round/>
            <a:headEnd/>
            <a:tailEnd/>
          </a:ln>
        </p:spPr>
        <p:txBody>
          <a:bodyPr wrap="square" rtlCol="0" anchor="ctr">
            <a:noAutofit/>
          </a:bodyPr>
          <a:lstStyle/>
          <a:p>
            <a:pPr algn="ctr"/>
            <a:endParaRPr lang="en-US" dirty="0">
              <a:solidFill>
                <a:srgbClr val="000000"/>
              </a:solidFill>
            </a:endParaRPr>
          </a:p>
        </p:txBody>
      </p:sp>
      <p:sp>
        <p:nvSpPr>
          <p:cNvPr id="46" name="Right Arrow 45"/>
          <p:cNvSpPr/>
          <p:nvPr/>
        </p:nvSpPr>
        <p:spPr bwMode="gray">
          <a:xfrm rot="10800000">
            <a:off x="4045194" y="3644201"/>
            <a:ext cx="386580" cy="351045"/>
          </a:xfrm>
          <a:prstGeom prst="rightArrow">
            <a:avLst/>
          </a:prstGeom>
          <a:solidFill>
            <a:schemeClr val="accent4"/>
          </a:solidFill>
          <a:ln w="22225">
            <a:noFill/>
            <a:round/>
            <a:headEnd/>
            <a:tailEnd/>
          </a:ln>
        </p:spPr>
        <p:txBody>
          <a:bodyPr wrap="square" rtlCol="0" anchor="ctr">
            <a:noAutofit/>
          </a:bodyPr>
          <a:lstStyle/>
          <a:p>
            <a:pPr algn="ctr"/>
            <a:endParaRPr lang="en-US" dirty="0">
              <a:solidFill>
                <a:srgbClr val="000000"/>
              </a:solidFill>
            </a:endParaRPr>
          </a:p>
        </p:txBody>
      </p:sp>
      <p:sp>
        <p:nvSpPr>
          <p:cNvPr id="50" name="Right Arrow 49"/>
          <p:cNvSpPr/>
          <p:nvPr/>
        </p:nvSpPr>
        <p:spPr>
          <a:xfrm>
            <a:off x="4103410" y="1680336"/>
            <a:ext cx="2736276" cy="282535"/>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0" name="Left-Right Arrow 39"/>
          <p:cNvSpPr/>
          <p:nvPr/>
        </p:nvSpPr>
        <p:spPr bwMode="gray">
          <a:xfrm rot="5400000">
            <a:off x="3567877" y="4630073"/>
            <a:ext cx="511716" cy="376373"/>
          </a:xfrm>
          <a:prstGeom prst="leftRightArrow">
            <a:avLst/>
          </a:prstGeom>
          <a:solidFill>
            <a:schemeClr val="accent4"/>
          </a:solidFill>
          <a:ln w="22225">
            <a:solidFill>
              <a:schemeClr val="bg1"/>
            </a:solidFill>
            <a:round/>
            <a:headEnd/>
            <a:tailEnd/>
          </a:ln>
        </p:spPr>
        <p:txBody>
          <a:bodyPr wrap="square" rtlCol="0" anchor="ctr">
            <a:noAutofit/>
          </a:bodyPr>
          <a:lstStyle/>
          <a:p>
            <a:pPr algn="ctr"/>
            <a:endParaRPr lang="en-US" dirty="0">
              <a:solidFill>
                <a:srgbClr val="000000"/>
              </a:solidFill>
            </a:endParaRPr>
          </a:p>
        </p:txBody>
      </p:sp>
      <p:sp>
        <p:nvSpPr>
          <p:cNvPr id="48" name="Left-Right Arrow 47"/>
          <p:cNvSpPr/>
          <p:nvPr/>
        </p:nvSpPr>
        <p:spPr bwMode="gray">
          <a:xfrm rot="5400000">
            <a:off x="7544287" y="4541205"/>
            <a:ext cx="689452" cy="376373"/>
          </a:xfrm>
          <a:prstGeom prst="leftRightArrow">
            <a:avLst/>
          </a:prstGeom>
          <a:solidFill>
            <a:schemeClr val="accent4"/>
          </a:solidFill>
          <a:ln w="22225">
            <a:solidFill>
              <a:schemeClr val="bg1"/>
            </a:solidFill>
            <a:round/>
            <a:headEnd/>
            <a:tailEnd/>
          </a:ln>
        </p:spPr>
        <p:txBody>
          <a:bodyPr wrap="square" rtlCol="0" anchor="ctr">
            <a:noAutofit/>
          </a:bodyPr>
          <a:lstStyle/>
          <a:p>
            <a:pPr algn="ctr"/>
            <a:endParaRPr lang="en-US" dirty="0">
              <a:solidFill>
                <a:srgbClr val="000000"/>
              </a:solidFill>
            </a:endParaRPr>
          </a:p>
        </p:txBody>
      </p:sp>
      <p:pic>
        <p:nvPicPr>
          <p:cNvPr id="51" name="Picture 5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166643" y="5329320"/>
            <a:ext cx="885711" cy="660681"/>
          </a:xfrm>
          <a:prstGeom prst="rect">
            <a:avLst/>
          </a:prstGeom>
        </p:spPr>
      </p:pic>
      <p:pic>
        <p:nvPicPr>
          <p:cNvPr id="52" name="Picture 51"/>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687493" y="5398009"/>
            <a:ext cx="885711" cy="660681"/>
          </a:xfrm>
          <a:prstGeom prst="rect">
            <a:avLst/>
          </a:prstGeom>
        </p:spPr>
      </p:pic>
      <p:pic>
        <p:nvPicPr>
          <p:cNvPr id="53" name="Picture 52"/>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447907" y="5398008"/>
            <a:ext cx="885711" cy="660681"/>
          </a:xfrm>
          <a:prstGeom prst="rect">
            <a:avLst/>
          </a:prstGeom>
        </p:spPr>
      </p:pic>
      <p:sp>
        <p:nvSpPr>
          <p:cNvPr id="55" name="TextBox 4"/>
          <p:cNvSpPr txBox="1">
            <a:spLocks noChangeArrowheads="1"/>
          </p:cNvSpPr>
          <p:nvPr/>
        </p:nvSpPr>
        <p:spPr bwMode="auto">
          <a:xfrm>
            <a:off x="5647112" y="2593989"/>
            <a:ext cx="1309484" cy="461665"/>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smtClean="0">
                <a:solidFill>
                  <a:srgbClr val="000000"/>
                </a:solidFill>
                <a:latin typeface="Arial" charset="0"/>
                <a:cs typeface="Arial" charset="0"/>
              </a:rPr>
              <a:t>Spark Connector</a:t>
            </a:r>
            <a:endParaRPr lang="en-US" sz="1200" b="1" dirty="0">
              <a:solidFill>
                <a:srgbClr val="000000"/>
              </a:solidFill>
              <a:latin typeface="Arial" charset="0"/>
              <a:cs typeface="Arial" charset="0"/>
            </a:endParaRPr>
          </a:p>
        </p:txBody>
      </p:sp>
    </p:spTree>
    <p:extLst>
      <p:ext uri="{BB962C8B-B14F-4D97-AF65-F5344CB8AC3E}">
        <p14:creationId xmlns:p14="http://schemas.microsoft.com/office/powerpoint/2010/main" val="398523587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bwMode="gray">
          <a:xfrm>
            <a:off x="3604667" y="5080403"/>
            <a:ext cx="5370517" cy="1226595"/>
          </a:xfrm>
          <a:prstGeom prst="rect">
            <a:avLst/>
          </a:prstGeom>
          <a:solidFill>
            <a:schemeClr val="accent6">
              <a:lumMod val="40000"/>
              <a:lumOff val="60000"/>
            </a:schemeClr>
          </a:solidFill>
          <a:ln w="22225">
            <a:noFill/>
            <a:round/>
            <a:headEnd/>
            <a:tailEnd/>
          </a:ln>
        </p:spPr>
        <p:txBody>
          <a:bodyPr wrap="square" rtlCol="0" anchor="ctr">
            <a:noAutofit/>
          </a:bodyPr>
          <a:lstStyle/>
          <a:p>
            <a:pPr algn="ctr"/>
            <a:endParaRPr lang="en-US" sz="1200" b="1" dirty="0">
              <a:solidFill>
                <a:srgbClr val="000000"/>
              </a:solidFill>
            </a:endParaRPr>
          </a:p>
        </p:txBody>
      </p:sp>
      <p:sp>
        <p:nvSpPr>
          <p:cNvPr id="2" name="Title 1"/>
          <p:cNvSpPr>
            <a:spLocks noGrp="1"/>
          </p:cNvSpPr>
          <p:nvPr>
            <p:ph type="title"/>
          </p:nvPr>
        </p:nvSpPr>
        <p:spPr/>
        <p:txBody>
          <a:bodyPr vert="horz" wrap="square" lIns="0" tIns="0" rIns="0" bIns="0" rtlCol="0" anchor="t" anchorCtr="0">
            <a:noAutofit/>
          </a:bodyPr>
          <a:lstStyle/>
          <a:p>
            <a:r>
              <a:rPr lang="en-US" sz="3200" dirty="0" smtClean="0"/>
              <a:t>Common Modern Architecture for Batch and </a:t>
            </a:r>
            <a:r>
              <a:rPr lang="en-US" sz="3200" dirty="0"/>
              <a:t>S</a:t>
            </a:r>
            <a:r>
              <a:rPr lang="en-US" sz="3200" dirty="0" smtClean="0"/>
              <a:t>treaming Analytics</a:t>
            </a:r>
            <a:r>
              <a:rPr lang="en-US" dirty="0"/>
              <a:t/>
            </a:r>
            <a:br>
              <a:rPr lang="en-US" dirty="0"/>
            </a:br>
            <a:endParaRPr lang="en-US" dirty="0"/>
          </a:p>
        </p:txBody>
      </p:sp>
      <p:sp>
        <p:nvSpPr>
          <p:cNvPr id="26" name="Can 25"/>
          <p:cNvSpPr/>
          <p:nvPr/>
        </p:nvSpPr>
        <p:spPr bwMode="gray">
          <a:xfrm>
            <a:off x="1063069" y="1439504"/>
            <a:ext cx="990600" cy="969819"/>
          </a:xfrm>
          <a:prstGeom prst="can">
            <a:avLst/>
          </a:prstGeom>
          <a:solidFill>
            <a:schemeClr val="accent3"/>
          </a:solidFill>
          <a:ln w="22225">
            <a:solidFill>
              <a:schemeClr val="bg1"/>
            </a:solidFill>
            <a:round/>
            <a:headEnd/>
            <a:tailEnd/>
          </a:ln>
        </p:spPr>
        <p:txBody>
          <a:bodyPr wrap="square" rtlCol="0" anchor="ctr">
            <a:noAutofit/>
          </a:bodyPr>
          <a:lstStyle/>
          <a:p>
            <a:pPr algn="ctr"/>
            <a:endParaRPr lang="en-US" sz="1200" dirty="0">
              <a:solidFill>
                <a:srgbClr val="000000"/>
              </a:solidFill>
            </a:endParaRPr>
          </a:p>
        </p:txBody>
      </p:sp>
      <p:sp>
        <p:nvSpPr>
          <p:cNvPr id="27" name="Left-Right Arrow 26"/>
          <p:cNvSpPr/>
          <p:nvPr/>
        </p:nvSpPr>
        <p:spPr bwMode="gray">
          <a:xfrm>
            <a:off x="5712542" y="3025102"/>
            <a:ext cx="1096315" cy="389393"/>
          </a:xfrm>
          <a:prstGeom prst="leftRightArrow">
            <a:avLst/>
          </a:prstGeom>
          <a:solidFill>
            <a:schemeClr val="accent4"/>
          </a:solidFill>
          <a:ln w="22225">
            <a:solidFill>
              <a:schemeClr val="bg1"/>
            </a:solidFill>
            <a:round/>
            <a:headEnd/>
            <a:tailEnd/>
          </a:ln>
        </p:spPr>
        <p:txBody>
          <a:bodyPr wrap="square" rtlCol="0" anchor="ctr">
            <a:noAutofit/>
          </a:bodyPr>
          <a:lstStyle/>
          <a:p>
            <a:pPr algn="ctr"/>
            <a:endParaRPr lang="en-US" dirty="0">
              <a:solidFill>
                <a:srgbClr val="000000"/>
              </a:solidFill>
            </a:endParaRPr>
          </a:p>
        </p:txBody>
      </p:sp>
      <p:sp>
        <p:nvSpPr>
          <p:cNvPr id="28" name="Can 27"/>
          <p:cNvSpPr/>
          <p:nvPr/>
        </p:nvSpPr>
        <p:spPr bwMode="gray">
          <a:xfrm>
            <a:off x="6882614" y="1278500"/>
            <a:ext cx="2007175" cy="3106166"/>
          </a:xfrm>
          <a:prstGeom prst="can">
            <a:avLst/>
          </a:prstGeom>
          <a:solidFill>
            <a:schemeClr val="accent6">
              <a:lumMod val="60000"/>
              <a:lumOff val="40000"/>
            </a:schemeClr>
          </a:solidFill>
          <a:ln w="22225">
            <a:solidFill>
              <a:schemeClr val="bg1"/>
            </a:solidFill>
            <a:round/>
            <a:headEnd/>
            <a:tailEnd/>
          </a:ln>
        </p:spPr>
        <p:txBody>
          <a:bodyPr wrap="square" rtlCol="0" anchor="ctr">
            <a:noAutofit/>
          </a:bodyPr>
          <a:lstStyle/>
          <a:p>
            <a:pPr algn="ctr"/>
            <a:r>
              <a:rPr lang="en-US" b="1" smtClean="0">
                <a:solidFill>
                  <a:srgbClr val="000000"/>
                </a:solidFill>
              </a:rPr>
              <a:t>MPP Analytics Database</a:t>
            </a:r>
            <a:endParaRPr lang="en-US" b="1" dirty="0">
              <a:solidFill>
                <a:srgbClr val="000000"/>
              </a:solidFill>
            </a:endParaRPr>
          </a:p>
        </p:txBody>
      </p:sp>
      <p:pic>
        <p:nvPicPr>
          <p:cNvPr id="30" name="Picture 19" descr="COGNOS_PPLAY_20026712408">
            <a:hlinkClick r:id="rId3"/>
          </p:cNvPr>
          <p:cNvPicPr>
            <a:picLocks noChangeAspect="1" noChangeArrowheads="1"/>
          </p:cNvPicPr>
          <p:nvPr/>
        </p:nvPicPr>
        <p:blipFill>
          <a:blip r:embed="rId4" cstate="print"/>
          <a:srcRect/>
          <a:stretch>
            <a:fillRect/>
          </a:stretch>
        </p:blipFill>
        <p:spPr bwMode="auto">
          <a:xfrm>
            <a:off x="9952112" y="1757522"/>
            <a:ext cx="1444866" cy="1424254"/>
          </a:xfrm>
          <a:prstGeom prst="rect">
            <a:avLst/>
          </a:prstGeom>
          <a:noFill/>
          <a:ln w="9525">
            <a:solidFill>
              <a:schemeClr val="bg2"/>
            </a:solidFill>
            <a:miter lim="800000"/>
            <a:headEnd/>
            <a:tailEnd/>
          </a:ln>
        </p:spPr>
      </p:pic>
      <p:pic>
        <p:nvPicPr>
          <p:cNvPr id="31" name="Picture 30" descr="C:\DOCUME~1\cmahony\LOCALS~1\Temp\msohtmlclip1\01\clip_image001.png"/>
          <p:cNvPicPr/>
          <p:nvPr/>
        </p:nvPicPr>
        <p:blipFill>
          <a:blip r:embed="rId5" cstate="print"/>
          <a:srcRect t="17153"/>
          <a:stretch>
            <a:fillRect/>
          </a:stretch>
        </p:blipFill>
        <p:spPr bwMode="auto">
          <a:xfrm>
            <a:off x="9949567" y="3280302"/>
            <a:ext cx="1447411" cy="1104363"/>
          </a:xfrm>
          <a:prstGeom prst="rect">
            <a:avLst/>
          </a:prstGeom>
          <a:noFill/>
          <a:ln w="9525">
            <a:solidFill>
              <a:schemeClr val="accent1"/>
            </a:solidFill>
            <a:miter lim="800000"/>
            <a:headEnd/>
            <a:tailEnd/>
          </a:ln>
        </p:spPr>
      </p:pic>
      <p:sp>
        <p:nvSpPr>
          <p:cNvPr id="32" name="Left-Right Arrow 31"/>
          <p:cNvSpPr/>
          <p:nvPr/>
        </p:nvSpPr>
        <p:spPr bwMode="gray">
          <a:xfrm>
            <a:off x="8975184" y="3013089"/>
            <a:ext cx="852511" cy="400563"/>
          </a:xfrm>
          <a:prstGeom prst="leftRightArrow">
            <a:avLst/>
          </a:prstGeom>
          <a:solidFill>
            <a:schemeClr val="accent4"/>
          </a:solidFill>
          <a:ln w="22225">
            <a:solidFill>
              <a:schemeClr val="bg1"/>
            </a:solidFill>
            <a:round/>
            <a:headEnd/>
            <a:tailEnd/>
          </a:ln>
        </p:spPr>
        <p:txBody>
          <a:bodyPr wrap="square" rtlCol="0" anchor="ctr">
            <a:noAutofit/>
          </a:bodyPr>
          <a:lstStyle/>
          <a:p>
            <a:pPr algn="ctr"/>
            <a:endParaRPr lang="en-US" dirty="0">
              <a:solidFill>
                <a:srgbClr val="000000"/>
              </a:solidFill>
            </a:endParaRPr>
          </a:p>
        </p:txBody>
      </p:sp>
      <p:sp>
        <p:nvSpPr>
          <p:cNvPr id="33" name="TextBox 4"/>
          <p:cNvSpPr txBox="1">
            <a:spLocks noChangeArrowheads="1"/>
          </p:cNvSpPr>
          <p:nvPr/>
        </p:nvSpPr>
        <p:spPr bwMode="auto">
          <a:xfrm>
            <a:off x="9700922" y="1434506"/>
            <a:ext cx="1871815" cy="276999"/>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a:solidFill>
                  <a:srgbClr val="000000"/>
                </a:solidFill>
                <a:latin typeface="Arial" charset="0"/>
                <a:cs typeface="Arial" charset="0"/>
              </a:rPr>
              <a:t>Analytics / Reporting</a:t>
            </a:r>
          </a:p>
        </p:txBody>
      </p:sp>
      <p:sp>
        <p:nvSpPr>
          <p:cNvPr id="34" name="Can 33"/>
          <p:cNvSpPr/>
          <p:nvPr/>
        </p:nvSpPr>
        <p:spPr bwMode="gray">
          <a:xfrm>
            <a:off x="1215469" y="1830896"/>
            <a:ext cx="990600" cy="1066800"/>
          </a:xfrm>
          <a:prstGeom prst="can">
            <a:avLst/>
          </a:prstGeom>
          <a:solidFill>
            <a:schemeClr val="accent3"/>
          </a:solidFill>
          <a:ln w="22225">
            <a:solidFill>
              <a:schemeClr val="bg1"/>
            </a:solidFill>
            <a:round/>
            <a:headEnd/>
            <a:tailEnd/>
          </a:ln>
        </p:spPr>
        <p:txBody>
          <a:bodyPr wrap="square" rtlCol="0" anchor="ctr">
            <a:noAutofit/>
          </a:bodyPr>
          <a:lstStyle/>
          <a:p>
            <a:pPr algn="ctr"/>
            <a:endParaRPr lang="en-US" sz="1200" dirty="0">
              <a:solidFill>
                <a:srgbClr val="000000"/>
              </a:solidFill>
            </a:endParaRPr>
          </a:p>
        </p:txBody>
      </p:sp>
      <p:sp>
        <p:nvSpPr>
          <p:cNvPr id="35" name="Can 34"/>
          <p:cNvSpPr/>
          <p:nvPr/>
        </p:nvSpPr>
        <p:spPr bwMode="gray">
          <a:xfrm>
            <a:off x="1444069" y="2211896"/>
            <a:ext cx="990600" cy="1066800"/>
          </a:xfrm>
          <a:prstGeom prst="can">
            <a:avLst/>
          </a:prstGeom>
          <a:solidFill>
            <a:schemeClr val="accent3"/>
          </a:solidFill>
          <a:ln w="22225">
            <a:solidFill>
              <a:schemeClr val="bg1"/>
            </a:solidFill>
            <a:round/>
            <a:headEnd/>
            <a:tailEnd/>
          </a:ln>
        </p:spPr>
        <p:txBody>
          <a:bodyPr wrap="square" rtlCol="0" anchor="ctr">
            <a:noAutofit/>
          </a:bodyPr>
          <a:lstStyle/>
          <a:p>
            <a:pPr algn="ctr"/>
            <a:r>
              <a:rPr lang="en-US" sz="1067" b="1" dirty="0">
                <a:solidFill>
                  <a:schemeClr val="bg1"/>
                </a:solidFill>
              </a:rPr>
              <a:t>Data Generation</a:t>
            </a:r>
          </a:p>
          <a:p>
            <a:pPr algn="ctr"/>
            <a:r>
              <a:rPr lang="en-US" sz="1067" b="1" dirty="0">
                <a:solidFill>
                  <a:schemeClr val="bg1"/>
                </a:solidFill>
              </a:rPr>
              <a:t>OLTP/ODS</a:t>
            </a:r>
          </a:p>
        </p:txBody>
      </p:sp>
      <p:sp>
        <p:nvSpPr>
          <p:cNvPr id="36" name="Rectangle 35"/>
          <p:cNvSpPr/>
          <p:nvPr/>
        </p:nvSpPr>
        <p:spPr bwMode="gray">
          <a:xfrm>
            <a:off x="4450541" y="2166626"/>
            <a:ext cx="1275183" cy="2134619"/>
          </a:xfrm>
          <a:prstGeom prst="rect">
            <a:avLst/>
          </a:prstGeom>
          <a:solidFill>
            <a:schemeClr val="accent6">
              <a:lumMod val="40000"/>
              <a:lumOff val="60000"/>
            </a:schemeClr>
          </a:solidFill>
          <a:ln w="22225">
            <a:noFill/>
            <a:round/>
            <a:headEnd/>
            <a:tailEnd/>
          </a:ln>
        </p:spPr>
        <p:txBody>
          <a:bodyPr wrap="square" rtlCol="0" anchor="ctr">
            <a:noAutofit/>
          </a:bodyPr>
          <a:lstStyle/>
          <a:p>
            <a:pPr algn="ctr"/>
            <a:endParaRPr lang="en-US" sz="1200" b="1" dirty="0">
              <a:solidFill>
                <a:srgbClr val="000000"/>
              </a:solidFill>
            </a:endParaRPr>
          </a:p>
        </p:txBody>
      </p:sp>
      <p:sp>
        <p:nvSpPr>
          <p:cNvPr id="37" name="Rectangle 36"/>
          <p:cNvSpPr/>
          <p:nvPr/>
        </p:nvSpPr>
        <p:spPr bwMode="gray">
          <a:xfrm>
            <a:off x="943878" y="3376272"/>
            <a:ext cx="1104900" cy="685800"/>
          </a:xfrm>
          <a:prstGeom prst="rect">
            <a:avLst/>
          </a:prstGeom>
          <a:solidFill>
            <a:schemeClr val="accent2"/>
          </a:solidFill>
          <a:ln w="22225">
            <a:noFill/>
            <a:round/>
            <a:headEnd/>
            <a:tailEnd/>
          </a:ln>
        </p:spPr>
        <p:txBody>
          <a:bodyPr wrap="square" rtlCol="0" anchor="ctr">
            <a:noAutofit/>
          </a:bodyPr>
          <a:lstStyle/>
          <a:p>
            <a:pPr algn="ctr"/>
            <a:r>
              <a:rPr lang="en-US" sz="1200" b="1" dirty="0">
                <a:solidFill>
                  <a:srgbClr val="FFFFFF"/>
                </a:solidFill>
              </a:rPr>
              <a:t>Logs</a:t>
            </a:r>
          </a:p>
          <a:p>
            <a:pPr algn="ctr"/>
            <a:r>
              <a:rPr lang="en-US" sz="1200" b="1" dirty="0">
                <a:solidFill>
                  <a:srgbClr val="FFFFFF"/>
                </a:solidFill>
              </a:rPr>
              <a:t>(Apps, Web, Devices)</a:t>
            </a:r>
          </a:p>
        </p:txBody>
      </p:sp>
      <p:sp>
        <p:nvSpPr>
          <p:cNvPr id="38" name="Rectangle 37"/>
          <p:cNvSpPr/>
          <p:nvPr/>
        </p:nvSpPr>
        <p:spPr bwMode="gray">
          <a:xfrm>
            <a:off x="1307770" y="4085961"/>
            <a:ext cx="1104900" cy="685800"/>
          </a:xfrm>
          <a:prstGeom prst="rect">
            <a:avLst/>
          </a:prstGeom>
          <a:solidFill>
            <a:schemeClr val="accent2"/>
          </a:solidFill>
          <a:ln w="22225">
            <a:noFill/>
            <a:round/>
            <a:headEnd/>
            <a:tailEnd/>
          </a:ln>
        </p:spPr>
        <p:txBody>
          <a:bodyPr wrap="square" rtlCol="0" anchor="ctr">
            <a:noAutofit/>
          </a:bodyPr>
          <a:lstStyle/>
          <a:p>
            <a:pPr algn="ctr"/>
            <a:r>
              <a:rPr lang="en-US" sz="1200" b="1" dirty="0">
                <a:solidFill>
                  <a:srgbClr val="FFFFFF"/>
                </a:solidFill>
              </a:rPr>
              <a:t>User tracking</a:t>
            </a:r>
          </a:p>
        </p:txBody>
      </p:sp>
      <p:sp>
        <p:nvSpPr>
          <p:cNvPr id="44" name="Rectangle 43"/>
          <p:cNvSpPr/>
          <p:nvPr/>
        </p:nvSpPr>
        <p:spPr bwMode="gray">
          <a:xfrm>
            <a:off x="1621663" y="4795650"/>
            <a:ext cx="1104900" cy="685800"/>
          </a:xfrm>
          <a:prstGeom prst="rect">
            <a:avLst/>
          </a:prstGeom>
          <a:solidFill>
            <a:schemeClr val="accent2"/>
          </a:solidFill>
          <a:ln w="22225">
            <a:noFill/>
            <a:round/>
            <a:headEnd/>
            <a:tailEnd/>
          </a:ln>
        </p:spPr>
        <p:txBody>
          <a:bodyPr wrap="square" rtlCol="0" anchor="ctr">
            <a:noAutofit/>
          </a:bodyPr>
          <a:lstStyle/>
          <a:p>
            <a:pPr algn="ctr"/>
            <a:r>
              <a:rPr lang="en-US" sz="1200" b="1" dirty="0">
                <a:solidFill>
                  <a:srgbClr val="FFFFFF"/>
                </a:solidFill>
              </a:rPr>
              <a:t>Operational Metrics</a:t>
            </a:r>
          </a:p>
        </p:txBody>
      </p:sp>
      <p:sp>
        <p:nvSpPr>
          <p:cNvPr id="47" name="Rectangle 46"/>
          <p:cNvSpPr/>
          <p:nvPr/>
        </p:nvSpPr>
        <p:spPr bwMode="gray">
          <a:xfrm>
            <a:off x="2990491" y="1439505"/>
            <a:ext cx="1069992" cy="3129182"/>
          </a:xfrm>
          <a:prstGeom prst="rect">
            <a:avLst/>
          </a:prstGeom>
          <a:solidFill>
            <a:schemeClr val="accent6">
              <a:lumMod val="40000"/>
              <a:lumOff val="60000"/>
            </a:schemeClr>
          </a:solidFill>
          <a:ln w="22225">
            <a:noFill/>
            <a:round/>
            <a:headEnd/>
            <a:tailEnd/>
          </a:ln>
        </p:spPr>
        <p:txBody>
          <a:bodyPr wrap="square" rtlCol="0" anchor="ctr">
            <a:noAutofit/>
          </a:bodyPr>
          <a:lstStyle/>
          <a:p>
            <a:pPr algn="ctr"/>
            <a:endParaRPr lang="en-US" sz="1200" b="1" dirty="0">
              <a:solidFill>
                <a:srgbClr val="FFFFFF"/>
              </a:solidFill>
            </a:endParaRPr>
          </a:p>
        </p:txBody>
      </p:sp>
      <p:sp>
        <p:nvSpPr>
          <p:cNvPr id="67" name="TextBox 66"/>
          <p:cNvSpPr txBox="1"/>
          <p:nvPr/>
        </p:nvSpPr>
        <p:spPr>
          <a:xfrm>
            <a:off x="2492209" y="1076473"/>
            <a:ext cx="2166434" cy="276999"/>
          </a:xfrm>
          <a:prstGeom prst="rect">
            <a:avLst/>
          </a:prstGeom>
          <a:noFill/>
        </p:spPr>
        <p:txBody>
          <a:bodyPr wrap="square" rtlCol="0">
            <a:spAutoFit/>
          </a:bodyPr>
          <a:lstStyle/>
          <a:p>
            <a:r>
              <a:rPr lang="en-US" sz="1200" dirty="0" smtClean="0">
                <a:solidFill>
                  <a:srgbClr val="000000"/>
                </a:solidFill>
              </a:rPr>
              <a:t>Distributed Messaging System</a:t>
            </a:r>
            <a:endParaRPr lang="en-US" sz="1200" dirty="0">
              <a:solidFill>
                <a:srgbClr val="000000"/>
              </a:solidFill>
            </a:endParaRPr>
          </a:p>
        </p:txBody>
      </p:sp>
      <p:sp>
        <p:nvSpPr>
          <p:cNvPr id="69" name="Right Arrow 68"/>
          <p:cNvSpPr/>
          <p:nvPr/>
        </p:nvSpPr>
        <p:spPr>
          <a:xfrm>
            <a:off x="2366069" y="3768864"/>
            <a:ext cx="430120" cy="282535"/>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0" name="Right Arrow 69"/>
          <p:cNvSpPr/>
          <p:nvPr/>
        </p:nvSpPr>
        <p:spPr bwMode="gray">
          <a:xfrm>
            <a:off x="2492209" y="2363901"/>
            <a:ext cx="386580" cy="351045"/>
          </a:xfrm>
          <a:prstGeom prst="rightArrow">
            <a:avLst/>
          </a:prstGeom>
          <a:solidFill>
            <a:schemeClr val="accent4"/>
          </a:solidFill>
          <a:ln w="22225">
            <a:solidFill>
              <a:schemeClr val="bg1"/>
            </a:solidFill>
            <a:round/>
            <a:headEnd/>
            <a:tailEnd/>
          </a:ln>
        </p:spPr>
        <p:txBody>
          <a:bodyPr wrap="square" rtlCol="0" anchor="ctr">
            <a:noAutofit/>
          </a:bodyPr>
          <a:lstStyle/>
          <a:p>
            <a:pPr algn="ctr"/>
            <a:endParaRPr lang="en-US" dirty="0">
              <a:solidFill>
                <a:srgbClr val="000000"/>
              </a:solidFill>
            </a:endParaRPr>
          </a:p>
        </p:txBody>
      </p:sp>
      <p:sp>
        <p:nvSpPr>
          <p:cNvPr id="71" name="TextBox 70"/>
          <p:cNvSpPr txBox="1"/>
          <p:nvPr/>
        </p:nvSpPr>
        <p:spPr>
          <a:xfrm>
            <a:off x="4598481" y="2409323"/>
            <a:ext cx="925253" cy="646331"/>
          </a:xfrm>
          <a:prstGeom prst="rect">
            <a:avLst/>
          </a:prstGeom>
          <a:noFill/>
        </p:spPr>
        <p:txBody>
          <a:bodyPr wrap="none" rtlCol="0">
            <a:spAutoFit/>
          </a:bodyPr>
          <a:lstStyle/>
          <a:p>
            <a:r>
              <a:rPr lang="en-US" sz="1200" dirty="0">
                <a:solidFill>
                  <a:srgbClr val="000000"/>
                </a:solidFill>
              </a:rPr>
              <a:t>ETL </a:t>
            </a:r>
          </a:p>
          <a:p>
            <a:r>
              <a:rPr lang="en-US" sz="1200" dirty="0">
                <a:solidFill>
                  <a:srgbClr val="000000"/>
                </a:solidFill>
              </a:rPr>
              <a:t>Stream </a:t>
            </a:r>
          </a:p>
          <a:p>
            <a:r>
              <a:rPr lang="en-US" sz="1200" dirty="0">
                <a:solidFill>
                  <a:srgbClr val="000000"/>
                </a:solidFill>
              </a:rPr>
              <a:t>processing</a:t>
            </a:r>
          </a:p>
        </p:txBody>
      </p:sp>
      <p:pic>
        <p:nvPicPr>
          <p:cNvPr id="24" name="Picture 23"/>
          <p:cNvPicPr>
            <a:picLocks noChangeAspect="1"/>
          </p:cNvPicPr>
          <p:nvPr/>
        </p:nvPicPr>
        <p:blipFill>
          <a:blip r:embed="rId6"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7435555" y="5454526"/>
            <a:ext cx="536352" cy="543568"/>
          </a:xfrm>
          <a:prstGeom prst="rect">
            <a:avLst/>
          </a:prstGeom>
        </p:spPr>
      </p:pic>
      <p:pic>
        <p:nvPicPr>
          <p:cNvPr id="25" name="Picture 2" descr="http://spark.apache.org/images/spark-logo-trademark.png"/>
          <p:cNvPicPr>
            <a:picLocks noChangeAspect="1" noChangeArrowheads="1"/>
          </p:cNvPicPr>
          <p:nvPr/>
        </p:nvPicPr>
        <p:blipFill>
          <a:blip r:embed="rId7" cstate="print">
            <a:grayscl/>
            <a:extLst>
              <a:ext uri="{28A0092B-C50C-407E-A947-70E740481C1C}">
                <a14:useLocalDpi xmlns:a14="http://schemas.microsoft.com/office/drawing/2010/main" val="0"/>
              </a:ext>
            </a:extLst>
          </a:blip>
          <a:srcRect/>
          <a:stretch>
            <a:fillRect/>
          </a:stretch>
        </p:blipFill>
        <p:spPr bwMode="auto">
          <a:xfrm>
            <a:off x="4658643" y="3198468"/>
            <a:ext cx="861277" cy="43701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4"/>
          <p:cNvSpPr txBox="1">
            <a:spLocks noChangeArrowheads="1"/>
          </p:cNvSpPr>
          <p:nvPr/>
        </p:nvSpPr>
        <p:spPr bwMode="auto">
          <a:xfrm>
            <a:off x="7854545" y="4590891"/>
            <a:ext cx="1751469" cy="276999"/>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a:solidFill>
                  <a:srgbClr val="000000"/>
                </a:solidFill>
                <a:latin typeface="Arial" charset="0"/>
                <a:cs typeface="Arial" charset="0"/>
              </a:rPr>
              <a:t>SQL on Hadoop</a:t>
            </a:r>
          </a:p>
        </p:txBody>
      </p:sp>
      <p:pic>
        <p:nvPicPr>
          <p:cNvPr id="41" name="Picture 4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39859" y="5345559"/>
            <a:ext cx="885711" cy="660681"/>
          </a:xfrm>
          <a:prstGeom prst="rect">
            <a:avLst/>
          </a:prstGeom>
        </p:spPr>
      </p:pic>
      <p:sp>
        <p:nvSpPr>
          <p:cNvPr id="42" name="TextBox 41"/>
          <p:cNvSpPr txBox="1"/>
          <p:nvPr/>
        </p:nvSpPr>
        <p:spPr>
          <a:xfrm>
            <a:off x="7971907" y="5463118"/>
            <a:ext cx="673711" cy="461665"/>
          </a:xfrm>
          <a:prstGeom prst="rect">
            <a:avLst/>
          </a:prstGeom>
          <a:noFill/>
        </p:spPr>
        <p:txBody>
          <a:bodyPr wrap="none" rtlCol="0">
            <a:spAutoFit/>
          </a:bodyPr>
          <a:lstStyle/>
          <a:p>
            <a:r>
              <a:rPr lang="en-US" sz="1200" dirty="0" smtClean="0">
                <a:solidFill>
                  <a:srgbClr val="000000"/>
                </a:solidFill>
              </a:rPr>
              <a:t>ORC</a:t>
            </a:r>
            <a:endParaRPr lang="en-US" sz="1200" dirty="0">
              <a:solidFill>
                <a:srgbClr val="000000"/>
              </a:solidFill>
            </a:endParaRPr>
          </a:p>
          <a:p>
            <a:r>
              <a:rPr lang="en-US" sz="1200" dirty="0">
                <a:solidFill>
                  <a:srgbClr val="000000"/>
                </a:solidFill>
              </a:rPr>
              <a:t>Parquet</a:t>
            </a:r>
          </a:p>
        </p:txBody>
      </p:sp>
      <p:sp>
        <p:nvSpPr>
          <p:cNvPr id="3" name="Rectangle 2"/>
          <p:cNvSpPr/>
          <p:nvPr/>
        </p:nvSpPr>
        <p:spPr>
          <a:xfrm>
            <a:off x="3020553" y="2416600"/>
            <a:ext cx="1027644" cy="646331"/>
          </a:xfrm>
          <a:prstGeom prst="rect">
            <a:avLst/>
          </a:prstGeom>
        </p:spPr>
        <p:txBody>
          <a:bodyPr wrap="square">
            <a:spAutoFit/>
          </a:bodyPr>
          <a:lstStyle/>
          <a:p>
            <a:pPr algn="ctr"/>
            <a:r>
              <a:rPr lang="en-US" sz="1200" kern="0" dirty="0">
                <a:solidFill>
                  <a:srgbClr val="000000"/>
                </a:solidFill>
                <a:sym typeface="Calibri"/>
              </a:rPr>
              <a:t>Raw Data Topics </a:t>
            </a:r>
          </a:p>
          <a:p>
            <a:pPr algn="ctr"/>
            <a:r>
              <a:rPr lang="en-US" sz="1200" kern="0" dirty="0">
                <a:solidFill>
                  <a:srgbClr val="000000"/>
                </a:solidFill>
                <a:sym typeface="Calibri"/>
              </a:rPr>
              <a:t>JSON, AVRO</a:t>
            </a:r>
            <a:endParaRPr lang="en-US" sz="1200" dirty="0">
              <a:solidFill>
                <a:srgbClr val="000000"/>
              </a:solidFill>
            </a:endParaRPr>
          </a:p>
        </p:txBody>
      </p:sp>
      <p:pic>
        <p:nvPicPr>
          <p:cNvPr id="6" name="Picture 5"/>
          <p:cNvPicPr>
            <a:picLocks noChangeAspect="1"/>
          </p:cNvPicPr>
          <p:nvPr/>
        </p:nvPicPr>
        <p:blipFill>
          <a:blip r:embed="rId10">
            <a:clrChange>
              <a:clrFrom>
                <a:srgbClr val="FFFFFF"/>
              </a:clrFrom>
              <a:clrTo>
                <a:srgbClr val="FFFFFF">
                  <a:alpha val="0"/>
                </a:srgbClr>
              </a:clrTo>
            </a:clrChange>
          </a:blip>
          <a:stretch>
            <a:fillRect/>
          </a:stretch>
        </p:blipFill>
        <p:spPr>
          <a:xfrm>
            <a:off x="3046859" y="1701403"/>
            <a:ext cx="970877" cy="510493"/>
          </a:xfrm>
          <a:prstGeom prst="rect">
            <a:avLst/>
          </a:prstGeom>
        </p:spPr>
      </p:pic>
      <p:sp>
        <p:nvSpPr>
          <p:cNvPr id="43" name="TextBox 42"/>
          <p:cNvSpPr txBox="1"/>
          <p:nvPr/>
        </p:nvSpPr>
        <p:spPr>
          <a:xfrm>
            <a:off x="2997095" y="3574647"/>
            <a:ext cx="1043357" cy="461663"/>
          </a:xfrm>
          <a:prstGeom prst="rect">
            <a:avLst/>
          </a:prstGeom>
          <a:noFill/>
          <a:ln w="3175" cap="flat" cmpd="sng">
            <a:noFill/>
            <a:prstDash val="sysDot"/>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en-US" sz="1200" kern="0" dirty="0">
                <a:solidFill>
                  <a:srgbClr val="000000"/>
                </a:solidFill>
                <a:sym typeface="Calibri"/>
              </a:rPr>
              <a:t>Processed</a:t>
            </a:r>
          </a:p>
          <a:p>
            <a:pPr algn="ctr" hangingPunct="0"/>
            <a:r>
              <a:rPr lang="en-US" sz="1200" kern="0" dirty="0">
                <a:solidFill>
                  <a:srgbClr val="000000"/>
                </a:solidFill>
                <a:sym typeface="Calibri"/>
              </a:rPr>
              <a:t>Data Topics</a:t>
            </a:r>
          </a:p>
        </p:txBody>
      </p:sp>
      <p:sp>
        <p:nvSpPr>
          <p:cNvPr id="45" name="Right Arrow 44"/>
          <p:cNvSpPr/>
          <p:nvPr/>
        </p:nvSpPr>
        <p:spPr bwMode="gray">
          <a:xfrm>
            <a:off x="4075295" y="2830731"/>
            <a:ext cx="386580" cy="351045"/>
          </a:xfrm>
          <a:prstGeom prst="rightArrow">
            <a:avLst/>
          </a:prstGeom>
          <a:solidFill>
            <a:schemeClr val="accent4"/>
          </a:solidFill>
          <a:ln w="22225">
            <a:noFill/>
            <a:round/>
            <a:headEnd/>
            <a:tailEnd/>
          </a:ln>
        </p:spPr>
        <p:txBody>
          <a:bodyPr wrap="square" rtlCol="0" anchor="ctr">
            <a:noAutofit/>
          </a:bodyPr>
          <a:lstStyle/>
          <a:p>
            <a:pPr algn="ctr"/>
            <a:endParaRPr lang="en-US" dirty="0">
              <a:solidFill>
                <a:srgbClr val="000000"/>
              </a:solidFill>
            </a:endParaRPr>
          </a:p>
        </p:txBody>
      </p:sp>
      <p:sp>
        <p:nvSpPr>
          <p:cNvPr id="46" name="Right Arrow 45"/>
          <p:cNvSpPr/>
          <p:nvPr/>
        </p:nvSpPr>
        <p:spPr bwMode="gray">
          <a:xfrm rot="10800000">
            <a:off x="4045194" y="3644201"/>
            <a:ext cx="386580" cy="351045"/>
          </a:xfrm>
          <a:prstGeom prst="rightArrow">
            <a:avLst/>
          </a:prstGeom>
          <a:solidFill>
            <a:schemeClr val="accent4"/>
          </a:solidFill>
          <a:ln w="22225">
            <a:noFill/>
            <a:round/>
            <a:headEnd/>
            <a:tailEnd/>
          </a:ln>
        </p:spPr>
        <p:txBody>
          <a:bodyPr wrap="square" rtlCol="0" anchor="ctr">
            <a:noAutofit/>
          </a:bodyPr>
          <a:lstStyle/>
          <a:p>
            <a:pPr algn="ctr"/>
            <a:endParaRPr lang="en-US" dirty="0">
              <a:solidFill>
                <a:srgbClr val="000000"/>
              </a:solidFill>
            </a:endParaRPr>
          </a:p>
        </p:txBody>
      </p:sp>
      <p:sp>
        <p:nvSpPr>
          <p:cNvPr id="50" name="Right Arrow 49"/>
          <p:cNvSpPr/>
          <p:nvPr/>
        </p:nvSpPr>
        <p:spPr>
          <a:xfrm>
            <a:off x="4103410" y="1680336"/>
            <a:ext cx="2736276" cy="282535"/>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0" name="Left-Right Arrow 39"/>
          <p:cNvSpPr/>
          <p:nvPr/>
        </p:nvSpPr>
        <p:spPr bwMode="gray">
          <a:xfrm rot="5400000">
            <a:off x="3567877" y="4630073"/>
            <a:ext cx="511716" cy="376373"/>
          </a:xfrm>
          <a:prstGeom prst="leftRightArrow">
            <a:avLst/>
          </a:prstGeom>
          <a:solidFill>
            <a:schemeClr val="accent4"/>
          </a:solidFill>
          <a:ln w="22225">
            <a:solidFill>
              <a:schemeClr val="bg1"/>
            </a:solidFill>
            <a:round/>
            <a:headEnd/>
            <a:tailEnd/>
          </a:ln>
        </p:spPr>
        <p:txBody>
          <a:bodyPr wrap="square" rtlCol="0" anchor="ctr">
            <a:noAutofit/>
          </a:bodyPr>
          <a:lstStyle/>
          <a:p>
            <a:pPr algn="ctr"/>
            <a:endParaRPr lang="en-US" dirty="0">
              <a:solidFill>
                <a:srgbClr val="000000"/>
              </a:solidFill>
            </a:endParaRPr>
          </a:p>
        </p:txBody>
      </p:sp>
      <p:sp>
        <p:nvSpPr>
          <p:cNvPr id="48" name="Left-Right Arrow 47"/>
          <p:cNvSpPr/>
          <p:nvPr/>
        </p:nvSpPr>
        <p:spPr bwMode="gray">
          <a:xfrm rot="5400000">
            <a:off x="7544287" y="4541205"/>
            <a:ext cx="689452" cy="376373"/>
          </a:xfrm>
          <a:prstGeom prst="leftRightArrow">
            <a:avLst/>
          </a:prstGeom>
          <a:solidFill>
            <a:schemeClr val="accent4"/>
          </a:solidFill>
          <a:ln w="22225">
            <a:solidFill>
              <a:schemeClr val="bg1"/>
            </a:solidFill>
            <a:round/>
            <a:headEnd/>
            <a:tailEnd/>
          </a:ln>
        </p:spPr>
        <p:txBody>
          <a:bodyPr wrap="square" rtlCol="0" anchor="ctr">
            <a:noAutofit/>
          </a:bodyPr>
          <a:lstStyle/>
          <a:p>
            <a:pPr algn="ctr"/>
            <a:endParaRPr lang="en-US" dirty="0">
              <a:solidFill>
                <a:srgbClr val="000000"/>
              </a:solidFill>
            </a:endParaRPr>
          </a:p>
        </p:txBody>
      </p:sp>
      <p:pic>
        <p:nvPicPr>
          <p:cNvPr id="51" name="Picture 5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166643" y="5329320"/>
            <a:ext cx="885711" cy="660681"/>
          </a:xfrm>
          <a:prstGeom prst="rect">
            <a:avLst/>
          </a:prstGeom>
        </p:spPr>
      </p:pic>
      <p:pic>
        <p:nvPicPr>
          <p:cNvPr id="52" name="Picture 51"/>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687493" y="5398009"/>
            <a:ext cx="885711" cy="660681"/>
          </a:xfrm>
          <a:prstGeom prst="rect">
            <a:avLst/>
          </a:prstGeom>
        </p:spPr>
      </p:pic>
      <p:pic>
        <p:nvPicPr>
          <p:cNvPr id="53" name="Picture 52"/>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447907" y="5398008"/>
            <a:ext cx="885711" cy="660681"/>
          </a:xfrm>
          <a:prstGeom prst="rect">
            <a:avLst/>
          </a:prstGeom>
        </p:spPr>
      </p:pic>
      <p:sp>
        <p:nvSpPr>
          <p:cNvPr id="55" name="TextBox 4"/>
          <p:cNvSpPr txBox="1">
            <a:spLocks noChangeArrowheads="1"/>
          </p:cNvSpPr>
          <p:nvPr/>
        </p:nvSpPr>
        <p:spPr bwMode="auto">
          <a:xfrm>
            <a:off x="5647112" y="2593989"/>
            <a:ext cx="1309484" cy="461665"/>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smtClean="0">
                <a:solidFill>
                  <a:srgbClr val="000000"/>
                </a:solidFill>
                <a:latin typeface="Arial" charset="0"/>
                <a:cs typeface="Arial" charset="0"/>
              </a:rPr>
              <a:t>Spark Connector</a:t>
            </a:r>
            <a:endParaRPr lang="en-US" sz="1200" b="1" dirty="0">
              <a:solidFill>
                <a:srgbClr val="000000"/>
              </a:solidFill>
              <a:latin typeface="Arial" charset="0"/>
              <a:cs typeface="Arial" charset="0"/>
            </a:endParaRPr>
          </a:p>
        </p:txBody>
      </p:sp>
    </p:spTree>
    <p:extLst>
      <p:ext uri="{BB962C8B-B14F-4D97-AF65-F5344CB8AC3E}">
        <p14:creationId xmlns:p14="http://schemas.microsoft.com/office/powerpoint/2010/main" val="30412944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bwMode="gray">
          <a:xfrm>
            <a:off x="3604667" y="5080403"/>
            <a:ext cx="5370517" cy="1226595"/>
          </a:xfrm>
          <a:prstGeom prst="rect">
            <a:avLst/>
          </a:prstGeom>
          <a:solidFill>
            <a:schemeClr val="accent6">
              <a:lumMod val="40000"/>
              <a:lumOff val="60000"/>
            </a:schemeClr>
          </a:solidFill>
          <a:ln w="22225">
            <a:noFill/>
            <a:round/>
            <a:headEnd/>
            <a:tailEnd/>
          </a:ln>
        </p:spPr>
        <p:txBody>
          <a:bodyPr wrap="square" rtlCol="0" anchor="ctr">
            <a:noAutofit/>
          </a:bodyPr>
          <a:lstStyle/>
          <a:p>
            <a:pPr algn="ctr"/>
            <a:endParaRPr lang="en-US" sz="1200" b="1" dirty="0">
              <a:solidFill>
                <a:srgbClr val="000000"/>
              </a:solidFill>
            </a:endParaRPr>
          </a:p>
        </p:txBody>
      </p:sp>
      <p:sp>
        <p:nvSpPr>
          <p:cNvPr id="2" name="Title 1"/>
          <p:cNvSpPr>
            <a:spLocks noGrp="1"/>
          </p:cNvSpPr>
          <p:nvPr>
            <p:ph type="title"/>
          </p:nvPr>
        </p:nvSpPr>
        <p:spPr/>
        <p:txBody>
          <a:bodyPr vert="horz" wrap="square" lIns="0" tIns="0" rIns="0" bIns="0" rtlCol="0" anchor="t" anchorCtr="0">
            <a:noAutofit/>
          </a:bodyPr>
          <a:lstStyle/>
          <a:p>
            <a:r>
              <a:rPr lang="en-US" sz="3200" dirty="0" smtClean="0"/>
              <a:t>Common Modern Architecture for Batch and </a:t>
            </a:r>
            <a:r>
              <a:rPr lang="en-US" sz="3200" dirty="0"/>
              <a:t>S</a:t>
            </a:r>
            <a:r>
              <a:rPr lang="en-US" sz="3200" dirty="0" smtClean="0"/>
              <a:t>treaming Analytics</a:t>
            </a:r>
            <a:r>
              <a:rPr lang="en-US" dirty="0"/>
              <a:t/>
            </a:r>
            <a:br>
              <a:rPr lang="en-US" dirty="0"/>
            </a:br>
            <a:endParaRPr lang="en-US" dirty="0"/>
          </a:p>
        </p:txBody>
      </p:sp>
      <p:sp>
        <p:nvSpPr>
          <p:cNvPr id="26" name="Can 25"/>
          <p:cNvSpPr/>
          <p:nvPr/>
        </p:nvSpPr>
        <p:spPr bwMode="gray">
          <a:xfrm>
            <a:off x="1063069" y="1439504"/>
            <a:ext cx="990600" cy="969819"/>
          </a:xfrm>
          <a:prstGeom prst="can">
            <a:avLst/>
          </a:prstGeom>
          <a:solidFill>
            <a:schemeClr val="accent3"/>
          </a:solidFill>
          <a:ln w="22225">
            <a:solidFill>
              <a:schemeClr val="bg1"/>
            </a:solidFill>
            <a:round/>
            <a:headEnd/>
            <a:tailEnd/>
          </a:ln>
        </p:spPr>
        <p:txBody>
          <a:bodyPr wrap="square" rtlCol="0" anchor="ctr">
            <a:noAutofit/>
          </a:bodyPr>
          <a:lstStyle/>
          <a:p>
            <a:pPr algn="ctr"/>
            <a:endParaRPr lang="en-US" sz="1200" dirty="0">
              <a:solidFill>
                <a:srgbClr val="000000"/>
              </a:solidFill>
            </a:endParaRPr>
          </a:p>
        </p:txBody>
      </p:sp>
      <p:sp>
        <p:nvSpPr>
          <p:cNvPr id="27" name="Left-Right Arrow 26"/>
          <p:cNvSpPr/>
          <p:nvPr/>
        </p:nvSpPr>
        <p:spPr bwMode="gray">
          <a:xfrm>
            <a:off x="5712542" y="3025102"/>
            <a:ext cx="1096315" cy="389393"/>
          </a:xfrm>
          <a:prstGeom prst="leftRightArrow">
            <a:avLst/>
          </a:prstGeom>
          <a:solidFill>
            <a:schemeClr val="accent4"/>
          </a:solidFill>
          <a:ln w="22225">
            <a:solidFill>
              <a:schemeClr val="bg1"/>
            </a:solidFill>
            <a:round/>
            <a:headEnd/>
            <a:tailEnd/>
          </a:ln>
        </p:spPr>
        <p:txBody>
          <a:bodyPr wrap="square" rtlCol="0" anchor="ctr">
            <a:noAutofit/>
          </a:bodyPr>
          <a:lstStyle/>
          <a:p>
            <a:pPr algn="ctr"/>
            <a:endParaRPr lang="en-US" dirty="0">
              <a:solidFill>
                <a:srgbClr val="000000"/>
              </a:solidFill>
            </a:endParaRPr>
          </a:p>
        </p:txBody>
      </p:sp>
      <p:sp>
        <p:nvSpPr>
          <p:cNvPr id="28" name="Can 27"/>
          <p:cNvSpPr/>
          <p:nvPr/>
        </p:nvSpPr>
        <p:spPr bwMode="gray">
          <a:xfrm>
            <a:off x="6882614" y="1278500"/>
            <a:ext cx="2007175" cy="3106166"/>
          </a:xfrm>
          <a:prstGeom prst="can">
            <a:avLst/>
          </a:prstGeom>
          <a:solidFill>
            <a:schemeClr val="accent6">
              <a:lumMod val="60000"/>
              <a:lumOff val="40000"/>
            </a:schemeClr>
          </a:solidFill>
          <a:ln w="22225">
            <a:solidFill>
              <a:schemeClr val="bg1"/>
            </a:solidFill>
            <a:round/>
            <a:headEnd/>
            <a:tailEnd/>
          </a:ln>
        </p:spPr>
        <p:txBody>
          <a:bodyPr wrap="square" rtlCol="0" anchor="ctr">
            <a:noAutofit/>
          </a:bodyPr>
          <a:lstStyle/>
          <a:p>
            <a:pPr algn="ctr"/>
            <a:r>
              <a:rPr lang="en-US" b="1" smtClean="0">
                <a:solidFill>
                  <a:srgbClr val="000000"/>
                </a:solidFill>
              </a:rPr>
              <a:t>MPP Analytics Database</a:t>
            </a:r>
            <a:endParaRPr lang="en-US" b="1" dirty="0">
              <a:solidFill>
                <a:srgbClr val="000000"/>
              </a:solidFill>
            </a:endParaRPr>
          </a:p>
        </p:txBody>
      </p:sp>
      <p:pic>
        <p:nvPicPr>
          <p:cNvPr id="30" name="Picture 19" descr="COGNOS_PPLAY_20026712408">
            <a:hlinkClick r:id="rId3"/>
          </p:cNvPr>
          <p:cNvPicPr>
            <a:picLocks noChangeAspect="1" noChangeArrowheads="1"/>
          </p:cNvPicPr>
          <p:nvPr/>
        </p:nvPicPr>
        <p:blipFill>
          <a:blip r:embed="rId4" cstate="print"/>
          <a:srcRect/>
          <a:stretch>
            <a:fillRect/>
          </a:stretch>
        </p:blipFill>
        <p:spPr bwMode="auto">
          <a:xfrm>
            <a:off x="9952112" y="1757522"/>
            <a:ext cx="1444866" cy="1424254"/>
          </a:xfrm>
          <a:prstGeom prst="rect">
            <a:avLst/>
          </a:prstGeom>
          <a:noFill/>
          <a:ln w="9525">
            <a:solidFill>
              <a:schemeClr val="bg2"/>
            </a:solidFill>
            <a:miter lim="800000"/>
            <a:headEnd/>
            <a:tailEnd/>
          </a:ln>
        </p:spPr>
      </p:pic>
      <p:pic>
        <p:nvPicPr>
          <p:cNvPr id="31" name="Picture 30" descr="C:\DOCUME~1\cmahony\LOCALS~1\Temp\msohtmlclip1\01\clip_image001.png"/>
          <p:cNvPicPr/>
          <p:nvPr/>
        </p:nvPicPr>
        <p:blipFill>
          <a:blip r:embed="rId5" cstate="print"/>
          <a:srcRect t="17153"/>
          <a:stretch>
            <a:fillRect/>
          </a:stretch>
        </p:blipFill>
        <p:spPr bwMode="auto">
          <a:xfrm>
            <a:off x="9949567" y="3280302"/>
            <a:ext cx="1447411" cy="1104363"/>
          </a:xfrm>
          <a:prstGeom prst="rect">
            <a:avLst/>
          </a:prstGeom>
          <a:noFill/>
          <a:ln w="9525">
            <a:solidFill>
              <a:schemeClr val="accent1"/>
            </a:solidFill>
            <a:miter lim="800000"/>
            <a:headEnd/>
            <a:tailEnd/>
          </a:ln>
        </p:spPr>
      </p:pic>
      <p:sp>
        <p:nvSpPr>
          <p:cNvPr id="32" name="Left-Right Arrow 31"/>
          <p:cNvSpPr/>
          <p:nvPr/>
        </p:nvSpPr>
        <p:spPr bwMode="gray">
          <a:xfrm>
            <a:off x="8975184" y="3013089"/>
            <a:ext cx="852511" cy="400563"/>
          </a:xfrm>
          <a:prstGeom prst="leftRightArrow">
            <a:avLst/>
          </a:prstGeom>
          <a:solidFill>
            <a:schemeClr val="accent4"/>
          </a:solidFill>
          <a:ln w="22225">
            <a:solidFill>
              <a:schemeClr val="bg1"/>
            </a:solidFill>
            <a:round/>
            <a:headEnd/>
            <a:tailEnd/>
          </a:ln>
        </p:spPr>
        <p:txBody>
          <a:bodyPr wrap="square" rtlCol="0" anchor="ctr">
            <a:noAutofit/>
          </a:bodyPr>
          <a:lstStyle/>
          <a:p>
            <a:pPr algn="ctr"/>
            <a:endParaRPr lang="en-US" dirty="0">
              <a:solidFill>
                <a:srgbClr val="000000"/>
              </a:solidFill>
            </a:endParaRPr>
          </a:p>
        </p:txBody>
      </p:sp>
      <p:sp>
        <p:nvSpPr>
          <p:cNvPr id="33" name="TextBox 4"/>
          <p:cNvSpPr txBox="1">
            <a:spLocks noChangeArrowheads="1"/>
          </p:cNvSpPr>
          <p:nvPr/>
        </p:nvSpPr>
        <p:spPr bwMode="auto">
          <a:xfrm>
            <a:off x="9700922" y="1434506"/>
            <a:ext cx="1871815" cy="276999"/>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a:solidFill>
                  <a:srgbClr val="000000"/>
                </a:solidFill>
                <a:latin typeface="Arial" charset="0"/>
                <a:cs typeface="Arial" charset="0"/>
              </a:rPr>
              <a:t>Analytics / Reporting</a:t>
            </a:r>
          </a:p>
        </p:txBody>
      </p:sp>
      <p:sp>
        <p:nvSpPr>
          <p:cNvPr id="34" name="Can 33"/>
          <p:cNvSpPr/>
          <p:nvPr/>
        </p:nvSpPr>
        <p:spPr bwMode="gray">
          <a:xfrm>
            <a:off x="1215469" y="1830896"/>
            <a:ext cx="990600" cy="1066800"/>
          </a:xfrm>
          <a:prstGeom prst="can">
            <a:avLst/>
          </a:prstGeom>
          <a:solidFill>
            <a:schemeClr val="accent3"/>
          </a:solidFill>
          <a:ln w="22225">
            <a:solidFill>
              <a:schemeClr val="bg1"/>
            </a:solidFill>
            <a:round/>
            <a:headEnd/>
            <a:tailEnd/>
          </a:ln>
        </p:spPr>
        <p:txBody>
          <a:bodyPr wrap="square" rtlCol="0" anchor="ctr">
            <a:noAutofit/>
          </a:bodyPr>
          <a:lstStyle/>
          <a:p>
            <a:pPr algn="ctr"/>
            <a:endParaRPr lang="en-US" sz="1200" dirty="0">
              <a:solidFill>
                <a:srgbClr val="000000"/>
              </a:solidFill>
            </a:endParaRPr>
          </a:p>
        </p:txBody>
      </p:sp>
      <p:sp>
        <p:nvSpPr>
          <p:cNvPr id="35" name="Can 34"/>
          <p:cNvSpPr/>
          <p:nvPr/>
        </p:nvSpPr>
        <p:spPr bwMode="gray">
          <a:xfrm>
            <a:off x="1444069" y="2211896"/>
            <a:ext cx="990600" cy="1066800"/>
          </a:xfrm>
          <a:prstGeom prst="can">
            <a:avLst/>
          </a:prstGeom>
          <a:solidFill>
            <a:schemeClr val="accent3"/>
          </a:solidFill>
          <a:ln w="22225">
            <a:solidFill>
              <a:schemeClr val="bg1"/>
            </a:solidFill>
            <a:round/>
            <a:headEnd/>
            <a:tailEnd/>
          </a:ln>
        </p:spPr>
        <p:txBody>
          <a:bodyPr wrap="square" rtlCol="0" anchor="ctr">
            <a:noAutofit/>
          </a:bodyPr>
          <a:lstStyle/>
          <a:p>
            <a:pPr algn="ctr"/>
            <a:r>
              <a:rPr lang="en-US" sz="1067" b="1" dirty="0">
                <a:solidFill>
                  <a:schemeClr val="bg1"/>
                </a:solidFill>
              </a:rPr>
              <a:t>Data Generation</a:t>
            </a:r>
          </a:p>
          <a:p>
            <a:pPr algn="ctr"/>
            <a:r>
              <a:rPr lang="en-US" sz="1067" b="1" dirty="0">
                <a:solidFill>
                  <a:schemeClr val="bg1"/>
                </a:solidFill>
              </a:rPr>
              <a:t>OLTP/ODS</a:t>
            </a:r>
          </a:p>
        </p:txBody>
      </p:sp>
      <p:sp>
        <p:nvSpPr>
          <p:cNvPr id="36" name="Rectangle 35"/>
          <p:cNvSpPr/>
          <p:nvPr/>
        </p:nvSpPr>
        <p:spPr bwMode="gray">
          <a:xfrm>
            <a:off x="4450541" y="2166626"/>
            <a:ext cx="1275183" cy="2134619"/>
          </a:xfrm>
          <a:prstGeom prst="rect">
            <a:avLst/>
          </a:prstGeom>
          <a:solidFill>
            <a:schemeClr val="accent6">
              <a:lumMod val="40000"/>
              <a:lumOff val="60000"/>
            </a:schemeClr>
          </a:solidFill>
          <a:ln w="22225">
            <a:noFill/>
            <a:round/>
            <a:headEnd/>
            <a:tailEnd/>
          </a:ln>
        </p:spPr>
        <p:txBody>
          <a:bodyPr wrap="square" rtlCol="0" anchor="ctr">
            <a:noAutofit/>
          </a:bodyPr>
          <a:lstStyle/>
          <a:p>
            <a:pPr algn="ctr"/>
            <a:endParaRPr lang="en-US" sz="1200" b="1" dirty="0">
              <a:solidFill>
                <a:srgbClr val="000000"/>
              </a:solidFill>
            </a:endParaRPr>
          </a:p>
        </p:txBody>
      </p:sp>
      <p:sp>
        <p:nvSpPr>
          <p:cNvPr id="37" name="Rectangle 36"/>
          <p:cNvSpPr/>
          <p:nvPr/>
        </p:nvSpPr>
        <p:spPr bwMode="gray">
          <a:xfrm>
            <a:off x="943878" y="3376272"/>
            <a:ext cx="1104900" cy="685800"/>
          </a:xfrm>
          <a:prstGeom prst="rect">
            <a:avLst/>
          </a:prstGeom>
          <a:solidFill>
            <a:schemeClr val="accent2"/>
          </a:solidFill>
          <a:ln w="22225">
            <a:noFill/>
            <a:round/>
            <a:headEnd/>
            <a:tailEnd/>
          </a:ln>
        </p:spPr>
        <p:txBody>
          <a:bodyPr wrap="square" rtlCol="0" anchor="ctr">
            <a:noAutofit/>
          </a:bodyPr>
          <a:lstStyle/>
          <a:p>
            <a:pPr algn="ctr"/>
            <a:r>
              <a:rPr lang="en-US" sz="1200" b="1" dirty="0">
                <a:solidFill>
                  <a:srgbClr val="FFFFFF"/>
                </a:solidFill>
              </a:rPr>
              <a:t>Logs</a:t>
            </a:r>
          </a:p>
          <a:p>
            <a:pPr algn="ctr"/>
            <a:r>
              <a:rPr lang="en-US" sz="1200" b="1" dirty="0">
                <a:solidFill>
                  <a:srgbClr val="FFFFFF"/>
                </a:solidFill>
              </a:rPr>
              <a:t>(Apps, Web, Devices)</a:t>
            </a:r>
          </a:p>
        </p:txBody>
      </p:sp>
      <p:sp>
        <p:nvSpPr>
          <p:cNvPr id="38" name="Rectangle 37"/>
          <p:cNvSpPr/>
          <p:nvPr/>
        </p:nvSpPr>
        <p:spPr bwMode="gray">
          <a:xfrm>
            <a:off x="1307770" y="4085961"/>
            <a:ext cx="1104900" cy="685800"/>
          </a:xfrm>
          <a:prstGeom prst="rect">
            <a:avLst/>
          </a:prstGeom>
          <a:solidFill>
            <a:schemeClr val="accent2"/>
          </a:solidFill>
          <a:ln w="22225">
            <a:noFill/>
            <a:round/>
            <a:headEnd/>
            <a:tailEnd/>
          </a:ln>
        </p:spPr>
        <p:txBody>
          <a:bodyPr wrap="square" rtlCol="0" anchor="ctr">
            <a:noAutofit/>
          </a:bodyPr>
          <a:lstStyle/>
          <a:p>
            <a:pPr algn="ctr"/>
            <a:r>
              <a:rPr lang="en-US" sz="1200" b="1" dirty="0">
                <a:solidFill>
                  <a:srgbClr val="FFFFFF"/>
                </a:solidFill>
              </a:rPr>
              <a:t>User tracking</a:t>
            </a:r>
          </a:p>
        </p:txBody>
      </p:sp>
      <p:sp>
        <p:nvSpPr>
          <p:cNvPr id="44" name="Rectangle 43"/>
          <p:cNvSpPr/>
          <p:nvPr/>
        </p:nvSpPr>
        <p:spPr bwMode="gray">
          <a:xfrm>
            <a:off x="1621663" y="4795650"/>
            <a:ext cx="1104900" cy="685800"/>
          </a:xfrm>
          <a:prstGeom prst="rect">
            <a:avLst/>
          </a:prstGeom>
          <a:solidFill>
            <a:schemeClr val="accent2"/>
          </a:solidFill>
          <a:ln w="22225">
            <a:noFill/>
            <a:round/>
            <a:headEnd/>
            <a:tailEnd/>
          </a:ln>
        </p:spPr>
        <p:txBody>
          <a:bodyPr wrap="square" rtlCol="0" anchor="ctr">
            <a:noAutofit/>
          </a:bodyPr>
          <a:lstStyle/>
          <a:p>
            <a:pPr algn="ctr"/>
            <a:r>
              <a:rPr lang="en-US" sz="1200" b="1" dirty="0">
                <a:solidFill>
                  <a:srgbClr val="FFFFFF"/>
                </a:solidFill>
              </a:rPr>
              <a:t>Operational Metrics</a:t>
            </a:r>
          </a:p>
        </p:txBody>
      </p:sp>
      <p:sp>
        <p:nvSpPr>
          <p:cNvPr id="47" name="Rectangle 46"/>
          <p:cNvSpPr/>
          <p:nvPr/>
        </p:nvSpPr>
        <p:spPr bwMode="gray">
          <a:xfrm>
            <a:off x="2990491" y="1439505"/>
            <a:ext cx="1069992" cy="3129182"/>
          </a:xfrm>
          <a:prstGeom prst="rect">
            <a:avLst/>
          </a:prstGeom>
          <a:solidFill>
            <a:schemeClr val="accent6">
              <a:lumMod val="40000"/>
              <a:lumOff val="60000"/>
            </a:schemeClr>
          </a:solidFill>
          <a:ln w="22225">
            <a:noFill/>
            <a:round/>
            <a:headEnd/>
            <a:tailEnd/>
          </a:ln>
        </p:spPr>
        <p:txBody>
          <a:bodyPr wrap="square" rtlCol="0" anchor="ctr">
            <a:noAutofit/>
          </a:bodyPr>
          <a:lstStyle/>
          <a:p>
            <a:pPr algn="ctr"/>
            <a:endParaRPr lang="en-US" sz="1200" b="1" dirty="0">
              <a:solidFill>
                <a:srgbClr val="FFFFFF"/>
              </a:solidFill>
            </a:endParaRPr>
          </a:p>
        </p:txBody>
      </p:sp>
      <p:sp>
        <p:nvSpPr>
          <p:cNvPr id="67" name="TextBox 66"/>
          <p:cNvSpPr txBox="1"/>
          <p:nvPr/>
        </p:nvSpPr>
        <p:spPr>
          <a:xfrm>
            <a:off x="2492209" y="1076473"/>
            <a:ext cx="2166434" cy="276999"/>
          </a:xfrm>
          <a:prstGeom prst="rect">
            <a:avLst/>
          </a:prstGeom>
          <a:noFill/>
        </p:spPr>
        <p:txBody>
          <a:bodyPr wrap="square" rtlCol="0">
            <a:spAutoFit/>
          </a:bodyPr>
          <a:lstStyle/>
          <a:p>
            <a:r>
              <a:rPr lang="en-US" sz="1200" dirty="0" smtClean="0">
                <a:solidFill>
                  <a:srgbClr val="000000"/>
                </a:solidFill>
              </a:rPr>
              <a:t>Distributed Messaging System</a:t>
            </a:r>
            <a:endParaRPr lang="en-US" sz="1200" dirty="0">
              <a:solidFill>
                <a:srgbClr val="000000"/>
              </a:solidFill>
            </a:endParaRPr>
          </a:p>
        </p:txBody>
      </p:sp>
      <p:sp>
        <p:nvSpPr>
          <p:cNvPr id="69" name="Right Arrow 68"/>
          <p:cNvSpPr/>
          <p:nvPr/>
        </p:nvSpPr>
        <p:spPr>
          <a:xfrm>
            <a:off x="2366069" y="3768864"/>
            <a:ext cx="430120" cy="282535"/>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0" name="Right Arrow 69"/>
          <p:cNvSpPr/>
          <p:nvPr/>
        </p:nvSpPr>
        <p:spPr bwMode="gray">
          <a:xfrm>
            <a:off x="2492209" y="2363901"/>
            <a:ext cx="386580" cy="351045"/>
          </a:xfrm>
          <a:prstGeom prst="rightArrow">
            <a:avLst/>
          </a:prstGeom>
          <a:solidFill>
            <a:schemeClr val="accent4"/>
          </a:solidFill>
          <a:ln w="22225">
            <a:solidFill>
              <a:schemeClr val="bg1"/>
            </a:solidFill>
            <a:round/>
            <a:headEnd/>
            <a:tailEnd/>
          </a:ln>
        </p:spPr>
        <p:txBody>
          <a:bodyPr wrap="square" rtlCol="0" anchor="ctr">
            <a:noAutofit/>
          </a:bodyPr>
          <a:lstStyle/>
          <a:p>
            <a:pPr algn="ctr"/>
            <a:endParaRPr lang="en-US" dirty="0">
              <a:solidFill>
                <a:srgbClr val="000000"/>
              </a:solidFill>
            </a:endParaRPr>
          </a:p>
        </p:txBody>
      </p:sp>
      <p:sp>
        <p:nvSpPr>
          <p:cNvPr id="71" name="TextBox 70"/>
          <p:cNvSpPr txBox="1"/>
          <p:nvPr/>
        </p:nvSpPr>
        <p:spPr>
          <a:xfrm>
            <a:off x="4598481" y="2409323"/>
            <a:ext cx="925253" cy="646331"/>
          </a:xfrm>
          <a:prstGeom prst="rect">
            <a:avLst/>
          </a:prstGeom>
          <a:noFill/>
        </p:spPr>
        <p:txBody>
          <a:bodyPr wrap="none" rtlCol="0">
            <a:spAutoFit/>
          </a:bodyPr>
          <a:lstStyle/>
          <a:p>
            <a:r>
              <a:rPr lang="en-US" sz="1200" dirty="0">
                <a:solidFill>
                  <a:srgbClr val="000000"/>
                </a:solidFill>
              </a:rPr>
              <a:t>ETL </a:t>
            </a:r>
          </a:p>
          <a:p>
            <a:r>
              <a:rPr lang="en-US" sz="1200" dirty="0">
                <a:solidFill>
                  <a:srgbClr val="000000"/>
                </a:solidFill>
              </a:rPr>
              <a:t>Stream </a:t>
            </a:r>
          </a:p>
          <a:p>
            <a:r>
              <a:rPr lang="en-US" sz="1200" dirty="0">
                <a:solidFill>
                  <a:srgbClr val="000000"/>
                </a:solidFill>
              </a:rPr>
              <a:t>processing</a:t>
            </a:r>
          </a:p>
        </p:txBody>
      </p:sp>
      <p:pic>
        <p:nvPicPr>
          <p:cNvPr id="24" name="Picture 23"/>
          <p:cNvPicPr>
            <a:picLocks noChangeAspect="1"/>
          </p:cNvPicPr>
          <p:nvPr/>
        </p:nvPicPr>
        <p:blipFill>
          <a:blip r:embed="rId6"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7435555" y="5454526"/>
            <a:ext cx="536352" cy="543568"/>
          </a:xfrm>
          <a:prstGeom prst="rect">
            <a:avLst/>
          </a:prstGeom>
        </p:spPr>
      </p:pic>
      <p:pic>
        <p:nvPicPr>
          <p:cNvPr id="25" name="Picture 2" descr="http://spark.apache.org/images/spark-logo-trademark.png"/>
          <p:cNvPicPr>
            <a:picLocks noChangeAspect="1" noChangeArrowheads="1"/>
          </p:cNvPicPr>
          <p:nvPr/>
        </p:nvPicPr>
        <p:blipFill>
          <a:blip r:embed="rId7" cstate="print">
            <a:grayscl/>
            <a:extLst>
              <a:ext uri="{28A0092B-C50C-407E-A947-70E740481C1C}">
                <a14:useLocalDpi xmlns:a14="http://schemas.microsoft.com/office/drawing/2010/main" val="0"/>
              </a:ext>
            </a:extLst>
          </a:blip>
          <a:srcRect/>
          <a:stretch>
            <a:fillRect/>
          </a:stretch>
        </p:blipFill>
        <p:spPr bwMode="auto">
          <a:xfrm>
            <a:off x="4658643" y="3198468"/>
            <a:ext cx="861277" cy="43701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4"/>
          <p:cNvSpPr txBox="1">
            <a:spLocks noChangeArrowheads="1"/>
          </p:cNvSpPr>
          <p:nvPr/>
        </p:nvSpPr>
        <p:spPr bwMode="auto">
          <a:xfrm>
            <a:off x="7854545" y="4590891"/>
            <a:ext cx="1751469" cy="276999"/>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a:solidFill>
                  <a:srgbClr val="000000"/>
                </a:solidFill>
                <a:latin typeface="Arial" charset="0"/>
                <a:cs typeface="Arial" charset="0"/>
              </a:rPr>
              <a:t>SQL on Hadoop</a:t>
            </a:r>
          </a:p>
        </p:txBody>
      </p:sp>
      <p:pic>
        <p:nvPicPr>
          <p:cNvPr id="41" name="Picture 4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39859" y="5345559"/>
            <a:ext cx="885711" cy="660681"/>
          </a:xfrm>
          <a:prstGeom prst="rect">
            <a:avLst/>
          </a:prstGeom>
        </p:spPr>
      </p:pic>
      <p:sp>
        <p:nvSpPr>
          <p:cNvPr id="42" name="TextBox 41"/>
          <p:cNvSpPr txBox="1"/>
          <p:nvPr/>
        </p:nvSpPr>
        <p:spPr>
          <a:xfrm>
            <a:off x="7971907" y="5463118"/>
            <a:ext cx="673711" cy="461665"/>
          </a:xfrm>
          <a:prstGeom prst="rect">
            <a:avLst/>
          </a:prstGeom>
          <a:noFill/>
        </p:spPr>
        <p:txBody>
          <a:bodyPr wrap="none" rtlCol="0">
            <a:spAutoFit/>
          </a:bodyPr>
          <a:lstStyle/>
          <a:p>
            <a:r>
              <a:rPr lang="en-US" sz="1200" dirty="0" smtClean="0">
                <a:solidFill>
                  <a:srgbClr val="000000"/>
                </a:solidFill>
              </a:rPr>
              <a:t>ORC</a:t>
            </a:r>
            <a:endParaRPr lang="en-US" sz="1200" dirty="0">
              <a:solidFill>
                <a:srgbClr val="000000"/>
              </a:solidFill>
            </a:endParaRPr>
          </a:p>
          <a:p>
            <a:r>
              <a:rPr lang="en-US" sz="1200" dirty="0">
                <a:solidFill>
                  <a:srgbClr val="000000"/>
                </a:solidFill>
              </a:rPr>
              <a:t>Parquet</a:t>
            </a:r>
          </a:p>
        </p:txBody>
      </p:sp>
      <p:sp>
        <p:nvSpPr>
          <p:cNvPr id="3" name="Rectangle 2"/>
          <p:cNvSpPr/>
          <p:nvPr/>
        </p:nvSpPr>
        <p:spPr>
          <a:xfrm>
            <a:off x="3020553" y="2416600"/>
            <a:ext cx="1027644" cy="646331"/>
          </a:xfrm>
          <a:prstGeom prst="rect">
            <a:avLst/>
          </a:prstGeom>
        </p:spPr>
        <p:txBody>
          <a:bodyPr wrap="square">
            <a:spAutoFit/>
          </a:bodyPr>
          <a:lstStyle/>
          <a:p>
            <a:pPr algn="ctr"/>
            <a:r>
              <a:rPr lang="en-US" sz="1200" kern="0" dirty="0">
                <a:solidFill>
                  <a:srgbClr val="000000"/>
                </a:solidFill>
                <a:sym typeface="Calibri"/>
              </a:rPr>
              <a:t>Raw Data Topics </a:t>
            </a:r>
          </a:p>
          <a:p>
            <a:pPr algn="ctr"/>
            <a:r>
              <a:rPr lang="en-US" sz="1200" kern="0" dirty="0">
                <a:solidFill>
                  <a:srgbClr val="000000"/>
                </a:solidFill>
                <a:sym typeface="Calibri"/>
              </a:rPr>
              <a:t>JSON, AVRO</a:t>
            </a:r>
            <a:endParaRPr lang="en-US" sz="1200" dirty="0">
              <a:solidFill>
                <a:srgbClr val="000000"/>
              </a:solidFill>
            </a:endParaRPr>
          </a:p>
        </p:txBody>
      </p:sp>
      <p:pic>
        <p:nvPicPr>
          <p:cNvPr id="6" name="Picture 5"/>
          <p:cNvPicPr>
            <a:picLocks noChangeAspect="1"/>
          </p:cNvPicPr>
          <p:nvPr/>
        </p:nvPicPr>
        <p:blipFill>
          <a:blip r:embed="rId10">
            <a:clrChange>
              <a:clrFrom>
                <a:srgbClr val="FFFFFF"/>
              </a:clrFrom>
              <a:clrTo>
                <a:srgbClr val="FFFFFF">
                  <a:alpha val="0"/>
                </a:srgbClr>
              </a:clrTo>
            </a:clrChange>
          </a:blip>
          <a:stretch>
            <a:fillRect/>
          </a:stretch>
        </p:blipFill>
        <p:spPr>
          <a:xfrm>
            <a:off x="3046859" y="1701403"/>
            <a:ext cx="970877" cy="510493"/>
          </a:xfrm>
          <a:prstGeom prst="rect">
            <a:avLst/>
          </a:prstGeom>
        </p:spPr>
      </p:pic>
      <p:sp>
        <p:nvSpPr>
          <p:cNvPr id="43" name="TextBox 42"/>
          <p:cNvSpPr txBox="1"/>
          <p:nvPr/>
        </p:nvSpPr>
        <p:spPr>
          <a:xfrm>
            <a:off x="2997095" y="3574647"/>
            <a:ext cx="1043357" cy="461663"/>
          </a:xfrm>
          <a:prstGeom prst="rect">
            <a:avLst/>
          </a:prstGeom>
          <a:noFill/>
          <a:ln w="3175" cap="flat" cmpd="sng">
            <a:noFill/>
            <a:prstDash val="sysDot"/>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en-US" sz="1200" kern="0" dirty="0">
                <a:solidFill>
                  <a:srgbClr val="000000"/>
                </a:solidFill>
                <a:sym typeface="Calibri"/>
              </a:rPr>
              <a:t>Processed</a:t>
            </a:r>
          </a:p>
          <a:p>
            <a:pPr algn="ctr" hangingPunct="0"/>
            <a:r>
              <a:rPr lang="en-US" sz="1200" kern="0" dirty="0">
                <a:solidFill>
                  <a:srgbClr val="000000"/>
                </a:solidFill>
                <a:sym typeface="Calibri"/>
              </a:rPr>
              <a:t>Data Topics</a:t>
            </a:r>
          </a:p>
        </p:txBody>
      </p:sp>
      <p:sp>
        <p:nvSpPr>
          <p:cNvPr id="45" name="Right Arrow 44"/>
          <p:cNvSpPr/>
          <p:nvPr/>
        </p:nvSpPr>
        <p:spPr bwMode="gray">
          <a:xfrm>
            <a:off x="4075295" y="2830731"/>
            <a:ext cx="386580" cy="351045"/>
          </a:xfrm>
          <a:prstGeom prst="rightArrow">
            <a:avLst/>
          </a:prstGeom>
          <a:solidFill>
            <a:schemeClr val="accent4"/>
          </a:solidFill>
          <a:ln w="22225">
            <a:noFill/>
            <a:round/>
            <a:headEnd/>
            <a:tailEnd/>
          </a:ln>
        </p:spPr>
        <p:txBody>
          <a:bodyPr wrap="square" rtlCol="0" anchor="ctr">
            <a:noAutofit/>
          </a:bodyPr>
          <a:lstStyle/>
          <a:p>
            <a:pPr algn="ctr"/>
            <a:endParaRPr lang="en-US" dirty="0">
              <a:solidFill>
                <a:srgbClr val="000000"/>
              </a:solidFill>
            </a:endParaRPr>
          </a:p>
        </p:txBody>
      </p:sp>
      <p:sp>
        <p:nvSpPr>
          <p:cNvPr id="46" name="Right Arrow 45"/>
          <p:cNvSpPr/>
          <p:nvPr/>
        </p:nvSpPr>
        <p:spPr bwMode="gray">
          <a:xfrm rot="10800000">
            <a:off x="4045194" y="3644201"/>
            <a:ext cx="386580" cy="351045"/>
          </a:xfrm>
          <a:prstGeom prst="rightArrow">
            <a:avLst/>
          </a:prstGeom>
          <a:solidFill>
            <a:schemeClr val="accent4"/>
          </a:solidFill>
          <a:ln w="22225">
            <a:noFill/>
            <a:round/>
            <a:headEnd/>
            <a:tailEnd/>
          </a:ln>
        </p:spPr>
        <p:txBody>
          <a:bodyPr wrap="square" rtlCol="0" anchor="ctr">
            <a:noAutofit/>
          </a:bodyPr>
          <a:lstStyle/>
          <a:p>
            <a:pPr algn="ctr"/>
            <a:endParaRPr lang="en-US" dirty="0">
              <a:solidFill>
                <a:srgbClr val="000000"/>
              </a:solidFill>
            </a:endParaRPr>
          </a:p>
        </p:txBody>
      </p:sp>
      <p:sp>
        <p:nvSpPr>
          <p:cNvPr id="50" name="Right Arrow 49"/>
          <p:cNvSpPr/>
          <p:nvPr/>
        </p:nvSpPr>
        <p:spPr>
          <a:xfrm>
            <a:off x="4103410" y="1680336"/>
            <a:ext cx="2736276" cy="282535"/>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0" name="Left-Right Arrow 39"/>
          <p:cNvSpPr/>
          <p:nvPr/>
        </p:nvSpPr>
        <p:spPr bwMode="gray">
          <a:xfrm rot="5400000">
            <a:off x="3567877" y="4630073"/>
            <a:ext cx="511716" cy="376373"/>
          </a:xfrm>
          <a:prstGeom prst="leftRightArrow">
            <a:avLst/>
          </a:prstGeom>
          <a:solidFill>
            <a:schemeClr val="accent4"/>
          </a:solidFill>
          <a:ln w="22225">
            <a:solidFill>
              <a:schemeClr val="bg1"/>
            </a:solidFill>
            <a:round/>
            <a:headEnd/>
            <a:tailEnd/>
          </a:ln>
        </p:spPr>
        <p:txBody>
          <a:bodyPr wrap="square" rtlCol="0" anchor="ctr">
            <a:noAutofit/>
          </a:bodyPr>
          <a:lstStyle/>
          <a:p>
            <a:pPr algn="ctr"/>
            <a:endParaRPr lang="en-US" dirty="0">
              <a:solidFill>
                <a:srgbClr val="000000"/>
              </a:solidFill>
            </a:endParaRPr>
          </a:p>
        </p:txBody>
      </p:sp>
      <p:sp>
        <p:nvSpPr>
          <p:cNvPr id="48" name="Left-Right Arrow 47"/>
          <p:cNvSpPr/>
          <p:nvPr/>
        </p:nvSpPr>
        <p:spPr bwMode="gray">
          <a:xfrm rot="5400000">
            <a:off x="7544287" y="4541205"/>
            <a:ext cx="689452" cy="376373"/>
          </a:xfrm>
          <a:prstGeom prst="leftRightArrow">
            <a:avLst/>
          </a:prstGeom>
          <a:solidFill>
            <a:schemeClr val="accent4"/>
          </a:solidFill>
          <a:ln w="22225">
            <a:solidFill>
              <a:schemeClr val="bg1"/>
            </a:solidFill>
            <a:round/>
            <a:headEnd/>
            <a:tailEnd/>
          </a:ln>
        </p:spPr>
        <p:txBody>
          <a:bodyPr wrap="square" rtlCol="0" anchor="ctr">
            <a:noAutofit/>
          </a:bodyPr>
          <a:lstStyle/>
          <a:p>
            <a:pPr algn="ctr"/>
            <a:endParaRPr lang="en-US" dirty="0">
              <a:solidFill>
                <a:srgbClr val="000000"/>
              </a:solidFill>
            </a:endParaRPr>
          </a:p>
        </p:txBody>
      </p:sp>
      <p:pic>
        <p:nvPicPr>
          <p:cNvPr id="51" name="Picture 5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166643" y="5329320"/>
            <a:ext cx="885711" cy="660681"/>
          </a:xfrm>
          <a:prstGeom prst="rect">
            <a:avLst/>
          </a:prstGeom>
        </p:spPr>
      </p:pic>
      <p:pic>
        <p:nvPicPr>
          <p:cNvPr id="52" name="Picture 51"/>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687493" y="5398009"/>
            <a:ext cx="885711" cy="660681"/>
          </a:xfrm>
          <a:prstGeom prst="rect">
            <a:avLst/>
          </a:prstGeom>
        </p:spPr>
      </p:pic>
      <p:pic>
        <p:nvPicPr>
          <p:cNvPr id="53" name="Picture 52"/>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447907" y="5398008"/>
            <a:ext cx="885711" cy="660681"/>
          </a:xfrm>
          <a:prstGeom prst="rect">
            <a:avLst/>
          </a:prstGeom>
        </p:spPr>
      </p:pic>
      <p:sp>
        <p:nvSpPr>
          <p:cNvPr id="55" name="TextBox 4"/>
          <p:cNvSpPr txBox="1">
            <a:spLocks noChangeArrowheads="1"/>
          </p:cNvSpPr>
          <p:nvPr/>
        </p:nvSpPr>
        <p:spPr bwMode="auto">
          <a:xfrm>
            <a:off x="5647112" y="2593989"/>
            <a:ext cx="1309484" cy="461665"/>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smtClean="0">
                <a:solidFill>
                  <a:srgbClr val="000000"/>
                </a:solidFill>
                <a:latin typeface="Arial" charset="0"/>
                <a:cs typeface="Arial" charset="0"/>
              </a:rPr>
              <a:t>Spark Connector</a:t>
            </a:r>
            <a:endParaRPr lang="en-US" sz="1200" b="1" dirty="0">
              <a:solidFill>
                <a:srgbClr val="000000"/>
              </a:solidFill>
              <a:latin typeface="Arial" charset="0"/>
              <a:cs typeface="Arial" charset="0"/>
            </a:endParaRPr>
          </a:p>
        </p:txBody>
      </p:sp>
    </p:spTree>
    <p:extLst>
      <p:ext uri="{BB962C8B-B14F-4D97-AF65-F5344CB8AC3E}">
        <p14:creationId xmlns:p14="http://schemas.microsoft.com/office/powerpoint/2010/main" val="331604086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0468" y="506816"/>
            <a:ext cx="8954429" cy="411480"/>
          </a:xfrm>
        </p:spPr>
        <p:txBody>
          <a:bodyPr/>
          <a:lstStyle/>
          <a:p>
            <a:r>
              <a:rPr lang="en-US" sz="2400" dirty="0"/>
              <a:t>Serve the right digital ad to the right person at the maximum value</a:t>
            </a:r>
            <a:r>
              <a:rPr lang="en-US" dirty="0"/>
              <a:t/>
            </a:r>
            <a:br>
              <a:rPr lang="en-US" dirty="0"/>
            </a:br>
            <a:endParaRPr lang="en-US" dirty="0"/>
          </a:p>
        </p:txBody>
      </p:sp>
      <p:sp>
        <p:nvSpPr>
          <p:cNvPr id="4" name="Slide Number Placeholder 3"/>
          <p:cNvSpPr>
            <a:spLocks noGrp="1"/>
          </p:cNvSpPr>
          <p:nvPr>
            <p:ph type="sldNum" sz="quarter" idx="12"/>
          </p:nvPr>
        </p:nvSpPr>
        <p:spPr/>
        <p:txBody>
          <a:bodyPr/>
          <a:lstStyle/>
          <a:p>
            <a:fld id="{B016F8AB-BCEA-4347-8BA6-BE776009BC89}" type="slidenum">
              <a:rPr lang="en-US" smtClean="0">
                <a:solidFill>
                  <a:srgbClr val="5F7A76"/>
                </a:solidFill>
              </a:rPr>
              <a:pPr/>
              <a:t>28</a:t>
            </a:fld>
            <a:endParaRPr lang="en-US">
              <a:solidFill>
                <a:srgbClr val="5F7A76"/>
              </a:solidFill>
            </a:endParaRPr>
          </a:p>
        </p:txBody>
      </p:sp>
      <p:pic>
        <p:nvPicPr>
          <p:cNvPr id="5" name="Picture 4"/>
          <p:cNvPicPr>
            <a:picLocks noChangeAspect="1"/>
          </p:cNvPicPr>
          <p:nvPr/>
        </p:nvPicPr>
        <p:blipFill>
          <a:blip r:embed="rId3">
            <a:clrChange>
              <a:clrFrom>
                <a:srgbClr val="000000"/>
              </a:clrFrom>
              <a:clrTo>
                <a:srgbClr val="000000">
                  <a:alpha val="0"/>
                </a:srgbClr>
              </a:clrTo>
            </a:clrChange>
          </a:blip>
          <a:stretch>
            <a:fillRect/>
          </a:stretch>
        </p:blipFill>
        <p:spPr>
          <a:xfrm>
            <a:off x="926908" y="386910"/>
            <a:ext cx="1860897" cy="598334"/>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1172235" y="1215483"/>
            <a:ext cx="9577541" cy="4783874"/>
          </a:xfrm>
          <a:prstGeom prst="rect">
            <a:avLst/>
          </a:prstGeom>
          <a:noFill/>
          <a:ln>
            <a:noFill/>
          </a:ln>
        </p:spPr>
      </p:pic>
    </p:spTree>
    <p:extLst>
      <p:ext uri="{BB962C8B-B14F-4D97-AF65-F5344CB8AC3E}">
        <p14:creationId xmlns:p14="http://schemas.microsoft.com/office/powerpoint/2010/main" val="377124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Cloud and Hybrid Wave</a:t>
            </a:r>
          </a:p>
        </p:txBody>
      </p:sp>
      <p:pic>
        <p:nvPicPr>
          <p:cNvPr id="16" name="Content Placeholder 15"/>
          <p:cNvPicPr>
            <a:picLocks noGrp="1" noChangeAspect="1"/>
          </p:cNvPicPr>
          <p:nvPr>
            <p:ph sz="half" idx="1"/>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54254"/>
          <a:stretch/>
        </p:blipFill>
        <p:spPr>
          <a:xfrm>
            <a:off x="-128350" y="1439364"/>
            <a:ext cx="2425774" cy="4723294"/>
          </a:xfrm>
        </p:spPr>
      </p:pic>
      <p:sp>
        <p:nvSpPr>
          <p:cNvPr id="12" name="Content Placeholder 11"/>
          <p:cNvSpPr>
            <a:spLocks noGrp="1"/>
          </p:cNvSpPr>
          <p:nvPr>
            <p:ph sz="half" idx="2"/>
          </p:nvPr>
        </p:nvSpPr>
        <p:spPr>
          <a:xfrm>
            <a:off x="2434369" y="1811887"/>
            <a:ext cx="4966900" cy="4479228"/>
          </a:xfrm>
        </p:spPr>
        <p:txBody>
          <a:bodyPr>
            <a:normAutofit fontScale="55000" lnSpcReduction="20000"/>
          </a:bodyPr>
          <a:lstStyle/>
          <a:p>
            <a:pPr marL="0" indent="0">
              <a:buNone/>
            </a:pPr>
            <a:r>
              <a:rPr lang="en-US" sz="4400" b="1" dirty="0"/>
              <a:t>How you know you’re in it?</a:t>
            </a:r>
          </a:p>
          <a:p>
            <a:pPr>
              <a:lnSpc>
                <a:spcPct val="120000"/>
              </a:lnSpc>
              <a:spcAft>
                <a:spcPts val="800"/>
              </a:spcAft>
              <a:buClr>
                <a:schemeClr val="accent3">
                  <a:lumMod val="50000"/>
                </a:schemeClr>
              </a:buClr>
              <a:buFont typeface="Arial" panose="020B0604020202020204" pitchFamily="34" charset="0"/>
              <a:buChar char="•"/>
            </a:pPr>
            <a:r>
              <a:rPr lang="en-US" sz="3600" dirty="0"/>
              <a:t>Business people are setting up their own IT</a:t>
            </a:r>
          </a:p>
          <a:p>
            <a:pPr>
              <a:lnSpc>
                <a:spcPct val="120000"/>
              </a:lnSpc>
              <a:spcAft>
                <a:spcPts val="800"/>
              </a:spcAft>
              <a:buClr>
                <a:schemeClr val="accent3">
                  <a:lumMod val="50000"/>
                </a:schemeClr>
              </a:buClr>
              <a:buFont typeface="Arial" panose="020B0604020202020204" pitchFamily="34" charset="0"/>
              <a:buChar char="•"/>
            </a:pPr>
            <a:r>
              <a:rPr lang="en-US" sz="3600" dirty="0"/>
              <a:t>Business is looking for faster than normal turn-around</a:t>
            </a:r>
          </a:p>
          <a:p>
            <a:pPr>
              <a:lnSpc>
                <a:spcPct val="120000"/>
              </a:lnSpc>
              <a:spcAft>
                <a:spcPts val="800"/>
              </a:spcAft>
              <a:buClr>
                <a:schemeClr val="accent3">
                  <a:lumMod val="50000"/>
                </a:schemeClr>
              </a:buClr>
              <a:buFont typeface="Arial" panose="020B0604020202020204" pitchFamily="34" charset="0"/>
              <a:buChar char="•"/>
            </a:pPr>
            <a:r>
              <a:rPr lang="en-US" sz="3600" dirty="0"/>
              <a:t>You’re looking hard at hardware </a:t>
            </a:r>
            <a:r>
              <a:rPr lang="en-US" sz="3600" dirty="0" smtClean="0"/>
              <a:t>costs</a:t>
            </a:r>
          </a:p>
          <a:p>
            <a:pPr>
              <a:lnSpc>
                <a:spcPct val="120000"/>
              </a:lnSpc>
              <a:spcAft>
                <a:spcPts val="800"/>
              </a:spcAft>
              <a:buClr>
                <a:schemeClr val="accent3">
                  <a:lumMod val="50000"/>
                </a:schemeClr>
              </a:buClr>
              <a:buFont typeface="Arial" panose="020B0604020202020204" pitchFamily="34" charset="0"/>
              <a:buChar char="•"/>
            </a:pPr>
            <a:r>
              <a:rPr lang="en-US" sz="3600" dirty="0" smtClean="0"/>
              <a:t>Rapid growth, constantly scaling up data centers</a:t>
            </a:r>
            <a:endParaRPr lang="en-US" sz="3600" dirty="0"/>
          </a:p>
          <a:p>
            <a:pPr>
              <a:lnSpc>
                <a:spcPct val="120000"/>
              </a:lnSpc>
              <a:spcAft>
                <a:spcPts val="800"/>
              </a:spcAft>
              <a:buClr>
                <a:schemeClr val="accent3">
                  <a:lumMod val="50000"/>
                </a:schemeClr>
              </a:buClr>
              <a:buFont typeface="Arial" panose="020B0604020202020204" pitchFamily="34" charset="0"/>
              <a:buChar char="•"/>
            </a:pPr>
            <a:r>
              <a:rPr lang="en-US" sz="3600" dirty="0"/>
              <a:t>Looking for places to run extra workloads</a:t>
            </a:r>
          </a:p>
          <a:p>
            <a:pPr marL="685732" lvl="1" indent="-342900">
              <a:spcAft>
                <a:spcPts val="800"/>
              </a:spcAft>
              <a:buClr>
                <a:schemeClr val="accent3">
                  <a:lumMod val="50000"/>
                </a:schemeClr>
              </a:buClr>
              <a:buFont typeface="Courier New" panose="02070309020205020404" pitchFamily="49" charset="0"/>
              <a:buChar char="o"/>
            </a:pPr>
            <a:r>
              <a:rPr lang="en-US" sz="2900" dirty="0"/>
              <a:t>End of quarter</a:t>
            </a:r>
          </a:p>
          <a:p>
            <a:pPr marL="685732" lvl="1" indent="-342900">
              <a:spcAft>
                <a:spcPts val="800"/>
              </a:spcAft>
              <a:buClr>
                <a:schemeClr val="accent3">
                  <a:lumMod val="50000"/>
                </a:schemeClr>
              </a:buClr>
              <a:buFont typeface="Courier New" panose="02070309020205020404" pitchFamily="49" charset="0"/>
              <a:buChar char="o"/>
            </a:pPr>
            <a:r>
              <a:rPr lang="en-US" sz="2900" dirty="0"/>
              <a:t>End of year</a:t>
            </a:r>
          </a:p>
          <a:p>
            <a:pPr marL="685732" lvl="1" indent="-342900">
              <a:spcAft>
                <a:spcPts val="800"/>
              </a:spcAft>
              <a:buFont typeface="Courier New" panose="02070309020205020404" pitchFamily="49" charset="0"/>
              <a:buChar char="o"/>
            </a:pPr>
            <a:r>
              <a:rPr lang="en-US" sz="2900" dirty="0"/>
              <a:t>Special projects</a:t>
            </a:r>
          </a:p>
          <a:p>
            <a:pPr marL="0" indent="0">
              <a:buNone/>
            </a:pPr>
            <a:endParaRPr lang="en-US" dirty="0"/>
          </a:p>
          <a:p>
            <a:endParaRPr lang="en-US" dirty="0"/>
          </a:p>
        </p:txBody>
      </p:sp>
      <p:sp>
        <p:nvSpPr>
          <p:cNvPr id="13" name="Content Placeholder 12"/>
          <p:cNvSpPr>
            <a:spLocks noGrp="1"/>
          </p:cNvSpPr>
          <p:nvPr>
            <p:ph sz="half" idx="10"/>
          </p:nvPr>
        </p:nvSpPr>
        <p:spPr>
          <a:xfrm>
            <a:off x="7538217" y="1660580"/>
            <a:ext cx="4125048" cy="4350771"/>
          </a:xfrm>
        </p:spPr>
        <p:txBody>
          <a:bodyPr/>
          <a:lstStyle/>
          <a:p>
            <a:pPr marL="0" indent="0">
              <a:buNone/>
            </a:pPr>
            <a:r>
              <a:rPr lang="en-US" sz="2400" b="1" dirty="0"/>
              <a:t>Solution</a:t>
            </a:r>
          </a:p>
          <a:p>
            <a:pPr>
              <a:buClr>
                <a:schemeClr val="accent3">
                  <a:lumMod val="75000"/>
                </a:schemeClr>
              </a:buClr>
              <a:buFont typeface="Arial" panose="020B0604020202020204" pitchFamily="34" charset="0"/>
              <a:buChar char="•"/>
            </a:pPr>
            <a:r>
              <a:rPr lang="en-US" sz="2000" dirty="0" smtClean="0"/>
              <a:t>Scale compute up or down as needed on the Cloud. </a:t>
            </a:r>
          </a:p>
          <a:p>
            <a:pPr>
              <a:buClr>
                <a:schemeClr val="accent3">
                  <a:lumMod val="75000"/>
                </a:schemeClr>
              </a:buClr>
              <a:buFont typeface="Arial" panose="020B0604020202020204" pitchFamily="34" charset="0"/>
              <a:buChar char="•"/>
            </a:pPr>
            <a:r>
              <a:rPr lang="en-US" sz="2000" dirty="0" smtClean="0"/>
              <a:t>An analytics platform that is deployable anywhere</a:t>
            </a:r>
            <a:endParaRPr lang="en-US" sz="2000" dirty="0"/>
          </a:p>
          <a:p>
            <a:pPr marL="514316" lvl="1" indent="-342900">
              <a:spcAft>
                <a:spcPts val="600"/>
              </a:spcAft>
              <a:buClr>
                <a:schemeClr val="accent3">
                  <a:lumMod val="75000"/>
                </a:schemeClr>
              </a:buClr>
              <a:buFont typeface="Courier New" panose="02070309020205020404" pitchFamily="49" charset="0"/>
              <a:buChar char="o"/>
            </a:pPr>
            <a:r>
              <a:rPr lang="en-US" sz="1600" dirty="0"/>
              <a:t>On commodity hardware</a:t>
            </a:r>
          </a:p>
          <a:p>
            <a:pPr marL="514316" lvl="1" indent="-342900">
              <a:spcAft>
                <a:spcPts val="600"/>
              </a:spcAft>
              <a:buClr>
                <a:schemeClr val="accent3">
                  <a:lumMod val="75000"/>
                </a:schemeClr>
              </a:buClr>
              <a:buFont typeface="Courier New" panose="02070309020205020404" pitchFamily="49" charset="0"/>
              <a:buChar char="o"/>
            </a:pPr>
            <a:r>
              <a:rPr lang="en-US" sz="1600" dirty="0"/>
              <a:t>Across multiple cloud platforms</a:t>
            </a:r>
          </a:p>
          <a:p>
            <a:pPr marL="514316" lvl="1" indent="-342900">
              <a:spcAft>
                <a:spcPts val="600"/>
              </a:spcAft>
              <a:buClr>
                <a:schemeClr val="accent3">
                  <a:lumMod val="75000"/>
                </a:schemeClr>
              </a:buClr>
              <a:buFont typeface="Courier New" panose="02070309020205020404" pitchFamily="49" charset="0"/>
              <a:buChar char="o"/>
            </a:pPr>
            <a:r>
              <a:rPr lang="en-US" sz="1600" dirty="0"/>
              <a:t>Natively on </a:t>
            </a:r>
            <a:r>
              <a:rPr lang="en-US" sz="1600" dirty="0" smtClean="0"/>
              <a:t>Hadoop</a:t>
            </a:r>
          </a:p>
          <a:p>
            <a:pPr marL="0" indent="0">
              <a:buNone/>
            </a:pPr>
            <a:endParaRPr lang="en-US" dirty="0"/>
          </a:p>
        </p:txBody>
      </p:sp>
      <p:sp>
        <p:nvSpPr>
          <p:cNvPr id="60" name="TextBox 59"/>
          <p:cNvSpPr txBox="1"/>
          <p:nvPr/>
        </p:nvSpPr>
        <p:spPr>
          <a:xfrm>
            <a:off x="802784" y="6255466"/>
            <a:ext cx="1237624" cy="158948"/>
          </a:xfrm>
          <a:prstGeom prst="rect">
            <a:avLst/>
          </a:prstGeom>
          <a:solidFill>
            <a:schemeClr val="bg1"/>
          </a:solidFill>
        </p:spPr>
        <p:txBody>
          <a:bodyPr vert="horz" wrap="square" lIns="45714" tIns="22857" rIns="45714" bIns="22857" rtlCol="0" anchor="t" anchorCtr="0">
            <a:spAutoFit/>
          </a:bodyPr>
          <a:lstStyle/>
          <a:p>
            <a:pPr algn="ctr" defTabSz="1088421"/>
            <a:endParaRPr lang="en-GB" sz="733" dirty="0">
              <a:solidFill>
                <a:prstClr val="white"/>
              </a:solidFill>
              <a:ea typeface="Roboto Light" charset="0"/>
              <a:cs typeface="Roboto Light" charset="0"/>
            </a:endParaRPr>
          </a:p>
        </p:txBody>
      </p:sp>
      <p:sp>
        <p:nvSpPr>
          <p:cNvPr id="61" name="TextBox 60"/>
          <p:cNvSpPr txBox="1"/>
          <p:nvPr/>
        </p:nvSpPr>
        <p:spPr>
          <a:xfrm>
            <a:off x="10425641" y="6162658"/>
            <a:ext cx="1237624" cy="158948"/>
          </a:xfrm>
          <a:prstGeom prst="rect">
            <a:avLst/>
          </a:prstGeom>
          <a:solidFill>
            <a:schemeClr val="bg1"/>
          </a:solidFill>
        </p:spPr>
        <p:txBody>
          <a:bodyPr vert="horz" wrap="square" lIns="45714" tIns="22857" rIns="45714" bIns="22857" rtlCol="0" anchor="t" anchorCtr="0">
            <a:spAutoFit/>
          </a:bodyPr>
          <a:lstStyle/>
          <a:p>
            <a:pPr algn="ctr" defTabSz="1088421"/>
            <a:endParaRPr lang="en-GB" sz="733" dirty="0">
              <a:solidFill>
                <a:prstClr val="white"/>
              </a:solidFill>
              <a:ea typeface="Roboto Light" charset="0"/>
              <a:cs typeface="Roboto Light" charset="0"/>
            </a:endParaRPr>
          </a:p>
        </p:txBody>
      </p:sp>
      <p:sp>
        <p:nvSpPr>
          <p:cNvPr id="8" name="Rectangle 7"/>
          <p:cNvSpPr/>
          <p:nvPr/>
        </p:nvSpPr>
        <p:spPr>
          <a:xfrm>
            <a:off x="-102587" y="1136073"/>
            <a:ext cx="2536958" cy="1897233"/>
          </a:xfrm>
          <a:prstGeom prst="rect">
            <a:avLst/>
          </a:prstGeom>
          <a:gradFill flip="none" rotWithShape="1">
            <a:gsLst>
              <a:gs pos="39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03"/>
            <a:endParaRPr lang="en-US" sz="2150">
              <a:solidFill>
                <a:prstClr val="white"/>
              </a:solidFill>
            </a:endParaRPr>
          </a:p>
        </p:txBody>
      </p:sp>
      <p:sp>
        <p:nvSpPr>
          <p:cNvPr id="9" name="Rectangle 8"/>
          <p:cNvSpPr/>
          <p:nvPr/>
        </p:nvSpPr>
        <p:spPr>
          <a:xfrm rot="10800000">
            <a:off x="-138910" y="4697173"/>
            <a:ext cx="2573281" cy="1717239"/>
          </a:xfrm>
          <a:prstGeom prst="rect">
            <a:avLst/>
          </a:prstGeom>
          <a:gradFill flip="none" rotWithShape="1">
            <a:gsLst>
              <a:gs pos="39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03"/>
            <a:endParaRPr lang="en-US" sz="2150">
              <a:solidFill>
                <a:prstClr val="white"/>
              </a:solidFill>
            </a:endParaRPr>
          </a:p>
        </p:txBody>
      </p:sp>
    </p:spTree>
    <p:extLst>
      <p:ext uri="{BB962C8B-B14F-4D97-AF65-F5344CB8AC3E}">
        <p14:creationId xmlns:p14="http://schemas.microsoft.com/office/powerpoint/2010/main" val="15190592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043678" y="6733547"/>
            <a:ext cx="533330" cy="232117"/>
          </a:xfrm>
          <a:prstGeom prst="rect">
            <a:avLst/>
          </a:prstGeom>
        </p:spPr>
        <p:txBody>
          <a:bodyPr/>
          <a:lstStyle/>
          <a:p>
            <a:fld id="{B016F8AB-BCEA-4347-8BA6-BE776009BC89}" type="slidenum">
              <a:rPr lang="en-US" smtClean="0">
                <a:solidFill>
                  <a:srgbClr val="617D78"/>
                </a:solidFill>
              </a:rPr>
              <a:pPr/>
              <a:t>3</a:t>
            </a:fld>
            <a:endParaRPr lang="en-US" dirty="0">
              <a:solidFill>
                <a:srgbClr val="617D78"/>
              </a:solidFill>
            </a:endParaRP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94" y="447"/>
            <a:ext cx="12206455" cy="6857107"/>
          </a:xfrm>
          <a:prstGeom prst="rect">
            <a:avLst/>
          </a:prstGeom>
        </p:spPr>
      </p:pic>
      <p:sp>
        <p:nvSpPr>
          <p:cNvPr id="7" name="Rectangle 6"/>
          <p:cNvSpPr/>
          <p:nvPr/>
        </p:nvSpPr>
        <p:spPr bwMode="ltGray">
          <a:xfrm>
            <a:off x="-7894" y="446"/>
            <a:ext cx="12199101" cy="990471"/>
          </a:xfrm>
          <a:prstGeom prst="rect">
            <a:avLst/>
          </a:prstGeom>
          <a:solidFill>
            <a:schemeClr val="accent2">
              <a:alpha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lnSpc>
                <a:spcPct val="90000"/>
              </a:lnSpc>
            </a:pPr>
            <a:endParaRPr lang="en-US" sz="4299" dirty="0">
              <a:solidFill>
                <a:prstClr val="white"/>
              </a:solidFill>
            </a:endParaRPr>
          </a:p>
        </p:txBody>
      </p:sp>
      <p:sp>
        <p:nvSpPr>
          <p:cNvPr id="3" name="Title 2"/>
          <p:cNvSpPr>
            <a:spLocks noGrp="1"/>
          </p:cNvSpPr>
          <p:nvPr>
            <p:ph type="title"/>
          </p:nvPr>
        </p:nvSpPr>
        <p:spPr>
          <a:xfrm>
            <a:off x="794" y="172939"/>
            <a:ext cx="12190413" cy="685711"/>
          </a:xfrm>
        </p:spPr>
        <p:txBody>
          <a:bodyPr>
            <a:normAutofit/>
          </a:bodyPr>
          <a:lstStyle/>
          <a:p>
            <a:pPr algn="ctr"/>
            <a:r>
              <a:rPr lang="en-US" sz="4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future belongs to the fast </a:t>
            </a:r>
          </a:p>
        </p:txBody>
      </p:sp>
      <p:sp>
        <p:nvSpPr>
          <p:cNvPr id="8" name="Rectangle 7"/>
          <p:cNvSpPr/>
          <p:nvPr/>
        </p:nvSpPr>
        <p:spPr bwMode="ltGray">
          <a:xfrm>
            <a:off x="127" y="5486133"/>
            <a:ext cx="12190413" cy="1371421"/>
          </a:xfrm>
          <a:prstGeom prst="rect">
            <a:avLst/>
          </a:prstGeom>
          <a:solidFill>
            <a:schemeClr val="tx1">
              <a:alpha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lnSpc>
                <a:spcPct val="90000"/>
              </a:lnSpc>
            </a:pPr>
            <a:endParaRPr lang="en-US" sz="4299" dirty="0">
              <a:solidFill>
                <a:prstClr val="white"/>
              </a:solidFill>
              <a:latin typeface="MetricHPE Regular" charset="0"/>
            </a:endParaRPr>
          </a:p>
        </p:txBody>
      </p:sp>
      <p:sp>
        <p:nvSpPr>
          <p:cNvPr id="9" name="TextBox 8"/>
          <p:cNvSpPr txBox="1"/>
          <p:nvPr/>
        </p:nvSpPr>
        <p:spPr>
          <a:xfrm>
            <a:off x="6167513" y="6327508"/>
            <a:ext cx="5409495" cy="338554"/>
          </a:xfrm>
          <a:prstGeom prst="rect">
            <a:avLst/>
          </a:prstGeom>
        </p:spPr>
        <p:txBody>
          <a:bodyPr wrap="square" rtlCol="0">
            <a:spAutoFit/>
          </a:bodyPr>
          <a:lstStyle/>
          <a:p>
            <a:pPr algn="ctr" defTabSz="1088421"/>
            <a:r>
              <a:rPr lang="en-US" sz="1600" dirty="0">
                <a:solidFill>
                  <a:prstClr val="white"/>
                </a:solidFill>
                <a:latin typeface="MetricHPE Regular" charset="0"/>
              </a:rPr>
              <a:t>- Ray Wang, Constellation Research, June 2015</a:t>
            </a:r>
          </a:p>
        </p:txBody>
      </p:sp>
      <p:sp>
        <p:nvSpPr>
          <p:cNvPr id="10" name="Title 1"/>
          <p:cNvSpPr txBox="1">
            <a:spLocks/>
          </p:cNvSpPr>
          <p:nvPr/>
        </p:nvSpPr>
        <p:spPr>
          <a:xfrm>
            <a:off x="-7894" y="5691588"/>
            <a:ext cx="12198434" cy="78289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etricHPE" panose="020B0503030202060203" pitchFamily="34" charset="0"/>
                <a:ea typeface="+mj-ea"/>
                <a:cs typeface="+mj-cs"/>
              </a:defRPr>
            </a:lvl1pPr>
          </a:lstStyle>
          <a:p>
            <a:pPr algn="ctr"/>
            <a:r>
              <a:rPr lang="en-US" sz="3999"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“Digital Darwinism is unkind to those who wait.”  </a:t>
            </a:r>
            <a:endParaRPr lang="en-US" sz="3999" dirty="0">
              <a:solidFill>
                <a:prstClr val="white"/>
              </a:solidFill>
              <a:latin typeface="Calibri" panose="020F0502020204030204" pitchFamily="34" charset="0"/>
              <a:cs typeface="Calibri" panose="020F0502020204030204" pitchFamily="34" charset="0"/>
            </a:endParaRPr>
          </a:p>
        </p:txBody>
      </p:sp>
      <p:pic>
        <p:nvPicPr>
          <p:cNvPr id="11" name="Picture 8" descr="Image result for facebook logo transparen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94334" y="1569030"/>
            <a:ext cx="1514115" cy="1504417"/>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2" descr="Image result for etsy logo vecto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020670" y="1569030"/>
            <a:ext cx="1514116" cy="1504417"/>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Image result for uber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67035" y="1569030"/>
            <a:ext cx="1514987" cy="1514987"/>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Image result for zynga logo"/>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37780" y="1556330"/>
            <a:ext cx="1630939" cy="1504417"/>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Image result for twitter logo"/>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5340" t="4690" r="4954" b="5603"/>
          <a:stretch/>
        </p:blipFill>
        <p:spPr bwMode="auto">
          <a:xfrm>
            <a:off x="2993443" y="1498339"/>
            <a:ext cx="1556801" cy="15568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1078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0" y="0"/>
            <a:ext cx="12192000" cy="6858000"/>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9072" y="1867245"/>
            <a:ext cx="2832132" cy="1064880"/>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671" y="2890566"/>
            <a:ext cx="2667692" cy="1524392"/>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9077" y="1789243"/>
            <a:ext cx="2680806" cy="1724090"/>
          </a:xfrm>
          <a:prstGeom prst="rect">
            <a:avLst/>
          </a:prstGeom>
        </p:spPr>
      </p:pic>
      <p:grpSp>
        <p:nvGrpSpPr>
          <p:cNvPr id="2" name="Group 1"/>
          <p:cNvGrpSpPr/>
          <p:nvPr/>
        </p:nvGrpSpPr>
        <p:grpSpPr>
          <a:xfrm>
            <a:off x="-7355" y="4854033"/>
            <a:ext cx="12199355" cy="2028212"/>
            <a:chOff x="-7355" y="4854033"/>
            <a:chExt cx="12199355" cy="2028212"/>
          </a:xfrm>
        </p:grpSpPr>
        <p:sp>
          <p:nvSpPr>
            <p:cNvPr id="21" name="Rectangle 20"/>
            <p:cNvSpPr/>
            <p:nvPr/>
          </p:nvSpPr>
          <p:spPr>
            <a:xfrm>
              <a:off x="-7355" y="4854033"/>
              <a:ext cx="12199355" cy="2028212"/>
            </a:xfrm>
            <a:prstGeom prst="rect">
              <a:avLst/>
            </a:prstGeom>
            <a:solidFill>
              <a:schemeClr val="tx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3" name="Rectangle 22"/>
            <p:cNvSpPr/>
            <p:nvPr/>
          </p:nvSpPr>
          <p:spPr>
            <a:xfrm>
              <a:off x="928736" y="5091497"/>
              <a:ext cx="2813337" cy="978729"/>
            </a:xfrm>
            <a:prstGeom prst="rect">
              <a:avLst/>
            </a:prstGeom>
          </p:spPr>
          <p:txBody>
            <a:bodyPr wrap="square">
              <a:spAutoFit/>
            </a:bodyPr>
            <a:lstStyle/>
            <a:p>
              <a:pPr defTabSz="914400">
                <a:lnSpc>
                  <a:spcPct val="80000"/>
                </a:lnSpc>
              </a:pPr>
              <a:r>
                <a:rPr lang="en-US" sz="2400" dirty="0">
                  <a:solidFill>
                    <a:prstClr val="white"/>
                  </a:solidFill>
                </a:rPr>
                <a:t>Cloud economics offer budget relief </a:t>
              </a:r>
              <a:r>
                <a:rPr lang="en-US" sz="2400">
                  <a:solidFill>
                    <a:prstClr val="white"/>
                  </a:solidFill>
                </a:rPr>
                <a:t>for certain workloads</a:t>
              </a:r>
              <a:endParaRPr lang="en-US" sz="2400" dirty="0">
                <a:solidFill>
                  <a:prstClr val="white"/>
                </a:solidFill>
              </a:endParaRPr>
            </a:p>
          </p:txBody>
        </p:sp>
        <p:sp>
          <p:nvSpPr>
            <p:cNvPr id="24" name="Rectangle 23"/>
            <p:cNvSpPr/>
            <p:nvPr/>
          </p:nvSpPr>
          <p:spPr>
            <a:xfrm>
              <a:off x="4670809" y="5084122"/>
              <a:ext cx="3214634" cy="986104"/>
            </a:xfrm>
            <a:prstGeom prst="rect">
              <a:avLst/>
            </a:prstGeom>
          </p:spPr>
          <p:txBody>
            <a:bodyPr wrap="square">
              <a:spAutoFit/>
            </a:bodyPr>
            <a:lstStyle/>
            <a:p>
              <a:pPr defTabSz="914400">
                <a:lnSpc>
                  <a:spcPct val="80000"/>
                </a:lnSpc>
              </a:pPr>
              <a:r>
                <a:rPr lang="en-US" sz="2400" dirty="0">
                  <a:solidFill>
                    <a:prstClr val="white"/>
                  </a:solidFill>
                </a:rPr>
                <a:t>Data storage and compute are the first stop on the journey</a:t>
              </a:r>
            </a:p>
          </p:txBody>
        </p:sp>
        <p:sp>
          <p:nvSpPr>
            <p:cNvPr id="25" name="Rectangle 24"/>
            <p:cNvSpPr/>
            <p:nvPr/>
          </p:nvSpPr>
          <p:spPr>
            <a:xfrm>
              <a:off x="7953564" y="5117573"/>
              <a:ext cx="3169771" cy="690638"/>
            </a:xfrm>
            <a:prstGeom prst="rect">
              <a:avLst/>
            </a:prstGeom>
          </p:spPr>
          <p:txBody>
            <a:bodyPr wrap="square">
              <a:spAutoFit/>
            </a:bodyPr>
            <a:lstStyle/>
            <a:p>
              <a:pPr defTabSz="914400">
                <a:lnSpc>
                  <a:spcPct val="80000"/>
                </a:lnSpc>
              </a:pPr>
              <a:r>
                <a:rPr lang="en-US" sz="2400" dirty="0">
                  <a:solidFill>
                    <a:prstClr val="white"/>
                  </a:solidFill>
                </a:rPr>
                <a:t>Cloud based analytics stacks enter the market </a:t>
              </a:r>
            </a:p>
          </p:txBody>
        </p:sp>
      </p:grpSp>
      <p:sp>
        <p:nvSpPr>
          <p:cNvPr id="15" name="Rectangle 14"/>
          <p:cNvSpPr/>
          <p:nvPr/>
        </p:nvSpPr>
        <p:spPr>
          <a:xfrm>
            <a:off x="1048005" y="1"/>
            <a:ext cx="1799697" cy="1518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3" name="Title 2"/>
          <p:cNvSpPr txBox="1">
            <a:spLocks/>
          </p:cNvSpPr>
          <p:nvPr/>
        </p:nvSpPr>
        <p:spPr>
          <a:xfrm>
            <a:off x="928736" y="432475"/>
            <a:ext cx="10580413" cy="20605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nSpc>
                <a:spcPct val="80000"/>
              </a:lnSpc>
            </a:pPr>
            <a:r>
              <a:rPr lang="en-US" sz="4400" dirty="0">
                <a:solidFill>
                  <a:prstClr val="white"/>
                </a:solidFill>
              </a:rPr>
              <a:t>The sun is shining on the Clouds</a:t>
            </a:r>
          </a:p>
        </p:txBody>
      </p:sp>
      <p:pic>
        <p:nvPicPr>
          <p:cNvPr id="14" name="Picture 13"/>
          <p:cNvPicPr>
            <a:picLocks noChangeAspect="1"/>
          </p:cNvPicPr>
          <p:nvPr/>
        </p:nvPicPr>
        <p:blipFill>
          <a:blip r:embed="rId6"/>
          <a:stretch>
            <a:fillRect/>
          </a:stretch>
        </p:blipFill>
        <p:spPr>
          <a:xfrm>
            <a:off x="10433330" y="6373067"/>
            <a:ext cx="892807" cy="213403"/>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2517" y="6357938"/>
            <a:ext cx="1178269" cy="230687"/>
          </a:xfrm>
          <a:prstGeom prst="rect">
            <a:avLst/>
          </a:prstGeom>
        </p:spPr>
      </p:pic>
    </p:spTree>
    <p:extLst>
      <p:ext uri="{BB962C8B-B14F-4D97-AF65-F5344CB8AC3E}">
        <p14:creationId xmlns:p14="http://schemas.microsoft.com/office/powerpoint/2010/main" val="113576490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50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020" y="1254014"/>
            <a:ext cx="5094334" cy="620274"/>
          </a:xfrm>
          <a:custGeom>
            <a:avLst/>
            <a:gdLst>
              <a:gd name="connsiteX0" fmla="*/ 0 w 8209542"/>
              <a:gd name="connsiteY0" fmla="*/ 0 h 1295727"/>
              <a:gd name="connsiteX1" fmla="*/ 8209542 w 8209542"/>
              <a:gd name="connsiteY1" fmla="*/ 0 h 1295727"/>
              <a:gd name="connsiteX2" fmla="*/ 8209542 w 8209542"/>
              <a:gd name="connsiteY2" fmla="*/ 1295727 h 1295727"/>
              <a:gd name="connsiteX3" fmla="*/ 0 w 8209542"/>
              <a:gd name="connsiteY3" fmla="*/ 1295727 h 1295727"/>
              <a:gd name="connsiteX4" fmla="*/ 0 w 8209542"/>
              <a:gd name="connsiteY4" fmla="*/ 0 h 1295727"/>
              <a:gd name="connsiteX0" fmla="*/ 0 w 8209542"/>
              <a:gd name="connsiteY0" fmla="*/ 0 h 1295727"/>
              <a:gd name="connsiteX1" fmla="*/ 7009392 w 8209542"/>
              <a:gd name="connsiteY1" fmla="*/ 0 h 1295727"/>
              <a:gd name="connsiteX2" fmla="*/ 8209542 w 8209542"/>
              <a:gd name="connsiteY2" fmla="*/ 1295727 h 1295727"/>
              <a:gd name="connsiteX3" fmla="*/ 0 w 8209542"/>
              <a:gd name="connsiteY3" fmla="*/ 1295727 h 1295727"/>
              <a:gd name="connsiteX4" fmla="*/ 0 w 8209542"/>
              <a:gd name="connsiteY4" fmla="*/ 0 h 1295727"/>
              <a:gd name="connsiteX0" fmla="*/ 0 w 8209542"/>
              <a:gd name="connsiteY0" fmla="*/ 19050 h 1314777"/>
              <a:gd name="connsiteX1" fmla="*/ 6685542 w 8209542"/>
              <a:gd name="connsiteY1" fmla="*/ 0 h 1314777"/>
              <a:gd name="connsiteX2" fmla="*/ 8209542 w 8209542"/>
              <a:gd name="connsiteY2" fmla="*/ 1314777 h 1314777"/>
              <a:gd name="connsiteX3" fmla="*/ 0 w 8209542"/>
              <a:gd name="connsiteY3" fmla="*/ 1314777 h 1314777"/>
              <a:gd name="connsiteX4" fmla="*/ 0 w 8209542"/>
              <a:gd name="connsiteY4" fmla="*/ 19050 h 1314777"/>
              <a:gd name="connsiteX0" fmla="*/ 0 w 8228592"/>
              <a:gd name="connsiteY0" fmla="*/ 19050 h 1314777"/>
              <a:gd name="connsiteX1" fmla="*/ 6685542 w 8228592"/>
              <a:gd name="connsiteY1" fmla="*/ 0 h 1314777"/>
              <a:gd name="connsiteX2" fmla="*/ 8228592 w 8228592"/>
              <a:gd name="connsiteY2" fmla="*/ 1314777 h 1314777"/>
              <a:gd name="connsiteX3" fmla="*/ 0 w 8228592"/>
              <a:gd name="connsiteY3" fmla="*/ 1314777 h 1314777"/>
              <a:gd name="connsiteX4" fmla="*/ 0 w 8228592"/>
              <a:gd name="connsiteY4" fmla="*/ 19050 h 1314777"/>
              <a:gd name="connsiteX0" fmla="*/ 0 w 8228592"/>
              <a:gd name="connsiteY0" fmla="*/ 0 h 1295727"/>
              <a:gd name="connsiteX1" fmla="*/ 7008589 w 8228592"/>
              <a:gd name="connsiteY1" fmla="*/ 845 h 1295727"/>
              <a:gd name="connsiteX2" fmla="*/ 8228592 w 8228592"/>
              <a:gd name="connsiteY2" fmla="*/ 1295727 h 1295727"/>
              <a:gd name="connsiteX3" fmla="*/ 0 w 8228592"/>
              <a:gd name="connsiteY3" fmla="*/ 1295727 h 1295727"/>
              <a:gd name="connsiteX4" fmla="*/ 0 w 8228592"/>
              <a:gd name="connsiteY4" fmla="*/ 0 h 129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8592" h="1295727">
                <a:moveTo>
                  <a:pt x="0" y="0"/>
                </a:moveTo>
                <a:lnTo>
                  <a:pt x="7008589" y="845"/>
                </a:lnTo>
                <a:lnTo>
                  <a:pt x="8228592" y="1295727"/>
                </a:lnTo>
                <a:lnTo>
                  <a:pt x="0" y="1295727"/>
                </a:lnTo>
                <a:lnTo>
                  <a:pt x="0" y="0"/>
                </a:lnTo>
                <a:close/>
              </a:path>
            </a:pathLst>
          </a:custGeom>
          <a:gradFill flip="none" rotWithShape="1">
            <a:gsLst>
              <a:gs pos="0">
                <a:schemeClr val="bg1"/>
              </a:gs>
              <a:gs pos="50000">
                <a:schemeClr val="accent1">
                  <a:lumMod val="20000"/>
                  <a:lumOff val="8000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 name="Title 1"/>
          <p:cNvSpPr>
            <a:spLocks noGrp="1"/>
          </p:cNvSpPr>
          <p:nvPr>
            <p:ph type="title"/>
          </p:nvPr>
        </p:nvSpPr>
        <p:spPr>
          <a:xfrm>
            <a:off x="201447" y="440754"/>
            <a:ext cx="10311765" cy="974536"/>
          </a:xfrm>
        </p:spPr>
        <p:txBody>
          <a:bodyPr/>
          <a:lstStyle/>
          <a:p>
            <a:r>
              <a:rPr lang="en-US" dirty="0" smtClean="0"/>
              <a:t>What is Driving People to the Clouds?</a:t>
            </a:r>
            <a:endParaRPr lang="en-US" dirty="0"/>
          </a:p>
        </p:txBody>
      </p:sp>
      <p:grpSp>
        <p:nvGrpSpPr>
          <p:cNvPr id="86" name="Group 85"/>
          <p:cNvGrpSpPr/>
          <p:nvPr/>
        </p:nvGrpSpPr>
        <p:grpSpPr>
          <a:xfrm>
            <a:off x="1632884" y="2506075"/>
            <a:ext cx="1076858" cy="1120912"/>
            <a:chOff x="15286927" y="5201068"/>
            <a:chExt cx="2153996" cy="2242115"/>
          </a:xfrm>
        </p:grpSpPr>
        <p:grpSp>
          <p:nvGrpSpPr>
            <p:cNvPr id="87" name="Group 86"/>
            <p:cNvGrpSpPr/>
            <p:nvPr/>
          </p:nvGrpSpPr>
          <p:grpSpPr>
            <a:xfrm>
              <a:off x="15286927" y="5201068"/>
              <a:ext cx="1847616" cy="2224965"/>
              <a:chOff x="20089810" y="8054438"/>
              <a:chExt cx="1847616" cy="2224965"/>
            </a:xfrm>
          </p:grpSpPr>
          <p:pic>
            <p:nvPicPr>
              <p:cNvPr id="94" name="Picture 93"/>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089810" y="8054438"/>
                <a:ext cx="1545570" cy="1545566"/>
              </a:xfrm>
              <a:prstGeom prst="rect">
                <a:avLst/>
              </a:prstGeom>
            </p:spPr>
          </p:pic>
          <p:sp>
            <p:nvSpPr>
              <p:cNvPr id="95" name="Rounded Rectangle 94"/>
              <p:cNvSpPr/>
              <p:nvPr/>
            </p:nvSpPr>
            <p:spPr>
              <a:xfrm>
                <a:off x="20748706" y="8958667"/>
                <a:ext cx="1188720" cy="13207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grpSp>
        <p:grpSp>
          <p:nvGrpSpPr>
            <p:cNvPr id="88" name="Group 87"/>
            <p:cNvGrpSpPr/>
            <p:nvPr/>
          </p:nvGrpSpPr>
          <p:grpSpPr>
            <a:xfrm>
              <a:off x="15670351" y="6122447"/>
              <a:ext cx="1770572" cy="1320736"/>
              <a:chOff x="10043451" y="3164732"/>
              <a:chExt cx="1770572" cy="1320736"/>
            </a:xfrm>
          </p:grpSpPr>
          <p:pic>
            <p:nvPicPr>
              <p:cNvPr id="89" name="Picture 88"/>
              <p:cNvPicPr>
                <a:picLocks noChangeAspect="1"/>
              </p:cNvPicPr>
              <p:nvPr/>
            </p:nvPicPr>
            <p:blipFill>
              <a:blip r:embed="rId5" cstate="print">
                <a:duotone>
                  <a:prstClr val="black"/>
                  <a:schemeClr val="accent1">
                    <a:tint val="45000"/>
                    <a:satMod val="400000"/>
                  </a:scheme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043451" y="3164732"/>
                <a:ext cx="1770572" cy="1320736"/>
              </a:xfrm>
              <a:prstGeom prst="rect">
                <a:avLst/>
              </a:prstGeom>
            </p:spPr>
          </p:pic>
          <p:grpSp>
            <p:nvGrpSpPr>
              <p:cNvPr id="90" name="Group 89"/>
              <p:cNvGrpSpPr/>
              <p:nvPr/>
            </p:nvGrpSpPr>
            <p:grpSpPr>
              <a:xfrm>
                <a:off x="10683871" y="3580996"/>
                <a:ext cx="490097" cy="497234"/>
                <a:chOff x="10683871" y="3416404"/>
                <a:chExt cx="915079" cy="928404"/>
              </a:xfrm>
            </p:grpSpPr>
            <p:sp>
              <p:nvSpPr>
                <p:cNvPr id="91" name="Shape 276"/>
                <p:cNvSpPr/>
                <p:nvPr/>
              </p:nvSpPr>
              <p:spPr>
                <a:xfrm>
                  <a:off x="10773518" y="3501543"/>
                  <a:ext cx="741276" cy="7412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50000"/>
                  </a:schemeClr>
                </a:solidFill>
                <a:ln w="12700">
                  <a:noFill/>
                  <a:miter lim="400000"/>
                </a:ln>
                <a:effectLst>
                  <a:outerShdw blurRad="38100" dist="12700" dir="5400000" algn="ctr" rotWithShape="0">
                    <a:srgbClr val="000000">
                      <a:alpha val="30000"/>
                    </a:srgbClr>
                  </a:outerShdw>
                </a:effectLst>
                <a:extLst>
                  <a:ext uri="{C572A759-6A51-4108-AA02-DFA0A04FC94B}">
                    <ma14:wrappingTextBoxFlag xmlns="" xmlns:ma14="http://schemas.microsoft.com/office/mac/drawingml/2011/main" val="1"/>
                  </a:ext>
                </a:extLst>
              </p:spPr>
              <p:txBody>
                <a:bodyPr lIns="0" tIns="0" rIns="0" bIns="0" anchor="ctr"/>
                <a:lstStyle>
                  <a:lvl1pPr>
                    <a:defRPr sz="10700" b="1">
                      <a:solidFill>
                        <a:srgbClr val="FCFBFB"/>
                      </a:solidFill>
                      <a:latin typeface="helium"/>
                      <a:ea typeface="helium"/>
                      <a:cs typeface="helium"/>
                      <a:sym typeface="helium"/>
                    </a:defRPr>
                  </a:lvl1pPr>
                </a:lstStyle>
                <a:p>
                  <a:pPr algn="ctr" defTabSz="1088421">
                    <a:lnSpc>
                      <a:spcPct val="120000"/>
                    </a:lnSpc>
                    <a:defRPr sz="1800" b="0">
                      <a:solidFill>
                        <a:srgbClr val="000000"/>
                      </a:solidFill>
                    </a:defRPr>
                  </a:pPr>
                  <a:endParaRPr sz="14297" b="0" dirty="0">
                    <a:solidFill>
                      <a:srgbClr val="212E35"/>
                    </a:solidFill>
                    <a:latin typeface="Calibri" panose="020F0502020204030204"/>
                    <a:cs typeface="et-line"/>
                  </a:endParaRPr>
                </a:p>
              </p:txBody>
            </p:sp>
            <p:sp>
              <p:nvSpPr>
                <p:cNvPr id="92" name="Arc 91"/>
                <p:cNvSpPr/>
                <p:nvPr/>
              </p:nvSpPr>
              <p:spPr>
                <a:xfrm rot="18959292">
                  <a:off x="10683871" y="3416404"/>
                  <a:ext cx="914400" cy="914400"/>
                </a:xfrm>
                <a:prstGeom prst="arc">
                  <a:avLst>
                    <a:gd name="adj1" fmla="val 13015005"/>
                    <a:gd name="adj2" fmla="val 2654590"/>
                  </a:avLst>
                </a:prstGeom>
                <a:ln w="190500">
                  <a:solidFill>
                    <a:srgbClr val="0079E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088421"/>
                  <a:endParaRPr lang="en-US" sz="2150">
                    <a:solidFill>
                      <a:srgbClr val="212E35"/>
                    </a:solidFill>
                  </a:endParaRPr>
                </a:p>
              </p:txBody>
            </p:sp>
            <p:sp>
              <p:nvSpPr>
                <p:cNvPr id="93" name="Arc 92"/>
                <p:cNvSpPr/>
                <p:nvPr/>
              </p:nvSpPr>
              <p:spPr>
                <a:xfrm rot="8268231">
                  <a:off x="10684551" y="3430408"/>
                  <a:ext cx="914399" cy="914400"/>
                </a:xfrm>
                <a:prstGeom prst="arc">
                  <a:avLst>
                    <a:gd name="adj1" fmla="val 13015005"/>
                    <a:gd name="adj2" fmla="val 2654590"/>
                  </a:avLst>
                </a:prstGeom>
                <a:ln w="190500">
                  <a:solidFill>
                    <a:srgbClr val="29CEF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088421"/>
                  <a:endParaRPr lang="en-US" sz="2150">
                    <a:solidFill>
                      <a:srgbClr val="212E35"/>
                    </a:solidFill>
                  </a:endParaRPr>
                </a:p>
              </p:txBody>
            </p:sp>
          </p:grpSp>
        </p:grpSp>
      </p:grpSp>
      <p:grpSp>
        <p:nvGrpSpPr>
          <p:cNvPr id="96" name="Group 95"/>
          <p:cNvGrpSpPr/>
          <p:nvPr/>
        </p:nvGrpSpPr>
        <p:grpSpPr>
          <a:xfrm>
            <a:off x="2487608" y="2477761"/>
            <a:ext cx="1076858" cy="1120912"/>
            <a:chOff x="15286927" y="5201068"/>
            <a:chExt cx="2153996" cy="2242115"/>
          </a:xfrm>
        </p:grpSpPr>
        <p:grpSp>
          <p:nvGrpSpPr>
            <p:cNvPr id="97" name="Group 96"/>
            <p:cNvGrpSpPr/>
            <p:nvPr/>
          </p:nvGrpSpPr>
          <p:grpSpPr>
            <a:xfrm>
              <a:off x="15286927" y="5201068"/>
              <a:ext cx="1847616" cy="2224965"/>
              <a:chOff x="20089810" y="8054438"/>
              <a:chExt cx="1847616" cy="2224965"/>
            </a:xfrm>
          </p:grpSpPr>
          <p:pic>
            <p:nvPicPr>
              <p:cNvPr id="104" name="Picture 103"/>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089810" y="8054438"/>
                <a:ext cx="1545570" cy="1545566"/>
              </a:xfrm>
              <a:prstGeom prst="rect">
                <a:avLst/>
              </a:prstGeom>
            </p:spPr>
          </p:pic>
          <p:sp>
            <p:nvSpPr>
              <p:cNvPr id="105" name="Rounded Rectangle 104"/>
              <p:cNvSpPr/>
              <p:nvPr/>
            </p:nvSpPr>
            <p:spPr>
              <a:xfrm>
                <a:off x="20748706" y="8958667"/>
                <a:ext cx="1188720" cy="13207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grpSp>
        <p:grpSp>
          <p:nvGrpSpPr>
            <p:cNvPr id="98" name="Group 97"/>
            <p:cNvGrpSpPr/>
            <p:nvPr/>
          </p:nvGrpSpPr>
          <p:grpSpPr>
            <a:xfrm>
              <a:off x="15670351" y="6122447"/>
              <a:ext cx="1770572" cy="1320736"/>
              <a:chOff x="10043451" y="3164732"/>
              <a:chExt cx="1770572" cy="1320736"/>
            </a:xfrm>
          </p:grpSpPr>
          <p:pic>
            <p:nvPicPr>
              <p:cNvPr id="99" name="Picture 98"/>
              <p:cNvPicPr>
                <a:picLocks noChangeAspect="1"/>
              </p:cNvPicPr>
              <p:nvPr/>
            </p:nvPicPr>
            <p:blipFill>
              <a:blip r:embed="rId5" cstate="print">
                <a:duotone>
                  <a:prstClr val="black"/>
                  <a:schemeClr val="accent1">
                    <a:tint val="45000"/>
                    <a:satMod val="400000"/>
                  </a:scheme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043451" y="3164732"/>
                <a:ext cx="1770572" cy="1320736"/>
              </a:xfrm>
              <a:prstGeom prst="rect">
                <a:avLst/>
              </a:prstGeom>
            </p:spPr>
          </p:pic>
          <p:grpSp>
            <p:nvGrpSpPr>
              <p:cNvPr id="100" name="Group 99"/>
              <p:cNvGrpSpPr/>
              <p:nvPr/>
            </p:nvGrpSpPr>
            <p:grpSpPr>
              <a:xfrm>
                <a:off x="10683871" y="3580996"/>
                <a:ext cx="490097" cy="497234"/>
                <a:chOff x="10683871" y="3416404"/>
                <a:chExt cx="915079" cy="928404"/>
              </a:xfrm>
            </p:grpSpPr>
            <p:sp>
              <p:nvSpPr>
                <p:cNvPr id="101" name="Shape 276"/>
                <p:cNvSpPr/>
                <p:nvPr/>
              </p:nvSpPr>
              <p:spPr>
                <a:xfrm>
                  <a:off x="10773518" y="3501543"/>
                  <a:ext cx="741276" cy="7412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50000"/>
                  </a:schemeClr>
                </a:solidFill>
                <a:ln w="12700">
                  <a:noFill/>
                  <a:miter lim="400000"/>
                </a:ln>
                <a:effectLst>
                  <a:outerShdw blurRad="38100" dist="12700" dir="5400000" algn="ctr" rotWithShape="0">
                    <a:srgbClr val="000000">
                      <a:alpha val="30000"/>
                    </a:srgbClr>
                  </a:outerShdw>
                </a:effectLst>
                <a:extLst>
                  <a:ext uri="{C572A759-6A51-4108-AA02-DFA0A04FC94B}">
                    <ma14:wrappingTextBoxFlag xmlns="" xmlns:ma14="http://schemas.microsoft.com/office/mac/drawingml/2011/main" val="1"/>
                  </a:ext>
                </a:extLst>
              </p:spPr>
              <p:txBody>
                <a:bodyPr lIns="0" tIns="0" rIns="0" bIns="0" anchor="ctr"/>
                <a:lstStyle>
                  <a:lvl1pPr>
                    <a:defRPr sz="10700" b="1">
                      <a:solidFill>
                        <a:srgbClr val="FCFBFB"/>
                      </a:solidFill>
                      <a:latin typeface="helium"/>
                      <a:ea typeface="helium"/>
                      <a:cs typeface="helium"/>
                      <a:sym typeface="helium"/>
                    </a:defRPr>
                  </a:lvl1pPr>
                </a:lstStyle>
                <a:p>
                  <a:pPr algn="ctr" defTabSz="1088421">
                    <a:lnSpc>
                      <a:spcPct val="120000"/>
                    </a:lnSpc>
                    <a:defRPr sz="1800" b="0">
                      <a:solidFill>
                        <a:srgbClr val="000000"/>
                      </a:solidFill>
                    </a:defRPr>
                  </a:pPr>
                  <a:endParaRPr sz="14297" b="0" dirty="0">
                    <a:solidFill>
                      <a:srgbClr val="212E35"/>
                    </a:solidFill>
                    <a:latin typeface="Calibri" panose="020F0502020204030204"/>
                    <a:cs typeface="et-line"/>
                  </a:endParaRPr>
                </a:p>
              </p:txBody>
            </p:sp>
            <p:sp>
              <p:nvSpPr>
                <p:cNvPr id="102" name="Arc 101"/>
                <p:cNvSpPr/>
                <p:nvPr/>
              </p:nvSpPr>
              <p:spPr>
                <a:xfrm rot="18959292">
                  <a:off x="10683871" y="3416404"/>
                  <a:ext cx="914400" cy="914400"/>
                </a:xfrm>
                <a:prstGeom prst="arc">
                  <a:avLst>
                    <a:gd name="adj1" fmla="val 13015005"/>
                    <a:gd name="adj2" fmla="val 2654590"/>
                  </a:avLst>
                </a:prstGeom>
                <a:ln w="190500">
                  <a:solidFill>
                    <a:srgbClr val="0079E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088421"/>
                  <a:endParaRPr lang="en-US" sz="2150">
                    <a:solidFill>
                      <a:srgbClr val="212E35"/>
                    </a:solidFill>
                  </a:endParaRPr>
                </a:p>
              </p:txBody>
            </p:sp>
            <p:sp>
              <p:nvSpPr>
                <p:cNvPr id="103" name="Arc 102"/>
                <p:cNvSpPr/>
                <p:nvPr/>
              </p:nvSpPr>
              <p:spPr>
                <a:xfrm rot="8268231">
                  <a:off x="10684551" y="3430408"/>
                  <a:ext cx="914399" cy="914400"/>
                </a:xfrm>
                <a:prstGeom prst="arc">
                  <a:avLst>
                    <a:gd name="adj1" fmla="val 13015005"/>
                    <a:gd name="adj2" fmla="val 2654590"/>
                  </a:avLst>
                </a:prstGeom>
                <a:ln w="190500">
                  <a:solidFill>
                    <a:srgbClr val="29CEF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088421"/>
                  <a:endParaRPr lang="en-US" sz="2150">
                    <a:solidFill>
                      <a:srgbClr val="212E35"/>
                    </a:solidFill>
                  </a:endParaRPr>
                </a:p>
              </p:txBody>
            </p:sp>
          </p:grpSp>
        </p:grpSp>
      </p:grpSp>
      <p:grpSp>
        <p:nvGrpSpPr>
          <p:cNvPr id="106" name="Group 105"/>
          <p:cNvGrpSpPr/>
          <p:nvPr/>
        </p:nvGrpSpPr>
        <p:grpSpPr>
          <a:xfrm>
            <a:off x="3361878" y="2492559"/>
            <a:ext cx="1076858" cy="1120912"/>
            <a:chOff x="15286927" y="5201068"/>
            <a:chExt cx="2153996" cy="2242115"/>
          </a:xfrm>
        </p:grpSpPr>
        <p:grpSp>
          <p:nvGrpSpPr>
            <p:cNvPr id="107" name="Group 106"/>
            <p:cNvGrpSpPr/>
            <p:nvPr/>
          </p:nvGrpSpPr>
          <p:grpSpPr>
            <a:xfrm>
              <a:off x="15286927" y="5201068"/>
              <a:ext cx="1847616" cy="2224965"/>
              <a:chOff x="20089810" y="8054438"/>
              <a:chExt cx="1847616" cy="2224965"/>
            </a:xfrm>
          </p:grpSpPr>
          <p:pic>
            <p:nvPicPr>
              <p:cNvPr id="114" name="Picture 113"/>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089810" y="8054438"/>
                <a:ext cx="1545570" cy="1545566"/>
              </a:xfrm>
              <a:prstGeom prst="rect">
                <a:avLst/>
              </a:prstGeom>
            </p:spPr>
          </p:pic>
          <p:sp>
            <p:nvSpPr>
              <p:cNvPr id="115" name="Rounded Rectangle 114"/>
              <p:cNvSpPr/>
              <p:nvPr/>
            </p:nvSpPr>
            <p:spPr>
              <a:xfrm>
                <a:off x="20748706" y="8958667"/>
                <a:ext cx="1188720" cy="13207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grpSp>
        <p:grpSp>
          <p:nvGrpSpPr>
            <p:cNvPr id="108" name="Group 107"/>
            <p:cNvGrpSpPr/>
            <p:nvPr/>
          </p:nvGrpSpPr>
          <p:grpSpPr>
            <a:xfrm>
              <a:off x="15670351" y="6122447"/>
              <a:ext cx="1770572" cy="1320736"/>
              <a:chOff x="10043451" y="3164732"/>
              <a:chExt cx="1770572" cy="1320736"/>
            </a:xfrm>
          </p:grpSpPr>
          <p:pic>
            <p:nvPicPr>
              <p:cNvPr id="109" name="Picture 108"/>
              <p:cNvPicPr>
                <a:picLocks noChangeAspect="1"/>
              </p:cNvPicPr>
              <p:nvPr/>
            </p:nvPicPr>
            <p:blipFill>
              <a:blip r:embed="rId5" cstate="print">
                <a:duotone>
                  <a:prstClr val="black"/>
                  <a:schemeClr val="accent1">
                    <a:tint val="45000"/>
                    <a:satMod val="400000"/>
                  </a:scheme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043451" y="3164732"/>
                <a:ext cx="1770572" cy="1320736"/>
              </a:xfrm>
              <a:prstGeom prst="rect">
                <a:avLst/>
              </a:prstGeom>
            </p:spPr>
          </p:pic>
          <p:grpSp>
            <p:nvGrpSpPr>
              <p:cNvPr id="110" name="Group 109"/>
              <p:cNvGrpSpPr/>
              <p:nvPr/>
            </p:nvGrpSpPr>
            <p:grpSpPr>
              <a:xfrm>
                <a:off x="10683871" y="3580996"/>
                <a:ext cx="490097" cy="497234"/>
                <a:chOff x="10683871" y="3416404"/>
                <a:chExt cx="915079" cy="928404"/>
              </a:xfrm>
            </p:grpSpPr>
            <p:sp>
              <p:nvSpPr>
                <p:cNvPr id="111" name="Shape 276"/>
                <p:cNvSpPr/>
                <p:nvPr/>
              </p:nvSpPr>
              <p:spPr>
                <a:xfrm>
                  <a:off x="10773518" y="3501543"/>
                  <a:ext cx="741276" cy="7412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50000"/>
                  </a:schemeClr>
                </a:solidFill>
                <a:ln w="12700">
                  <a:noFill/>
                  <a:miter lim="400000"/>
                </a:ln>
                <a:effectLst>
                  <a:outerShdw blurRad="38100" dist="12700" dir="5400000" algn="ctr" rotWithShape="0">
                    <a:srgbClr val="000000">
                      <a:alpha val="30000"/>
                    </a:srgbClr>
                  </a:outerShdw>
                </a:effectLst>
                <a:extLst>
                  <a:ext uri="{C572A759-6A51-4108-AA02-DFA0A04FC94B}">
                    <ma14:wrappingTextBoxFlag xmlns="" xmlns:ma14="http://schemas.microsoft.com/office/mac/drawingml/2011/main" val="1"/>
                  </a:ext>
                </a:extLst>
              </p:spPr>
              <p:txBody>
                <a:bodyPr lIns="0" tIns="0" rIns="0" bIns="0" anchor="ctr"/>
                <a:lstStyle>
                  <a:lvl1pPr>
                    <a:defRPr sz="10700" b="1">
                      <a:solidFill>
                        <a:srgbClr val="FCFBFB"/>
                      </a:solidFill>
                      <a:latin typeface="helium"/>
                      <a:ea typeface="helium"/>
                      <a:cs typeface="helium"/>
                      <a:sym typeface="helium"/>
                    </a:defRPr>
                  </a:lvl1pPr>
                </a:lstStyle>
                <a:p>
                  <a:pPr algn="ctr" defTabSz="1088421">
                    <a:lnSpc>
                      <a:spcPct val="120000"/>
                    </a:lnSpc>
                    <a:defRPr sz="1800" b="0">
                      <a:solidFill>
                        <a:srgbClr val="000000"/>
                      </a:solidFill>
                    </a:defRPr>
                  </a:pPr>
                  <a:endParaRPr sz="14297" b="0" dirty="0">
                    <a:solidFill>
                      <a:srgbClr val="212E35"/>
                    </a:solidFill>
                    <a:latin typeface="Calibri" panose="020F0502020204030204"/>
                    <a:cs typeface="et-line"/>
                  </a:endParaRPr>
                </a:p>
              </p:txBody>
            </p:sp>
            <p:sp>
              <p:nvSpPr>
                <p:cNvPr id="112" name="Arc 111"/>
                <p:cNvSpPr/>
                <p:nvPr/>
              </p:nvSpPr>
              <p:spPr>
                <a:xfrm rot="18959292">
                  <a:off x="10683871" y="3416404"/>
                  <a:ext cx="914400" cy="914400"/>
                </a:xfrm>
                <a:prstGeom prst="arc">
                  <a:avLst>
                    <a:gd name="adj1" fmla="val 13015005"/>
                    <a:gd name="adj2" fmla="val 2654590"/>
                  </a:avLst>
                </a:prstGeom>
                <a:ln w="190500">
                  <a:solidFill>
                    <a:srgbClr val="0079E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088421"/>
                  <a:endParaRPr lang="en-US" sz="2150">
                    <a:solidFill>
                      <a:srgbClr val="212E35"/>
                    </a:solidFill>
                  </a:endParaRPr>
                </a:p>
              </p:txBody>
            </p:sp>
            <p:sp>
              <p:nvSpPr>
                <p:cNvPr id="113" name="Arc 112"/>
                <p:cNvSpPr/>
                <p:nvPr/>
              </p:nvSpPr>
              <p:spPr>
                <a:xfrm rot="8268231">
                  <a:off x="10684551" y="3430408"/>
                  <a:ext cx="914399" cy="914400"/>
                </a:xfrm>
                <a:prstGeom prst="arc">
                  <a:avLst>
                    <a:gd name="adj1" fmla="val 13015005"/>
                    <a:gd name="adj2" fmla="val 2654590"/>
                  </a:avLst>
                </a:prstGeom>
                <a:ln w="190500">
                  <a:solidFill>
                    <a:srgbClr val="29CEF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088421"/>
                  <a:endParaRPr lang="en-US" sz="2150">
                    <a:solidFill>
                      <a:srgbClr val="212E35"/>
                    </a:solidFill>
                  </a:endParaRPr>
                </a:p>
              </p:txBody>
            </p:sp>
          </p:grpSp>
        </p:grpSp>
      </p:grpSp>
      <p:sp>
        <p:nvSpPr>
          <p:cNvPr id="117" name="TextBox 116"/>
          <p:cNvSpPr txBox="1"/>
          <p:nvPr/>
        </p:nvSpPr>
        <p:spPr>
          <a:xfrm>
            <a:off x="582298" y="2966705"/>
            <a:ext cx="1256357" cy="692491"/>
          </a:xfrm>
          <a:prstGeom prst="rect">
            <a:avLst/>
          </a:prstGeom>
        </p:spPr>
        <p:txBody>
          <a:bodyPr vert="horz" wrap="none" lIns="45714" tIns="22857" rIns="45714" bIns="22857" rtlCol="0" anchor="t" anchorCtr="0">
            <a:spAutoFit/>
          </a:bodyPr>
          <a:lstStyle/>
          <a:p>
            <a:pPr algn="ctr" defTabSz="1088421"/>
            <a:r>
              <a:rPr lang="en-US" sz="1400" dirty="0">
                <a:solidFill>
                  <a:srgbClr val="212E35"/>
                </a:solidFill>
                <a:ea typeface="Roboto Light" charset="0"/>
                <a:cs typeface="Roboto Light" charset="0"/>
              </a:rPr>
              <a:t>Amazon EC2</a:t>
            </a:r>
          </a:p>
          <a:p>
            <a:pPr algn="ctr" defTabSz="1088421"/>
            <a:r>
              <a:rPr lang="en-US" sz="1400" dirty="0">
                <a:solidFill>
                  <a:srgbClr val="212E35"/>
                </a:solidFill>
                <a:ea typeface="Roboto Light" charset="0"/>
                <a:cs typeface="Roboto Light" charset="0"/>
              </a:rPr>
              <a:t>Microsoft Azure</a:t>
            </a:r>
          </a:p>
          <a:p>
            <a:pPr algn="ctr" defTabSz="1088421"/>
            <a:r>
              <a:rPr lang="en-US" sz="1400" dirty="0">
                <a:solidFill>
                  <a:srgbClr val="212E35"/>
                </a:solidFill>
                <a:ea typeface="Roboto Light" charset="0"/>
                <a:cs typeface="Roboto Light" charset="0"/>
              </a:rPr>
              <a:t>Google Cloud</a:t>
            </a:r>
          </a:p>
        </p:txBody>
      </p:sp>
      <p:sp>
        <p:nvSpPr>
          <p:cNvPr id="243" name="TextBox 242"/>
          <p:cNvSpPr txBox="1"/>
          <p:nvPr/>
        </p:nvSpPr>
        <p:spPr>
          <a:xfrm>
            <a:off x="648120" y="1501198"/>
            <a:ext cx="2747984" cy="600158"/>
          </a:xfrm>
          <a:prstGeom prst="rect">
            <a:avLst/>
          </a:prstGeom>
        </p:spPr>
        <p:txBody>
          <a:bodyPr vert="horz" wrap="none" lIns="45714" tIns="22857" rIns="45714" bIns="22857" rtlCol="0" anchor="t" anchorCtr="0">
            <a:spAutoFit/>
          </a:bodyPr>
          <a:lstStyle/>
          <a:p>
            <a:pPr defTabSz="1088421"/>
            <a:r>
              <a:rPr lang="en-US" sz="2000" b="1" dirty="0">
                <a:solidFill>
                  <a:srgbClr val="212E35"/>
                </a:solidFill>
                <a:ea typeface="Roboto Light" charset="0"/>
                <a:cs typeface="Roboto Light" charset="0"/>
              </a:rPr>
              <a:t>First Generation</a:t>
            </a:r>
          </a:p>
          <a:p>
            <a:pPr defTabSz="1088421"/>
            <a:r>
              <a:rPr lang="en-US" sz="1600" dirty="0">
                <a:solidFill>
                  <a:srgbClr val="212E35"/>
                </a:solidFill>
                <a:ea typeface="Roboto Light" charset="0"/>
                <a:cs typeface="Roboto Light" charset="0"/>
              </a:rPr>
              <a:t>Using the cloud as a data center</a:t>
            </a:r>
            <a:endParaRPr lang="en-US" sz="2000" dirty="0">
              <a:solidFill>
                <a:srgbClr val="212E35"/>
              </a:solidFill>
              <a:ea typeface="Roboto Light" charset="0"/>
              <a:cs typeface="Roboto Light" charset="0"/>
            </a:endParaRPr>
          </a:p>
        </p:txBody>
      </p:sp>
      <p:cxnSp>
        <p:nvCxnSpPr>
          <p:cNvPr id="247" name="Straight Connector 246"/>
          <p:cNvCxnSpPr/>
          <p:nvPr/>
        </p:nvCxnSpPr>
        <p:spPr>
          <a:xfrm>
            <a:off x="21020" y="1216867"/>
            <a:ext cx="4367483" cy="114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4378980" y="1226335"/>
            <a:ext cx="4953151" cy="41428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H="1">
            <a:off x="21020" y="5369227"/>
            <a:ext cx="9311111" cy="0"/>
          </a:xfrm>
          <a:prstGeom prst="line">
            <a:avLst/>
          </a:prstGeom>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4413233" y="4332825"/>
            <a:ext cx="2697906" cy="907935"/>
          </a:xfrm>
          <a:prstGeom prst="rect">
            <a:avLst/>
          </a:prstGeom>
        </p:spPr>
        <p:txBody>
          <a:bodyPr vert="horz" wrap="none" lIns="45714" tIns="22857" rIns="45714" bIns="22857" rtlCol="0" anchor="t" anchorCtr="0">
            <a:spAutoFit/>
          </a:bodyPr>
          <a:lstStyle/>
          <a:p>
            <a:pPr defTabSz="1088421"/>
            <a:r>
              <a:rPr lang="en-US" sz="2000" b="1" dirty="0">
                <a:solidFill>
                  <a:srgbClr val="212E35"/>
                </a:solidFill>
                <a:ea typeface="Roboto Light" charset="0"/>
                <a:cs typeface="Roboto Light" charset="0"/>
              </a:rPr>
              <a:t>Use Case</a:t>
            </a:r>
          </a:p>
          <a:p>
            <a:pPr marL="228554" indent="-228554" defTabSz="1088421">
              <a:buFont typeface="Arial" panose="020B0604020202020204" pitchFamily="34" charset="0"/>
              <a:buChar char="•"/>
            </a:pPr>
            <a:r>
              <a:rPr lang="en-US" dirty="0" smtClean="0">
                <a:solidFill>
                  <a:srgbClr val="212E35"/>
                </a:solidFill>
                <a:ea typeface="Roboto Light" charset="0"/>
                <a:cs typeface="Roboto Light" charset="0"/>
              </a:rPr>
              <a:t>Save </a:t>
            </a:r>
            <a:r>
              <a:rPr lang="en-US" dirty="0">
                <a:solidFill>
                  <a:srgbClr val="212E35"/>
                </a:solidFill>
                <a:ea typeface="Roboto Light" charset="0"/>
                <a:cs typeface="Roboto Light" charset="0"/>
              </a:rPr>
              <a:t>on data center costs</a:t>
            </a:r>
          </a:p>
          <a:p>
            <a:pPr marL="228554" indent="-228554" defTabSz="1088421">
              <a:buFont typeface="Arial" panose="020B0604020202020204" pitchFamily="34" charset="0"/>
              <a:buChar char="•"/>
            </a:pPr>
            <a:r>
              <a:rPr lang="en-US" dirty="0">
                <a:solidFill>
                  <a:srgbClr val="212E35"/>
                </a:solidFill>
                <a:ea typeface="Roboto Light" charset="0"/>
                <a:cs typeface="Roboto Light" charset="0"/>
              </a:rPr>
              <a:t>Faster deployment</a:t>
            </a:r>
            <a:endParaRPr lang="en-US" sz="2000" dirty="0">
              <a:solidFill>
                <a:srgbClr val="212E35"/>
              </a:solidFill>
              <a:ea typeface="Roboto Light" charset="0"/>
              <a:cs typeface="Roboto Light" charset="0"/>
            </a:endParaRPr>
          </a:p>
        </p:txBody>
      </p:sp>
      <p:sp>
        <p:nvSpPr>
          <p:cNvPr id="119" name="Parallelogram 7"/>
          <p:cNvSpPr/>
          <p:nvPr/>
        </p:nvSpPr>
        <p:spPr>
          <a:xfrm rot="10800000" flipV="1">
            <a:off x="8894215" y="4800640"/>
            <a:ext cx="3297786" cy="549597"/>
          </a:xfrm>
          <a:custGeom>
            <a:avLst/>
            <a:gdLst>
              <a:gd name="connsiteX0" fmla="*/ 0 w 6682585"/>
              <a:gd name="connsiteY0" fmla="*/ 1511925 h 1511925"/>
              <a:gd name="connsiteX1" fmla="*/ 377981 w 6682585"/>
              <a:gd name="connsiteY1" fmla="*/ 0 h 1511925"/>
              <a:gd name="connsiteX2" fmla="*/ 6682585 w 6682585"/>
              <a:gd name="connsiteY2" fmla="*/ 0 h 1511925"/>
              <a:gd name="connsiteX3" fmla="*/ 6304604 w 6682585"/>
              <a:gd name="connsiteY3" fmla="*/ 1511925 h 1511925"/>
              <a:gd name="connsiteX4" fmla="*/ 0 w 6682585"/>
              <a:gd name="connsiteY4" fmla="*/ 1511925 h 1511925"/>
              <a:gd name="connsiteX0" fmla="*/ 79219 w 6304604"/>
              <a:gd name="connsiteY0" fmla="*/ 1492875 h 1511925"/>
              <a:gd name="connsiteX1" fmla="*/ 0 w 6304604"/>
              <a:gd name="connsiteY1" fmla="*/ 0 h 1511925"/>
              <a:gd name="connsiteX2" fmla="*/ 6304604 w 6304604"/>
              <a:gd name="connsiteY2" fmla="*/ 0 h 1511925"/>
              <a:gd name="connsiteX3" fmla="*/ 5926623 w 6304604"/>
              <a:gd name="connsiteY3" fmla="*/ 1511925 h 1511925"/>
              <a:gd name="connsiteX4" fmla="*/ 79219 w 6304604"/>
              <a:gd name="connsiteY4" fmla="*/ 1492875 h 1511925"/>
              <a:gd name="connsiteX0" fmla="*/ 0 w 6225385"/>
              <a:gd name="connsiteY0" fmla="*/ 1511925 h 1530975"/>
              <a:gd name="connsiteX1" fmla="*/ 16031 w 6225385"/>
              <a:gd name="connsiteY1" fmla="*/ 0 h 1530975"/>
              <a:gd name="connsiteX2" fmla="*/ 6225385 w 6225385"/>
              <a:gd name="connsiteY2" fmla="*/ 19050 h 1530975"/>
              <a:gd name="connsiteX3" fmla="*/ 5847404 w 6225385"/>
              <a:gd name="connsiteY3" fmla="*/ 1530975 h 1530975"/>
              <a:gd name="connsiteX4" fmla="*/ 0 w 6225385"/>
              <a:gd name="connsiteY4" fmla="*/ 1511925 h 1530975"/>
              <a:gd name="connsiteX0" fmla="*/ 0 w 7082635"/>
              <a:gd name="connsiteY0" fmla="*/ 1511925 h 1530975"/>
              <a:gd name="connsiteX1" fmla="*/ 16031 w 7082635"/>
              <a:gd name="connsiteY1" fmla="*/ 0 h 1530975"/>
              <a:gd name="connsiteX2" fmla="*/ 7082635 w 7082635"/>
              <a:gd name="connsiteY2" fmla="*/ 19050 h 1530975"/>
              <a:gd name="connsiteX3" fmla="*/ 5847404 w 7082635"/>
              <a:gd name="connsiteY3" fmla="*/ 1530975 h 1530975"/>
              <a:gd name="connsiteX4" fmla="*/ 0 w 7082635"/>
              <a:gd name="connsiteY4" fmla="*/ 1511925 h 1530975"/>
              <a:gd name="connsiteX0" fmla="*/ 0 w 7082635"/>
              <a:gd name="connsiteY0" fmla="*/ 1511925 h 1557973"/>
              <a:gd name="connsiteX1" fmla="*/ 16031 w 7082635"/>
              <a:gd name="connsiteY1" fmla="*/ 0 h 1557973"/>
              <a:gd name="connsiteX2" fmla="*/ 7082635 w 7082635"/>
              <a:gd name="connsiteY2" fmla="*/ 19050 h 1557973"/>
              <a:gd name="connsiteX3" fmla="*/ 5639866 w 7082635"/>
              <a:gd name="connsiteY3" fmla="*/ 1557973 h 1557973"/>
              <a:gd name="connsiteX4" fmla="*/ 0 w 7082635"/>
              <a:gd name="connsiteY4" fmla="*/ 1511925 h 1557973"/>
              <a:gd name="connsiteX0" fmla="*/ 0 w 7082635"/>
              <a:gd name="connsiteY0" fmla="*/ 1511925 h 1557973"/>
              <a:gd name="connsiteX1" fmla="*/ 16031 w 7082635"/>
              <a:gd name="connsiteY1" fmla="*/ 0 h 1557973"/>
              <a:gd name="connsiteX2" fmla="*/ 7082635 w 7082635"/>
              <a:gd name="connsiteY2" fmla="*/ 19050 h 1557973"/>
              <a:gd name="connsiteX3" fmla="*/ 5639866 w 7082635"/>
              <a:gd name="connsiteY3" fmla="*/ 1557973 h 1557973"/>
              <a:gd name="connsiteX4" fmla="*/ 0 w 7082635"/>
              <a:gd name="connsiteY4" fmla="*/ 1511925 h 1557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2635" h="1557973">
                <a:moveTo>
                  <a:pt x="0" y="1511925"/>
                </a:moveTo>
                <a:lnTo>
                  <a:pt x="16031" y="0"/>
                </a:lnTo>
                <a:lnTo>
                  <a:pt x="7082635" y="19050"/>
                </a:lnTo>
                <a:lnTo>
                  <a:pt x="5639866" y="1557973"/>
                </a:lnTo>
                <a:cubicBezTo>
                  <a:pt x="3739157" y="1488630"/>
                  <a:pt x="1879955" y="1527274"/>
                  <a:pt x="0" y="1511925"/>
                </a:cubicBezTo>
                <a:close/>
              </a:path>
            </a:pathLst>
          </a:custGeom>
          <a:gradFill>
            <a:gsLst>
              <a:gs pos="0">
                <a:schemeClr val="bg1"/>
              </a:gs>
              <a:gs pos="74000">
                <a:schemeClr val="accent4">
                  <a:lumMod val="40000"/>
                  <a:lumOff val="60000"/>
                </a:schemeClr>
              </a:gs>
              <a:gs pos="83000">
                <a:schemeClr val="accent4">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56245" y="2718784"/>
            <a:ext cx="501289" cy="441813"/>
          </a:xfrm>
          <a:prstGeom prst="rect">
            <a:avLst/>
          </a:prstGeom>
        </p:spPr>
      </p:pic>
      <p:grpSp>
        <p:nvGrpSpPr>
          <p:cNvPr id="23" name="Group 22"/>
          <p:cNvGrpSpPr/>
          <p:nvPr/>
        </p:nvGrpSpPr>
        <p:grpSpPr>
          <a:xfrm>
            <a:off x="9584661" y="2518931"/>
            <a:ext cx="245017" cy="248585"/>
            <a:chOff x="10683871" y="3416404"/>
            <a:chExt cx="915079" cy="928404"/>
          </a:xfrm>
        </p:grpSpPr>
        <p:sp>
          <p:nvSpPr>
            <p:cNvPr id="24" name="Shape 276"/>
            <p:cNvSpPr/>
            <p:nvPr/>
          </p:nvSpPr>
          <p:spPr>
            <a:xfrm>
              <a:off x="10773518" y="3501543"/>
              <a:ext cx="741276" cy="7412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50000"/>
              </a:schemeClr>
            </a:solidFill>
            <a:ln w="12700">
              <a:noFill/>
              <a:miter lim="400000"/>
            </a:ln>
            <a:effectLst>
              <a:outerShdw blurRad="38100" dist="12700" dir="5400000" algn="ctr" rotWithShape="0">
                <a:srgbClr val="000000">
                  <a:alpha val="30000"/>
                </a:srgbClr>
              </a:outerShdw>
            </a:effectLst>
            <a:extLst>
              <a:ext uri="{C572A759-6A51-4108-AA02-DFA0A04FC94B}">
                <ma14:wrappingTextBoxFlag xmlns="" xmlns:ma14="http://schemas.microsoft.com/office/mac/drawingml/2011/main" val="1"/>
              </a:ext>
            </a:extLst>
          </p:spPr>
          <p:txBody>
            <a:bodyPr lIns="0" tIns="0" rIns="0" bIns="0" anchor="ctr"/>
            <a:lstStyle>
              <a:lvl1pPr>
                <a:defRPr sz="10700" b="1">
                  <a:solidFill>
                    <a:srgbClr val="FCFBFB"/>
                  </a:solidFill>
                  <a:latin typeface="helium"/>
                  <a:ea typeface="helium"/>
                  <a:cs typeface="helium"/>
                  <a:sym typeface="helium"/>
                </a:defRPr>
              </a:lvl1pPr>
            </a:lstStyle>
            <a:p>
              <a:pPr algn="ctr" defTabSz="1088421">
                <a:lnSpc>
                  <a:spcPct val="120000"/>
                </a:lnSpc>
                <a:defRPr sz="1800" b="0">
                  <a:solidFill>
                    <a:srgbClr val="000000"/>
                  </a:solidFill>
                </a:defRPr>
              </a:pPr>
              <a:endParaRPr sz="14297" b="0" dirty="0">
                <a:solidFill>
                  <a:srgbClr val="212E35"/>
                </a:solidFill>
                <a:latin typeface="Calibri" panose="020F0502020204030204"/>
                <a:cs typeface="et-line"/>
              </a:endParaRPr>
            </a:p>
          </p:txBody>
        </p:sp>
        <p:sp>
          <p:nvSpPr>
            <p:cNvPr id="25" name="Arc 24"/>
            <p:cNvSpPr/>
            <p:nvPr/>
          </p:nvSpPr>
          <p:spPr>
            <a:xfrm rot="18959292">
              <a:off x="10683871" y="3416404"/>
              <a:ext cx="914400" cy="914400"/>
            </a:xfrm>
            <a:prstGeom prst="arc">
              <a:avLst>
                <a:gd name="adj1" fmla="val 13015005"/>
                <a:gd name="adj2" fmla="val 2654590"/>
              </a:avLst>
            </a:prstGeom>
            <a:ln w="190500">
              <a:solidFill>
                <a:srgbClr val="0079E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088421"/>
              <a:endParaRPr lang="en-US" sz="2150">
                <a:solidFill>
                  <a:srgbClr val="212E35"/>
                </a:solidFill>
              </a:endParaRPr>
            </a:p>
          </p:txBody>
        </p:sp>
        <p:sp>
          <p:nvSpPr>
            <p:cNvPr id="26" name="Arc 25"/>
            <p:cNvSpPr/>
            <p:nvPr/>
          </p:nvSpPr>
          <p:spPr>
            <a:xfrm rot="8268231">
              <a:off x="10684550" y="3430408"/>
              <a:ext cx="914400" cy="914400"/>
            </a:xfrm>
            <a:prstGeom prst="arc">
              <a:avLst>
                <a:gd name="adj1" fmla="val 13015005"/>
                <a:gd name="adj2" fmla="val 2654590"/>
              </a:avLst>
            </a:prstGeom>
            <a:ln w="190500">
              <a:solidFill>
                <a:srgbClr val="29CEF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088421"/>
              <a:endParaRPr lang="en-US" sz="2150">
                <a:solidFill>
                  <a:srgbClr val="212E35"/>
                </a:solidFill>
              </a:endParaRPr>
            </a:p>
          </p:txBody>
        </p:sp>
      </p:grpSp>
      <p:grpSp>
        <p:nvGrpSpPr>
          <p:cNvPr id="27" name="Group 26"/>
          <p:cNvGrpSpPr/>
          <p:nvPr/>
        </p:nvGrpSpPr>
        <p:grpSpPr>
          <a:xfrm>
            <a:off x="9875906" y="3524378"/>
            <a:ext cx="923688" cy="1112338"/>
            <a:chOff x="20089810" y="8054438"/>
            <a:chExt cx="1847616" cy="2224965"/>
          </a:xfrm>
        </p:grpSpPr>
        <p:pic>
          <p:nvPicPr>
            <p:cNvPr id="28" name="Picture 27"/>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089810" y="8054438"/>
              <a:ext cx="1545570" cy="1545566"/>
            </a:xfrm>
            <a:prstGeom prst="rect">
              <a:avLst/>
            </a:prstGeom>
          </p:spPr>
        </p:pic>
        <p:sp>
          <p:nvSpPr>
            <p:cNvPr id="29" name="Rounded Rectangle 28"/>
            <p:cNvSpPr/>
            <p:nvPr/>
          </p:nvSpPr>
          <p:spPr>
            <a:xfrm>
              <a:off x="20748706" y="8958667"/>
              <a:ext cx="1188720" cy="13207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grpSp>
      <p:sp>
        <p:nvSpPr>
          <p:cNvPr id="32" name="TextBox 31"/>
          <p:cNvSpPr txBox="1"/>
          <p:nvPr/>
        </p:nvSpPr>
        <p:spPr>
          <a:xfrm>
            <a:off x="6444049" y="1494987"/>
            <a:ext cx="3151551" cy="600158"/>
          </a:xfrm>
          <a:prstGeom prst="rect">
            <a:avLst/>
          </a:prstGeom>
        </p:spPr>
        <p:txBody>
          <a:bodyPr vert="horz" wrap="square" lIns="45714" tIns="22857" rIns="45714" bIns="22857" rtlCol="0" anchor="t" anchorCtr="0">
            <a:spAutoFit/>
          </a:bodyPr>
          <a:lstStyle/>
          <a:p>
            <a:pPr defTabSz="1088421"/>
            <a:r>
              <a:rPr lang="en-US" sz="2000" b="1" dirty="0">
                <a:solidFill>
                  <a:srgbClr val="212E35"/>
                </a:solidFill>
                <a:ea typeface="Roboto Light" charset="0"/>
                <a:cs typeface="Roboto Light" charset="0"/>
              </a:rPr>
              <a:t>Second Generation</a:t>
            </a:r>
          </a:p>
          <a:p>
            <a:pPr defTabSz="1088421"/>
            <a:r>
              <a:rPr lang="en-US" sz="1600" dirty="0">
                <a:solidFill>
                  <a:srgbClr val="212E35"/>
                </a:solidFill>
                <a:ea typeface="Roboto Light" charset="0"/>
                <a:cs typeface="Roboto Light" charset="0"/>
              </a:rPr>
              <a:t>Separation of compute and storage</a:t>
            </a: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4254" y="2701716"/>
            <a:ext cx="501289" cy="441813"/>
          </a:xfrm>
          <a:prstGeom prst="rect">
            <a:avLst/>
          </a:prstGeom>
        </p:spPr>
      </p:pic>
      <p:grpSp>
        <p:nvGrpSpPr>
          <p:cNvPr id="34" name="Group 33"/>
          <p:cNvGrpSpPr/>
          <p:nvPr/>
        </p:nvGrpSpPr>
        <p:grpSpPr>
          <a:xfrm>
            <a:off x="10212671" y="2501863"/>
            <a:ext cx="245017" cy="248585"/>
            <a:chOff x="10683871" y="3416404"/>
            <a:chExt cx="915079" cy="928404"/>
          </a:xfrm>
        </p:grpSpPr>
        <p:sp>
          <p:nvSpPr>
            <p:cNvPr id="35" name="Shape 276"/>
            <p:cNvSpPr/>
            <p:nvPr/>
          </p:nvSpPr>
          <p:spPr>
            <a:xfrm>
              <a:off x="10773518" y="3501543"/>
              <a:ext cx="741276" cy="7412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50000"/>
              </a:schemeClr>
            </a:solidFill>
            <a:ln w="12700">
              <a:noFill/>
              <a:miter lim="400000"/>
            </a:ln>
            <a:effectLst>
              <a:outerShdw blurRad="38100" dist="12700" dir="5400000" algn="ctr" rotWithShape="0">
                <a:srgbClr val="000000">
                  <a:alpha val="30000"/>
                </a:srgbClr>
              </a:outerShdw>
            </a:effectLst>
            <a:extLst>
              <a:ext uri="{C572A759-6A51-4108-AA02-DFA0A04FC94B}">
                <ma14:wrappingTextBoxFlag xmlns="" xmlns:ma14="http://schemas.microsoft.com/office/mac/drawingml/2011/main" val="1"/>
              </a:ext>
            </a:extLst>
          </p:spPr>
          <p:txBody>
            <a:bodyPr lIns="0" tIns="0" rIns="0" bIns="0" anchor="ctr"/>
            <a:lstStyle>
              <a:lvl1pPr>
                <a:defRPr sz="10700" b="1">
                  <a:solidFill>
                    <a:srgbClr val="FCFBFB"/>
                  </a:solidFill>
                  <a:latin typeface="helium"/>
                  <a:ea typeface="helium"/>
                  <a:cs typeface="helium"/>
                  <a:sym typeface="helium"/>
                </a:defRPr>
              </a:lvl1pPr>
            </a:lstStyle>
            <a:p>
              <a:pPr algn="ctr" defTabSz="1088421">
                <a:lnSpc>
                  <a:spcPct val="120000"/>
                </a:lnSpc>
                <a:defRPr sz="1800" b="0">
                  <a:solidFill>
                    <a:srgbClr val="000000"/>
                  </a:solidFill>
                </a:defRPr>
              </a:pPr>
              <a:endParaRPr sz="14297" b="0" dirty="0">
                <a:solidFill>
                  <a:srgbClr val="212E35"/>
                </a:solidFill>
                <a:latin typeface="Calibri" panose="020F0502020204030204"/>
                <a:cs typeface="et-line"/>
              </a:endParaRPr>
            </a:p>
          </p:txBody>
        </p:sp>
        <p:sp>
          <p:nvSpPr>
            <p:cNvPr id="36" name="Arc 35"/>
            <p:cNvSpPr/>
            <p:nvPr/>
          </p:nvSpPr>
          <p:spPr>
            <a:xfrm rot="18959292">
              <a:off x="10683871" y="3416404"/>
              <a:ext cx="914400" cy="914400"/>
            </a:xfrm>
            <a:prstGeom prst="arc">
              <a:avLst>
                <a:gd name="adj1" fmla="val 13015005"/>
                <a:gd name="adj2" fmla="val 2654590"/>
              </a:avLst>
            </a:prstGeom>
            <a:ln w="190500">
              <a:solidFill>
                <a:srgbClr val="0079E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088421"/>
              <a:endParaRPr lang="en-US" sz="2150">
                <a:solidFill>
                  <a:srgbClr val="212E35"/>
                </a:solidFill>
              </a:endParaRPr>
            </a:p>
          </p:txBody>
        </p:sp>
        <p:sp>
          <p:nvSpPr>
            <p:cNvPr id="37" name="Arc 36"/>
            <p:cNvSpPr/>
            <p:nvPr/>
          </p:nvSpPr>
          <p:spPr>
            <a:xfrm rot="8268231">
              <a:off x="10684550" y="3430408"/>
              <a:ext cx="914400" cy="914400"/>
            </a:xfrm>
            <a:prstGeom prst="arc">
              <a:avLst>
                <a:gd name="adj1" fmla="val 13015005"/>
                <a:gd name="adj2" fmla="val 2654590"/>
              </a:avLst>
            </a:prstGeom>
            <a:ln w="190500">
              <a:solidFill>
                <a:srgbClr val="29CEF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088421"/>
              <a:endParaRPr lang="en-US" sz="2150">
                <a:solidFill>
                  <a:srgbClr val="212E35"/>
                </a:solidFill>
              </a:endParaRPr>
            </a:p>
          </p:txBody>
        </p:sp>
      </p:grpSp>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2264" y="2703626"/>
            <a:ext cx="501289" cy="441813"/>
          </a:xfrm>
          <a:prstGeom prst="rect">
            <a:avLst/>
          </a:prstGeom>
        </p:spPr>
      </p:pic>
      <p:grpSp>
        <p:nvGrpSpPr>
          <p:cNvPr id="39" name="Group 38"/>
          <p:cNvGrpSpPr/>
          <p:nvPr/>
        </p:nvGrpSpPr>
        <p:grpSpPr>
          <a:xfrm>
            <a:off x="10840680" y="2503773"/>
            <a:ext cx="245017" cy="248585"/>
            <a:chOff x="10683871" y="3416404"/>
            <a:chExt cx="915079" cy="928404"/>
          </a:xfrm>
        </p:grpSpPr>
        <p:sp>
          <p:nvSpPr>
            <p:cNvPr id="40" name="Shape 276"/>
            <p:cNvSpPr/>
            <p:nvPr/>
          </p:nvSpPr>
          <p:spPr>
            <a:xfrm>
              <a:off x="10773518" y="3501543"/>
              <a:ext cx="741276" cy="7412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50000"/>
              </a:schemeClr>
            </a:solidFill>
            <a:ln w="12700">
              <a:noFill/>
              <a:miter lim="400000"/>
            </a:ln>
            <a:effectLst>
              <a:outerShdw blurRad="38100" dist="12700" dir="5400000" algn="ctr" rotWithShape="0">
                <a:srgbClr val="000000">
                  <a:alpha val="30000"/>
                </a:srgbClr>
              </a:outerShdw>
            </a:effectLst>
            <a:extLst>
              <a:ext uri="{C572A759-6A51-4108-AA02-DFA0A04FC94B}">
                <ma14:wrappingTextBoxFlag xmlns="" xmlns:ma14="http://schemas.microsoft.com/office/mac/drawingml/2011/main" val="1"/>
              </a:ext>
            </a:extLst>
          </p:spPr>
          <p:txBody>
            <a:bodyPr lIns="0" tIns="0" rIns="0" bIns="0" anchor="ctr"/>
            <a:lstStyle>
              <a:lvl1pPr>
                <a:defRPr sz="10700" b="1">
                  <a:solidFill>
                    <a:srgbClr val="FCFBFB"/>
                  </a:solidFill>
                  <a:latin typeface="helium"/>
                  <a:ea typeface="helium"/>
                  <a:cs typeface="helium"/>
                  <a:sym typeface="helium"/>
                </a:defRPr>
              </a:lvl1pPr>
            </a:lstStyle>
            <a:p>
              <a:pPr algn="ctr" defTabSz="1088421">
                <a:lnSpc>
                  <a:spcPct val="120000"/>
                </a:lnSpc>
                <a:defRPr sz="1800" b="0">
                  <a:solidFill>
                    <a:srgbClr val="000000"/>
                  </a:solidFill>
                </a:defRPr>
              </a:pPr>
              <a:endParaRPr sz="14297" b="0" dirty="0">
                <a:solidFill>
                  <a:srgbClr val="212E35"/>
                </a:solidFill>
                <a:latin typeface="Calibri" panose="020F0502020204030204"/>
                <a:cs typeface="et-line"/>
              </a:endParaRPr>
            </a:p>
          </p:txBody>
        </p:sp>
        <p:sp>
          <p:nvSpPr>
            <p:cNvPr id="41" name="Arc 40"/>
            <p:cNvSpPr/>
            <p:nvPr/>
          </p:nvSpPr>
          <p:spPr>
            <a:xfrm rot="18959292">
              <a:off x="10683871" y="3416404"/>
              <a:ext cx="914400" cy="914400"/>
            </a:xfrm>
            <a:prstGeom prst="arc">
              <a:avLst>
                <a:gd name="adj1" fmla="val 13015005"/>
                <a:gd name="adj2" fmla="val 2654590"/>
              </a:avLst>
            </a:prstGeom>
            <a:ln w="190500">
              <a:solidFill>
                <a:srgbClr val="0079E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088421"/>
              <a:endParaRPr lang="en-US" sz="2150">
                <a:solidFill>
                  <a:srgbClr val="212E35"/>
                </a:solidFill>
              </a:endParaRPr>
            </a:p>
          </p:txBody>
        </p:sp>
        <p:sp>
          <p:nvSpPr>
            <p:cNvPr id="42" name="Arc 41"/>
            <p:cNvSpPr/>
            <p:nvPr/>
          </p:nvSpPr>
          <p:spPr>
            <a:xfrm rot="8268231">
              <a:off x="10684550" y="3430408"/>
              <a:ext cx="914400" cy="914400"/>
            </a:xfrm>
            <a:prstGeom prst="arc">
              <a:avLst>
                <a:gd name="adj1" fmla="val 13015005"/>
                <a:gd name="adj2" fmla="val 2654590"/>
              </a:avLst>
            </a:prstGeom>
            <a:ln w="190500">
              <a:solidFill>
                <a:srgbClr val="29CEFE"/>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088421"/>
              <a:endParaRPr lang="en-US" sz="2150">
                <a:solidFill>
                  <a:srgbClr val="212E35"/>
                </a:solidFill>
              </a:endParaRPr>
            </a:p>
          </p:txBody>
        </p:sp>
      </p:grpSp>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5267" y="3989471"/>
            <a:ext cx="576630" cy="288315"/>
          </a:xfrm>
          <a:prstGeom prst="rect">
            <a:avLst/>
          </a:prstGeom>
        </p:spPr>
      </p:pic>
      <p:grpSp>
        <p:nvGrpSpPr>
          <p:cNvPr id="57" name="Group 56"/>
          <p:cNvGrpSpPr/>
          <p:nvPr/>
        </p:nvGrpSpPr>
        <p:grpSpPr>
          <a:xfrm rot="4561398">
            <a:off x="9549210" y="3315800"/>
            <a:ext cx="438351" cy="112498"/>
            <a:chOff x="15593697" y="1437277"/>
            <a:chExt cx="3287648" cy="843736"/>
          </a:xfrm>
          <a:solidFill>
            <a:schemeClr val="accent1">
              <a:lumMod val="60000"/>
              <a:lumOff val="40000"/>
            </a:schemeClr>
          </a:solidFill>
        </p:grpSpPr>
        <p:sp>
          <p:nvSpPr>
            <p:cNvPr id="58" name="Isosceles Triangle 57"/>
            <p:cNvSpPr/>
            <p:nvPr/>
          </p:nvSpPr>
          <p:spPr>
            <a:xfrm rot="16200000">
              <a:off x="16000968" y="1042213"/>
              <a:ext cx="831529" cy="16460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59" name="Isosceles Triangle 58"/>
            <p:cNvSpPr/>
            <p:nvPr/>
          </p:nvSpPr>
          <p:spPr>
            <a:xfrm rot="5400000">
              <a:off x="17642544" y="1030006"/>
              <a:ext cx="831529" cy="16460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grpSp>
      <p:grpSp>
        <p:nvGrpSpPr>
          <p:cNvPr id="60" name="Group 59"/>
          <p:cNvGrpSpPr/>
          <p:nvPr/>
        </p:nvGrpSpPr>
        <p:grpSpPr>
          <a:xfrm rot="5400000">
            <a:off x="10079885" y="3324974"/>
            <a:ext cx="438351" cy="112498"/>
            <a:chOff x="15593697" y="1437277"/>
            <a:chExt cx="3287648" cy="843736"/>
          </a:xfrm>
          <a:solidFill>
            <a:schemeClr val="accent1">
              <a:lumMod val="60000"/>
              <a:lumOff val="40000"/>
            </a:schemeClr>
          </a:solidFill>
        </p:grpSpPr>
        <p:sp>
          <p:nvSpPr>
            <p:cNvPr id="61" name="Isosceles Triangle 60"/>
            <p:cNvSpPr/>
            <p:nvPr/>
          </p:nvSpPr>
          <p:spPr>
            <a:xfrm rot="16200000">
              <a:off x="16000968" y="1042213"/>
              <a:ext cx="831529" cy="16460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62" name="Isosceles Triangle 61"/>
            <p:cNvSpPr/>
            <p:nvPr/>
          </p:nvSpPr>
          <p:spPr>
            <a:xfrm rot="5400000">
              <a:off x="17642544" y="1030006"/>
              <a:ext cx="831529" cy="16460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grpSp>
      <p:grpSp>
        <p:nvGrpSpPr>
          <p:cNvPr id="63" name="Group 62"/>
          <p:cNvGrpSpPr/>
          <p:nvPr/>
        </p:nvGrpSpPr>
        <p:grpSpPr>
          <a:xfrm rot="6233138">
            <a:off x="10661500" y="3319427"/>
            <a:ext cx="438351" cy="112498"/>
            <a:chOff x="15593697" y="1437277"/>
            <a:chExt cx="3287648" cy="843736"/>
          </a:xfrm>
          <a:solidFill>
            <a:schemeClr val="accent1">
              <a:lumMod val="60000"/>
              <a:lumOff val="40000"/>
            </a:schemeClr>
          </a:solidFill>
        </p:grpSpPr>
        <p:sp>
          <p:nvSpPr>
            <p:cNvPr id="64" name="Isosceles Triangle 63"/>
            <p:cNvSpPr/>
            <p:nvPr/>
          </p:nvSpPr>
          <p:spPr>
            <a:xfrm rot="16200000">
              <a:off x="16000968" y="1042213"/>
              <a:ext cx="831529" cy="16460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65" name="Isosceles Triangle 64"/>
            <p:cNvSpPr/>
            <p:nvPr/>
          </p:nvSpPr>
          <p:spPr>
            <a:xfrm rot="5400000">
              <a:off x="17642544" y="1030006"/>
              <a:ext cx="831529" cy="16460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grpSp>
      <p:sp>
        <p:nvSpPr>
          <p:cNvPr id="116" name="TextBox 115"/>
          <p:cNvSpPr txBox="1"/>
          <p:nvPr/>
        </p:nvSpPr>
        <p:spPr>
          <a:xfrm>
            <a:off x="10799386" y="3831017"/>
            <a:ext cx="894656" cy="261604"/>
          </a:xfrm>
          <a:prstGeom prst="rect">
            <a:avLst/>
          </a:prstGeom>
        </p:spPr>
        <p:txBody>
          <a:bodyPr vert="horz" wrap="none" lIns="45714" tIns="22857" rIns="45714" bIns="22857" rtlCol="0" anchor="t" anchorCtr="0">
            <a:spAutoFit/>
          </a:bodyPr>
          <a:lstStyle/>
          <a:p>
            <a:pPr algn="ctr" defTabSz="1088421"/>
            <a:r>
              <a:rPr lang="en-US" sz="1400" dirty="0">
                <a:solidFill>
                  <a:srgbClr val="212E35"/>
                </a:solidFill>
                <a:ea typeface="Roboto Light" charset="0"/>
                <a:cs typeface="Roboto Light" charset="0"/>
              </a:rPr>
              <a:t>Amazon S3</a:t>
            </a:r>
          </a:p>
        </p:txBody>
      </p:sp>
      <p:sp>
        <p:nvSpPr>
          <p:cNvPr id="120" name="TextBox 119"/>
          <p:cNvSpPr txBox="1"/>
          <p:nvPr/>
        </p:nvSpPr>
        <p:spPr>
          <a:xfrm>
            <a:off x="11262918" y="2541727"/>
            <a:ext cx="743833" cy="477048"/>
          </a:xfrm>
          <a:prstGeom prst="rect">
            <a:avLst/>
          </a:prstGeom>
        </p:spPr>
        <p:txBody>
          <a:bodyPr vert="horz" wrap="square" lIns="45714" tIns="22857" rIns="45714" bIns="22857" rtlCol="0" anchor="t" anchorCtr="0">
            <a:spAutoFit/>
          </a:bodyPr>
          <a:lstStyle/>
          <a:p>
            <a:pPr algn="ctr" defTabSz="1088421"/>
            <a:r>
              <a:rPr lang="en-US" sz="1400" dirty="0">
                <a:solidFill>
                  <a:srgbClr val="212E35"/>
                </a:solidFill>
                <a:ea typeface="Roboto Light" charset="0"/>
                <a:cs typeface="Roboto Light" charset="0"/>
              </a:rPr>
              <a:t>Amazon AWS EC2</a:t>
            </a:r>
          </a:p>
        </p:txBody>
      </p:sp>
      <p:pic>
        <p:nvPicPr>
          <p:cNvPr id="121" name="Picture 120"/>
          <p:cNvPicPr>
            <a:picLocks noChangeAspect="1"/>
          </p:cNvPicPr>
          <p:nvPr/>
        </p:nvPicPr>
        <p:blipFill rotWithShape="1">
          <a:blip r:embed="rId9" cstate="print">
            <a:extLst>
              <a:ext uri="{28A0092B-C50C-407E-A947-70E740481C1C}">
                <a14:useLocalDpi xmlns:a14="http://schemas.microsoft.com/office/drawing/2010/main" val="0"/>
              </a:ext>
            </a:extLst>
          </a:blip>
          <a:srcRect t="1" r="-4989" b="-4782"/>
          <a:stretch/>
        </p:blipFill>
        <p:spPr>
          <a:xfrm>
            <a:off x="8131231" y="3077975"/>
            <a:ext cx="802390" cy="800799"/>
          </a:xfrm>
          <a:prstGeom prst="rect">
            <a:avLst/>
          </a:prstGeom>
        </p:spPr>
      </p:pic>
      <p:sp>
        <p:nvSpPr>
          <p:cNvPr id="122" name="TextBox 121"/>
          <p:cNvSpPr txBox="1"/>
          <p:nvPr/>
        </p:nvSpPr>
        <p:spPr>
          <a:xfrm>
            <a:off x="8579215" y="3060316"/>
            <a:ext cx="763658" cy="261604"/>
          </a:xfrm>
          <a:prstGeom prst="rect">
            <a:avLst/>
          </a:prstGeom>
        </p:spPr>
        <p:txBody>
          <a:bodyPr vert="horz" wrap="none" lIns="45714" tIns="22857" rIns="45714" bIns="22857" rtlCol="0" anchor="t" anchorCtr="0">
            <a:spAutoFit/>
          </a:bodyPr>
          <a:lstStyle/>
          <a:p>
            <a:pPr algn="ctr" defTabSz="1088421"/>
            <a:r>
              <a:rPr lang="en-US" sz="1400" dirty="0">
                <a:solidFill>
                  <a:srgbClr val="212E35"/>
                </a:solidFill>
                <a:ea typeface="Roboto Light" charset="0"/>
                <a:cs typeface="Roboto Light" charset="0"/>
              </a:rPr>
              <a:t>Compute</a:t>
            </a:r>
          </a:p>
        </p:txBody>
      </p:sp>
      <p:sp>
        <p:nvSpPr>
          <p:cNvPr id="123" name="TextBox 122"/>
          <p:cNvSpPr txBox="1"/>
          <p:nvPr/>
        </p:nvSpPr>
        <p:spPr>
          <a:xfrm>
            <a:off x="8967920" y="3557043"/>
            <a:ext cx="646512" cy="261604"/>
          </a:xfrm>
          <a:prstGeom prst="rect">
            <a:avLst/>
          </a:prstGeom>
        </p:spPr>
        <p:txBody>
          <a:bodyPr vert="horz" wrap="none" lIns="45714" tIns="22857" rIns="45714" bIns="22857" rtlCol="0" anchor="t" anchorCtr="0">
            <a:spAutoFit/>
          </a:bodyPr>
          <a:lstStyle/>
          <a:p>
            <a:pPr algn="ctr" defTabSz="1088421"/>
            <a:r>
              <a:rPr lang="en-US" sz="1400" dirty="0">
                <a:solidFill>
                  <a:srgbClr val="212E35"/>
                </a:solidFill>
                <a:ea typeface="Roboto Light" charset="0"/>
                <a:cs typeface="Roboto Light" charset="0"/>
              </a:rPr>
              <a:t>Storage</a:t>
            </a:r>
          </a:p>
        </p:txBody>
      </p:sp>
      <p:cxnSp>
        <p:nvCxnSpPr>
          <p:cNvPr id="254" name="Straight Connector 253"/>
          <p:cNvCxnSpPr/>
          <p:nvPr/>
        </p:nvCxnSpPr>
        <p:spPr>
          <a:xfrm>
            <a:off x="4577185" y="1236847"/>
            <a:ext cx="4953151" cy="4142892"/>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a:off x="4577185" y="1236847"/>
            <a:ext cx="7614816"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9525255" y="5379739"/>
            <a:ext cx="2666746"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62" name="TextBox 161"/>
          <p:cNvSpPr txBox="1"/>
          <p:nvPr/>
        </p:nvSpPr>
        <p:spPr>
          <a:xfrm>
            <a:off x="9433727" y="4343337"/>
            <a:ext cx="2564985" cy="907935"/>
          </a:xfrm>
          <a:prstGeom prst="rect">
            <a:avLst/>
          </a:prstGeom>
        </p:spPr>
        <p:txBody>
          <a:bodyPr vert="horz" wrap="none" lIns="45714" tIns="22857" rIns="45714" bIns="22857" rtlCol="0" anchor="t" anchorCtr="0">
            <a:spAutoFit/>
          </a:bodyPr>
          <a:lstStyle/>
          <a:p>
            <a:pPr defTabSz="1088421"/>
            <a:r>
              <a:rPr lang="en-US" sz="2000" b="1" dirty="0">
                <a:solidFill>
                  <a:srgbClr val="212E35"/>
                </a:solidFill>
                <a:ea typeface="Roboto Light" charset="0"/>
                <a:cs typeface="Roboto Light" charset="0"/>
              </a:rPr>
              <a:t>Use Case</a:t>
            </a:r>
          </a:p>
          <a:p>
            <a:pPr marL="228554" indent="-228554" defTabSz="1088421">
              <a:buFont typeface="Arial" panose="020B0604020202020204" pitchFamily="34" charset="0"/>
              <a:buChar char="•"/>
            </a:pPr>
            <a:r>
              <a:rPr lang="en-US" dirty="0" smtClean="0">
                <a:solidFill>
                  <a:srgbClr val="212E35"/>
                </a:solidFill>
                <a:ea typeface="Roboto Light" charset="0"/>
                <a:cs typeface="Roboto Light" charset="0"/>
              </a:rPr>
              <a:t>Reduce wasted capacity</a:t>
            </a:r>
            <a:endParaRPr lang="en-US" dirty="0">
              <a:solidFill>
                <a:srgbClr val="212E35"/>
              </a:solidFill>
              <a:ea typeface="Roboto Light" charset="0"/>
              <a:cs typeface="Roboto Light" charset="0"/>
            </a:endParaRPr>
          </a:p>
          <a:p>
            <a:pPr marL="228554" indent="-228554" defTabSz="1088421">
              <a:buFont typeface="Arial" panose="020B0604020202020204" pitchFamily="34" charset="0"/>
              <a:buChar char="•"/>
            </a:pPr>
            <a:r>
              <a:rPr lang="en-US" dirty="0">
                <a:solidFill>
                  <a:srgbClr val="212E35"/>
                </a:solidFill>
                <a:ea typeface="Roboto Light" charset="0"/>
                <a:cs typeface="Roboto Light" charset="0"/>
              </a:rPr>
              <a:t>Volatile workloads</a:t>
            </a:r>
            <a:endParaRPr lang="en-US" sz="2000" dirty="0">
              <a:solidFill>
                <a:srgbClr val="212E35"/>
              </a:solidFill>
              <a:ea typeface="Roboto Light" charset="0"/>
              <a:cs typeface="Roboto Light" charset="0"/>
            </a:endParaRPr>
          </a:p>
        </p:txBody>
      </p:sp>
    </p:spTree>
    <p:extLst>
      <p:ext uri="{BB962C8B-B14F-4D97-AF65-F5344CB8AC3E}">
        <p14:creationId xmlns:p14="http://schemas.microsoft.com/office/powerpoint/2010/main" val="376945401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46786" y="429273"/>
            <a:ext cx="10311765" cy="621761"/>
          </a:xfrm>
        </p:spPr>
        <p:txBody>
          <a:bodyPr>
            <a:normAutofit fontScale="90000"/>
          </a:bodyPr>
          <a:lstStyle/>
          <a:p>
            <a:r>
              <a:rPr lang="en-US" smtClean="0">
                <a:latin typeface="+mn-lt"/>
              </a:rPr>
              <a:t>First Gen Cloud Drivers – Use Cloud </a:t>
            </a:r>
            <a:r>
              <a:rPr lang="en-US" dirty="0" smtClean="0">
                <a:latin typeface="+mn-lt"/>
              </a:rPr>
              <a:t>as </a:t>
            </a:r>
            <a:r>
              <a:rPr lang="en-US" smtClean="0">
                <a:latin typeface="+mn-lt"/>
              </a:rPr>
              <a:t>a Better Data </a:t>
            </a:r>
            <a:r>
              <a:rPr lang="en-US" dirty="0" smtClean="0">
                <a:latin typeface="+mn-lt"/>
              </a:rPr>
              <a:t>Center</a:t>
            </a:r>
            <a:endParaRPr lang="en-US" dirty="0">
              <a:latin typeface="+mn-lt"/>
            </a:endParaRPr>
          </a:p>
        </p:txBody>
      </p:sp>
      <p:sp>
        <p:nvSpPr>
          <p:cNvPr id="7" name="Content Placeholder 6"/>
          <p:cNvSpPr>
            <a:spLocks noGrp="1"/>
          </p:cNvSpPr>
          <p:nvPr>
            <p:ph idx="1"/>
          </p:nvPr>
        </p:nvSpPr>
        <p:spPr>
          <a:xfrm>
            <a:off x="946151" y="1159569"/>
            <a:ext cx="10312400" cy="4928546"/>
          </a:xfrm>
        </p:spPr>
        <p:txBody>
          <a:bodyPr/>
          <a:lstStyle/>
          <a:p>
            <a:pPr marL="0" indent="0">
              <a:spcAft>
                <a:spcPts val="600"/>
              </a:spcAft>
              <a:buClr>
                <a:schemeClr val="tx2">
                  <a:lumMod val="50000"/>
                </a:schemeClr>
              </a:buClr>
              <a:buNone/>
            </a:pPr>
            <a:r>
              <a:rPr lang="en-US" sz="3200" dirty="0" smtClean="0">
                <a:solidFill>
                  <a:schemeClr val="accent1">
                    <a:lumMod val="75000"/>
                  </a:schemeClr>
                </a:solidFill>
              </a:rPr>
              <a:t>Cost Savings</a:t>
            </a:r>
          </a:p>
          <a:p>
            <a:pPr>
              <a:spcAft>
                <a:spcPts val="600"/>
              </a:spcAft>
              <a:buClr>
                <a:schemeClr val="accent4">
                  <a:lumMod val="75000"/>
                </a:schemeClr>
              </a:buClr>
              <a:buFont typeface="Arial" panose="020B0604020202020204" pitchFamily="34" charset="0"/>
              <a:buChar char="•"/>
            </a:pPr>
            <a:r>
              <a:rPr lang="en-US" sz="2000" dirty="0" smtClean="0"/>
              <a:t>Hardware </a:t>
            </a:r>
            <a:r>
              <a:rPr lang="en-US" sz="2000" dirty="0"/>
              <a:t>depreciation (lease)</a:t>
            </a:r>
          </a:p>
          <a:p>
            <a:pPr>
              <a:spcAft>
                <a:spcPts val="600"/>
              </a:spcAft>
              <a:buClr>
                <a:schemeClr val="accent4">
                  <a:lumMod val="75000"/>
                </a:schemeClr>
              </a:buClr>
              <a:buFont typeface="Arial" panose="020B0604020202020204" pitchFamily="34" charset="0"/>
              <a:buChar char="•"/>
            </a:pPr>
            <a:r>
              <a:rPr lang="en-US" sz="2000" dirty="0"/>
              <a:t>Software purchase or depreciation </a:t>
            </a:r>
          </a:p>
          <a:p>
            <a:pPr>
              <a:spcAft>
                <a:spcPts val="600"/>
              </a:spcAft>
              <a:buClr>
                <a:schemeClr val="accent4">
                  <a:lumMod val="75000"/>
                </a:schemeClr>
              </a:buClr>
              <a:buFont typeface="Arial" panose="020B0604020202020204" pitchFamily="34" charset="0"/>
              <a:buChar char="•"/>
            </a:pPr>
            <a:r>
              <a:rPr lang="en-US" sz="2000" dirty="0"/>
              <a:t>Software maintenance </a:t>
            </a:r>
            <a:endParaRPr lang="en-US" sz="2000" dirty="0" smtClean="0"/>
          </a:p>
          <a:p>
            <a:pPr>
              <a:spcAft>
                <a:spcPts val="600"/>
              </a:spcAft>
              <a:buClr>
                <a:schemeClr val="accent4">
                  <a:lumMod val="75000"/>
                </a:schemeClr>
              </a:buClr>
              <a:buFont typeface="Arial" panose="020B0604020202020204" pitchFamily="34" charset="0"/>
              <a:buChar char="•"/>
            </a:pPr>
            <a:r>
              <a:rPr lang="en-US" sz="2000" dirty="0" smtClean="0"/>
              <a:t>Hardware maintenance</a:t>
            </a:r>
            <a:endParaRPr lang="en-US" sz="2000" dirty="0"/>
          </a:p>
          <a:p>
            <a:pPr>
              <a:spcAft>
                <a:spcPts val="600"/>
              </a:spcAft>
              <a:buClr>
                <a:schemeClr val="accent4">
                  <a:lumMod val="75000"/>
                </a:schemeClr>
              </a:buClr>
              <a:buFont typeface="Arial" panose="020B0604020202020204" pitchFamily="34" charset="0"/>
              <a:buChar char="•"/>
            </a:pPr>
            <a:r>
              <a:rPr lang="en-US" sz="2000" dirty="0"/>
              <a:t>Power consumption</a:t>
            </a:r>
          </a:p>
          <a:p>
            <a:pPr>
              <a:spcAft>
                <a:spcPts val="600"/>
              </a:spcAft>
              <a:buClr>
                <a:schemeClr val="accent4">
                  <a:lumMod val="75000"/>
                </a:schemeClr>
              </a:buClr>
              <a:buFont typeface="Arial" panose="020B0604020202020204" pitchFamily="34" charset="0"/>
              <a:buChar char="•"/>
            </a:pPr>
            <a:r>
              <a:rPr lang="en-US" sz="2000" dirty="0"/>
              <a:t>Data center floor space </a:t>
            </a:r>
          </a:p>
          <a:p>
            <a:pPr>
              <a:spcAft>
                <a:spcPts val="600"/>
              </a:spcAft>
              <a:buClr>
                <a:schemeClr val="accent4">
                  <a:lumMod val="75000"/>
                </a:schemeClr>
              </a:buClr>
              <a:buFont typeface="Arial" panose="020B0604020202020204" pitchFamily="34" charset="0"/>
              <a:buChar char="•"/>
            </a:pPr>
            <a:r>
              <a:rPr lang="en-US" sz="2000" dirty="0"/>
              <a:t>Provisioning time </a:t>
            </a:r>
            <a:endParaRPr lang="en-US" sz="2000" dirty="0" smtClean="0"/>
          </a:p>
          <a:p>
            <a:pPr>
              <a:spcAft>
                <a:spcPts val="600"/>
              </a:spcAft>
              <a:buClr>
                <a:schemeClr val="accent4">
                  <a:lumMod val="75000"/>
                </a:schemeClr>
              </a:buClr>
              <a:buFont typeface="Arial" panose="020B0604020202020204" pitchFamily="34" charset="0"/>
              <a:buChar char="•"/>
            </a:pPr>
            <a:r>
              <a:rPr lang="en-US" sz="2000" dirty="0"/>
              <a:t>Cost of procurement</a:t>
            </a:r>
          </a:p>
          <a:p>
            <a:pPr>
              <a:spcAft>
                <a:spcPts val="600"/>
              </a:spcAft>
              <a:buClr>
                <a:schemeClr val="accent4">
                  <a:lumMod val="75000"/>
                </a:schemeClr>
              </a:buClr>
              <a:buFont typeface="Arial" panose="020B0604020202020204" pitchFamily="34" charset="0"/>
              <a:buChar char="•"/>
            </a:pPr>
            <a:r>
              <a:rPr lang="en-US" sz="2000" dirty="0"/>
              <a:t>Cost of team to maintain hardware</a:t>
            </a:r>
          </a:p>
          <a:p>
            <a:pPr>
              <a:spcAft>
                <a:spcPts val="600"/>
              </a:spcAft>
              <a:buClr>
                <a:schemeClr val="accent4">
                  <a:lumMod val="75000"/>
                </a:schemeClr>
              </a:buClr>
              <a:buFont typeface="Arial" panose="020B0604020202020204" pitchFamily="34" charset="0"/>
              <a:buChar char="•"/>
            </a:pPr>
            <a:endParaRPr lang="en-US" sz="2000" dirty="0" smtClean="0"/>
          </a:p>
          <a:p>
            <a:pPr>
              <a:spcAft>
                <a:spcPts val="600"/>
              </a:spcAft>
              <a:buClr>
                <a:schemeClr val="accent4">
                  <a:lumMod val="75000"/>
                </a:schemeClr>
              </a:buClr>
              <a:buFont typeface="Arial" panose="020B0604020202020204" pitchFamily="34" charset="0"/>
              <a:buChar char="•"/>
            </a:pPr>
            <a:r>
              <a:rPr lang="en-US" sz="2000" dirty="0" smtClean="0"/>
              <a:t>Backup </a:t>
            </a:r>
            <a:r>
              <a:rPr lang="en-US" sz="2000" dirty="0"/>
              <a:t>infrastructure</a:t>
            </a:r>
          </a:p>
          <a:p>
            <a:pPr>
              <a:spcAft>
                <a:spcPts val="600"/>
              </a:spcAft>
              <a:buClr>
                <a:schemeClr val="accent4">
                  <a:lumMod val="75000"/>
                </a:schemeClr>
              </a:buClr>
              <a:buFont typeface="Arial" panose="020B0604020202020204" pitchFamily="34" charset="0"/>
              <a:buChar char="•"/>
            </a:pPr>
            <a:r>
              <a:rPr lang="en-US" sz="2000" dirty="0"/>
              <a:t>Backup media</a:t>
            </a:r>
          </a:p>
          <a:p>
            <a:pPr>
              <a:buClr>
                <a:schemeClr val="accent4">
                  <a:lumMod val="75000"/>
                </a:schemeClr>
              </a:buClr>
            </a:pPr>
            <a:endParaRPr lang="en-US" sz="2400" dirty="0"/>
          </a:p>
        </p:txBody>
      </p:sp>
    </p:spTree>
    <p:extLst>
      <p:ext uri="{BB962C8B-B14F-4D97-AF65-F5344CB8AC3E}">
        <p14:creationId xmlns:p14="http://schemas.microsoft.com/office/powerpoint/2010/main" val="1385091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46786" y="429273"/>
            <a:ext cx="10680922" cy="974663"/>
          </a:xfrm>
        </p:spPr>
        <p:txBody>
          <a:bodyPr>
            <a:normAutofit fontScale="90000"/>
          </a:bodyPr>
          <a:lstStyle/>
          <a:p>
            <a:r>
              <a:rPr lang="en-US" smtClean="0">
                <a:latin typeface="+mn-lt"/>
              </a:rPr>
              <a:t>Second Gen Cloud </a:t>
            </a:r>
            <a:r>
              <a:rPr lang="en-US" dirty="0" smtClean="0">
                <a:latin typeface="+mn-lt"/>
              </a:rPr>
              <a:t>Drivers – Reduce Wasted Compute Capacity</a:t>
            </a:r>
            <a:endParaRPr lang="en-US" dirty="0">
              <a:latin typeface="+mn-lt"/>
            </a:endParaRPr>
          </a:p>
        </p:txBody>
      </p:sp>
      <p:sp>
        <p:nvSpPr>
          <p:cNvPr id="7" name="Content Placeholder 6"/>
          <p:cNvSpPr>
            <a:spLocks noGrp="1"/>
          </p:cNvSpPr>
          <p:nvPr>
            <p:ph idx="1"/>
          </p:nvPr>
        </p:nvSpPr>
        <p:spPr>
          <a:xfrm>
            <a:off x="946150" y="1248059"/>
            <a:ext cx="10312400" cy="4928546"/>
          </a:xfrm>
        </p:spPr>
        <p:txBody>
          <a:bodyPr/>
          <a:lstStyle/>
          <a:p>
            <a:pPr marL="0" indent="0" defTabSz="1088421">
              <a:spcAft>
                <a:spcPts val="300"/>
              </a:spcAft>
              <a:buClr>
                <a:schemeClr val="accent4">
                  <a:lumMod val="75000"/>
                </a:schemeClr>
              </a:buClr>
              <a:buNone/>
            </a:pPr>
            <a:r>
              <a:rPr lang="en-US" sz="3200" dirty="0">
                <a:solidFill>
                  <a:schemeClr val="accent1">
                    <a:lumMod val="75000"/>
                  </a:schemeClr>
                </a:solidFill>
              </a:rPr>
              <a:t>Cost Savings</a:t>
            </a:r>
          </a:p>
          <a:p>
            <a:pPr defTabSz="1088421">
              <a:spcAft>
                <a:spcPts val="600"/>
              </a:spcAft>
              <a:buClr>
                <a:schemeClr val="accent4">
                  <a:lumMod val="75000"/>
                </a:schemeClr>
              </a:buClr>
              <a:buFont typeface="Arial" panose="020B0604020202020204" pitchFamily="34" charset="0"/>
              <a:buChar char="•"/>
            </a:pPr>
            <a:r>
              <a:rPr lang="en-US" sz="2400" dirty="0" smtClean="0">
                <a:solidFill>
                  <a:srgbClr val="212E35"/>
                </a:solidFill>
              </a:rPr>
              <a:t>Costs </a:t>
            </a:r>
            <a:r>
              <a:rPr lang="en-US" sz="2400" dirty="0">
                <a:solidFill>
                  <a:srgbClr val="212E35"/>
                </a:solidFill>
              </a:rPr>
              <a:t>of provisioning for maximum capacity</a:t>
            </a:r>
          </a:p>
          <a:p>
            <a:pPr defTabSz="1088421">
              <a:spcAft>
                <a:spcPts val="600"/>
              </a:spcAft>
              <a:buClr>
                <a:schemeClr val="accent4">
                  <a:lumMod val="75000"/>
                </a:schemeClr>
              </a:buClr>
              <a:buFont typeface="Arial" panose="020B0604020202020204" pitchFamily="34" charset="0"/>
              <a:buChar char="•"/>
            </a:pPr>
            <a:r>
              <a:rPr lang="en-US" sz="2400" dirty="0">
                <a:solidFill>
                  <a:srgbClr val="212E35"/>
                </a:solidFill>
              </a:rPr>
              <a:t>Moving data to handle new workloads</a:t>
            </a:r>
          </a:p>
          <a:p>
            <a:pPr defTabSz="1088421">
              <a:spcAft>
                <a:spcPts val="600"/>
              </a:spcAft>
              <a:buClr>
                <a:schemeClr val="accent4">
                  <a:lumMod val="75000"/>
                </a:schemeClr>
              </a:buClr>
              <a:buFont typeface="Arial" panose="020B0604020202020204" pitchFamily="34" charset="0"/>
              <a:buChar char="•"/>
            </a:pPr>
            <a:r>
              <a:rPr lang="en-US" sz="2400" dirty="0">
                <a:solidFill>
                  <a:srgbClr val="212E35"/>
                </a:solidFill>
              </a:rPr>
              <a:t>Paying for </a:t>
            </a:r>
            <a:r>
              <a:rPr lang="en-US" sz="2400" dirty="0" smtClean="0">
                <a:solidFill>
                  <a:srgbClr val="212E35"/>
                </a:solidFill>
              </a:rPr>
              <a:t>idle infrastructure</a:t>
            </a:r>
          </a:p>
          <a:p>
            <a:pPr defTabSz="1088421">
              <a:spcAft>
                <a:spcPts val="600"/>
              </a:spcAft>
              <a:buClr>
                <a:schemeClr val="accent4">
                  <a:lumMod val="75000"/>
                </a:schemeClr>
              </a:buClr>
              <a:buFont typeface="Arial" panose="020B0604020202020204" pitchFamily="34" charset="0"/>
              <a:buChar char="•"/>
            </a:pPr>
            <a:endParaRPr lang="en-US" dirty="0"/>
          </a:p>
        </p:txBody>
      </p:sp>
    </p:spTree>
    <p:extLst>
      <p:ext uri="{BB962C8B-B14F-4D97-AF65-F5344CB8AC3E}">
        <p14:creationId xmlns:p14="http://schemas.microsoft.com/office/powerpoint/2010/main" val="1727064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766" y="1517346"/>
            <a:ext cx="2377440" cy="3984590"/>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t="11082"/>
          <a:stretch/>
        </p:blipFill>
        <p:spPr>
          <a:xfrm>
            <a:off x="3621983" y="1517347"/>
            <a:ext cx="2377440" cy="3466908"/>
          </a:xfrm>
          <a:prstGeom prst="rect">
            <a:avLst/>
          </a:prstGeom>
        </p:spPr>
      </p:pic>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t="17075"/>
          <a:stretch/>
        </p:blipFill>
        <p:spPr>
          <a:xfrm>
            <a:off x="6209494" y="1517348"/>
            <a:ext cx="2393135" cy="3298242"/>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8075" y="1517347"/>
            <a:ext cx="2377440" cy="3466908"/>
          </a:xfrm>
          <a:prstGeom prst="rect">
            <a:avLst/>
          </a:prstGeom>
        </p:spPr>
      </p:pic>
      <p:sp>
        <p:nvSpPr>
          <p:cNvPr id="12" name="Rectangle 11"/>
          <p:cNvSpPr/>
          <p:nvPr/>
        </p:nvSpPr>
        <p:spPr bwMode="gray">
          <a:xfrm>
            <a:off x="1039766" y="4541856"/>
            <a:ext cx="2377440" cy="1371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ctr">
              <a:lnSpc>
                <a:spcPct val="90000"/>
              </a:lnSpc>
            </a:pPr>
            <a:r>
              <a:rPr lang="en-US" sz="2800" dirty="0">
                <a:solidFill>
                  <a:schemeClr val="bg1"/>
                </a:solidFill>
                <a:cs typeface="Calibri" panose="020F0502020204030204" pitchFamily="34" charset="0"/>
              </a:rPr>
              <a:t>Retail</a:t>
            </a:r>
          </a:p>
          <a:p>
            <a:pPr algn="ctr">
              <a:lnSpc>
                <a:spcPct val="90000"/>
              </a:lnSpc>
            </a:pPr>
            <a:r>
              <a:rPr lang="en-US" sz="1600" dirty="0">
                <a:solidFill>
                  <a:schemeClr val="bg1"/>
                </a:solidFill>
                <a:cs typeface="Calibri" panose="020F0502020204030204" pitchFamily="34" charset="0"/>
              </a:rPr>
              <a:t>Seasonality &amp; promotions</a:t>
            </a:r>
          </a:p>
        </p:txBody>
      </p:sp>
      <p:sp>
        <p:nvSpPr>
          <p:cNvPr id="14" name="Rectangle 13"/>
          <p:cNvSpPr/>
          <p:nvPr/>
        </p:nvSpPr>
        <p:spPr bwMode="gray">
          <a:xfrm>
            <a:off x="3621983" y="4541856"/>
            <a:ext cx="2377440" cy="1371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ctr">
              <a:lnSpc>
                <a:spcPct val="90000"/>
              </a:lnSpc>
            </a:pPr>
            <a:r>
              <a:rPr lang="en-US" sz="2800" dirty="0">
                <a:cs typeface="Calibri" panose="020F0502020204030204" pitchFamily="34" charset="0"/>
              </a:rPr>
              <a:t>Gaming</a:t>
            </a:r>
          </a:p>
          <a:p>
            <a:pPr algn="ctr">
              <a:lnSpc>
                <a:spcPct val="90000"/>
              </a:lnSpc>
            </a:pPr>
            <a:r>
              <a:rPr lang="en-US" sz="1600" dirty="0">
                <a:cs typeface="Calibri" panose="020F0502020204030204" pitchFamily="34" charset="0"/>
              </a:rPr>
              <a:t>New Launches &amp; Special Events</a:t>
            </a:r>
          </a:p>
        </p:txBody>
      </p:sp>
      <p:sp>
        <p:nvSpPr>
          <p:cNvPr id="15" name="Rectangle 14"/>
          <p:cNvSpPr/>
          <p:nvPr/>
        </p:nvSpPr>
        <p:spPr bwMode="gray">
          <a:xfrm>
            <a:off x="6225189" y="4541856"/>
            <a:ext cx="2377440" cy="1371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ctr">
              <a:lnSpc>
                <a:spcPct val="90000"/>
              </a:lnSpc>
            </a:pPr>
            <a:r>
              <a:rPr lang="en-US" sz="2800" dirty="0">
                <a:cs typeface="Calibri" panose="020F0502020204030204" pitchFamily="34" charset="0"/>
              </a:rPr>
              <a:t>Telecom</a:t>
            </a:r>
          </a:p>
          <a:p>
            <a:pPr algn="ctr">
              <a:lnSpc>
                <a:spcPct val="90000"/>
              </a:lnSpc>
            </a:pPr>
            <a:r>
              <a:rPr lang="en-US" sz="1600" dirty="0">
                <a:cs typeface="Calibri" panose="020F0502020204030204" pitchFamily="34" charset="0"/>
              </a:rPr>
              <a:t>Network spikes &amp; regulatory requests</a:t>
            </a:r>
          </a:p>
        </p:txBody>
      </p:sp>
      <p:sp>
        <p:nvSpPr>
          <p:cNvPr id="17" name="Rectangle 16"/>
          <p:cNvSpPr/>
          <p:nvPr/>
        </p:nvSpPr>
        <p:spPr bwMode="gray">
          <a:xfrm>
            <a:off x="8818075" y="4541856"/>
            <a:ext cx="2377440" cy="13716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algn="ctr">
              <a:lnSpc>
                <a:spcPct val="90000"/>
              </a:lnSpc>
            </a:pPr>
            <a:r>
              <a:rPr lang="en-US" sz="2400" dirty="0" smtClean="0">
                <a:cs typeface="Calibri" panose="020F0502020204030204" pitchFamily="34" charset="0"/>
              </a:rPr>
              <a:t>Manufacturing</a:t>
            </a:r>
            <a:endParaRPr lang="en-US" sz="2400" dirty="0">
              <a:cs typeface="Calibri" panose="020F0502020204030204" pitchFamily="34" charset="0"/>
            </a:endParaRPr>
          </a:p>
          <a:p>
            <a:pPr algn="ctr">
              <a:lnSpc>
                <a:spcPct val="90000"/>
              </a:lnSpc>
            </a:pPr>
            <a:r>
              <a:rPr lang="en-US" sz="1600" dirty="0">
                <a:cs typeface="Calibri" panose="020F0502020204030204" pitchFamily="34" charset="0"/>
              </a:rPr>
              <a:t>Value add services &amp; Data Science Projects</a:t>
            </a:r>
          </a:p>
        </p:txBody>
      </p:sp>
      <p:sp>
        <p:nvSpPr>
          <p:cNvPr id="9" name="Title 8"/>
          <p:cNvSpPr>
            <a:spLocks noGrp="1"/>
          </p:cNvSpPr>
          <p:nvPr>
            <p:ph type="title"/>
          </p:nvPr>
        </p:nvSpPr>
        <p:spPr/>
        <p:txBody>
          <a:bodyPr/>
          <a:lstStyle/>
          <a:p>
            <a:r>
              <a:rPr lang="en-US" dirty="0" smtClean="0"/>
              <a:t>Variable Workloads Require Flexible Compute</a:t>
            </a:r>
            <a:endParaRPr lang="en-US" dirty="0"/>
          </a:p>
        </p:txBody>
      </p:sp>
      <p:sp>
        <p:nvSpPr>
          <p:cNvPr id="10" name="Slide Number Placeholder 9"/>
          <p:cNvSpPr>
            <a:spLocks noGrp="1"/>
          </p:cNvSpPr>
          <p:nvPr>
            <p:ph type="sldNum" sz="quarter" idx="4"/>
          </p:nvPr>
        </p:nvSpPr>
        <p:spPr>
          <a:xfrm>
            <a:off x="231632" y="6361118"/>
            <a:ext cx="365760" cy="365125"/>
          </a:xfrm>
          <a:prstGeom prst="rect">
            <a:avLst/>
          </a:prstGeom>
        </p:spPr>
        <p:txBody>
          <a:bodyPr/>
          <a:lstStyle/>
          <a:p>
            <a:fld id="{C24A7702-D93B-44B8-BF0D-0F7F023B5BA1}" type="slidenum">
              <a:rPr lang="en-US" smtClean="0"/>
              <a:pPr/>
              <a:t>34</a:t>
            </a:fld>
            <a:endParaRPr lang="en-US"/>
          </a:p>
        </p:txBody>
      </p:sp>
    </p:spTree>
    <p:extLst>
      <p:ext uri="{BB962C8B-B14F-4D97-AF65-F5344CB8AC3E}">
        <p14:creationId xmlns:p14="http://schemas.microsoft.com/office/powerpoint/2010/main" val="233218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FB999A9-77CE-4AD1-9911-24A29F08BC34}" type="slidenum">
              <a:rPr lang="en-US" smtClean="0">
                <a:solidFill>
                  <a:prstClr val="white">
                    <a:lumMod val="75000"/>
                  </a:prstClr>
                </a:solidFill>
              </a:rPr>
              <a:pPr/>
              <a:t>35</a:t>
            </a:fld>
            <a:endParaRPr lang="en-US">
              <a:solidFill>
                <a:prstClr val="white">
                  <a:lumMod val="75000"/>
                </a:prstClr>
              </a:solidFill>
            </a:endParaRPr>
          </a:p>
        </p:txBody>
      </p:sp>
      <p:sp>
        <p:nvSpPr>
          <p:cNvPr id="89" name="Title 1"/>
          <p:cNvSpPr>
            <a:spLocks noGrp="1"/>
          </p:cNvSpPr>
          <p:nvPr>
            <p:ph type="title"/>
          </p:nvPr>
        </p:nvSpPr>
        <p:spPr>
          <a:xfrm>
            <a:off x="946785" y="429273"/>
            <a:ext cx="10311765" cy="641668"/>
          </a:xfrm>
        </p:spPr>
        <p:txBody>
          <a:bodyPr>
            <a:normAutofit/>
          </a:bodyPr>
          <a:lstStyle/>
          <a:p>
            <a:r>
              <a:rPr lang="en-US" dirty="0" smtClean="0"/>
              <a:t>Workload Isolation </a:t>
            </a:r>
            <a:endParaRPr lang="en-US" dirty="0"/>
          </a:p>
        </p:txBody>
      </p:sp>
      <p:grpSp>
        <p:nvGrpSpPr>
          <p:cNvPr id="46" name="Group 45"/>
          <p:cNvGrpSpPr/>
          <p:nvPr/>
        </p:nvGrpSpPr>
        <p:grpSpPr>
          <a:xfrm>
            <a:off x="4189909" y="1295188"/>
            <a:ext cx="2633071" cy="4384549"/>
            <a:chOff x="4606469" y="1242934"/>
            <a:chExt cx="2628415" cy="4384549"/>
          </a:xfrm>
        </p:grpSpPr>
        <p:grpSp>
          <p:nvGrpSpPr>
            <p:cNvPr id="47" name="Group 46"/>
            <p:cNvGrpSpPr/>
            <p:nvPr/>
          </p:nvGrpSpPr>
          <p:grpSpPr>
            <a:xfrm>
              <a:off x="4606469" y="1242934"/>
              <a:ext cx="1090176" cy="4384549"/>
              <a:chOff x="4777112" y="1265280"/>
              <a:chExt cx="979991" cy="3941400"/>
            </a:xfrm>
          </p:grpSpPr>
          <p:sp>
            <p:nvSpPr>
              <p:cNvPr id="49" name="Rectangle 48"/>
              <p:cNvSpPr/>
              <p:nvPr/>
            </p:nvSpPr>
            <p:spPr>
              <a:xfrm>
                <a:off x="4777112" y="1265280"/>
                <a:ext cx="979991" cy="3941400"/>
              </a:xfrm>
              <a:prstGeom prst="rect">
                <a:avLst/>
              </a:prstGeom>
              <a:solidFill>
                <a:schemeClr val="accent6">
                  <a:lumMod val="60000"/>
                  <a:lumOff val="4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0" name="Freeform 63"/>
              <p:cNvSpPr>
                <a:spLocks noChangeArrowheads="1"/>
              </p:cNvSpPr>
              <p:nvPr/>
            </p:nvSpPr>
            <p:spPr bwMode="auto">
              <a:xfrm>
                <a:off x="4895077" y="1311857"/>
                <a:ext cx="768935" cy="875168"/>
              </a:xfrm>
              <a:custGeom>
                <a:avLst/>
                <a:gdLst>
                  <a:gd name="T0" fmla="*/ 7 w 672"/>
                  <a:gd name="T1" fmla="*/ 603 h 764"/>
                  <a:gd name="T2" fmla="*/ 7 w 672"/>
                  <a:gd name="T3" fmla="*/ 603 h 764"/>
                  <a:gd name="T4" fmla="*/ 337 w 672"/>
                  <a:gd name="T5" fmla="*/ 761 h 764"/>
                  <a:gd name="T6" fmla="*/ 342 w 672"/>
                  <a:gd name="T7" fmla="*/ 763 h 764"/>
                  <a:gd name="T8" fmla="*/ 347 w 672"/>
                  <a:gd name="T9" fmla="*/ 761 h 764"/>
                  <a:gd name="T10" fmla="*/ 664 w 672"/>
                  <a:gd name="T11" fmla="*/ 598 h 764"/>
                  <a:gd name="T12" fmla="*/ 670 w 672"/>
                  <a:gd name="T13" fmla="*/ 587 h 764"/>
                  <a:gd name="T14" fmla="*/ 671 w 672"/>
                  <a:gd name="T15" fmla="*/ 232 h 764"/>
                  <a:gd name="T16" fmla="*/ 664 w 672"/>
                  <a:gd name="T17" fmla="*/ 221 h 764"/>
                  <a:gd name="T18" fmla="*/ 351 w 672"/>
                  <a:gd name="T19" fmla="*/ 79 h 764"/>
                  <a:gd name="T20" fmla="*/ 351 w 672"/>
                  <a:gd name="T21" fmla="*/ 12 h 764"/>
                  <a:gd name="T22" fmla="*/ 340 w 672"/>
                  <a:gd name="T23" fmla="*/ 0 h 764"/>
                  <a:gd name="T24" fmla="*/ 328 w 672"/>
                  <a:gd name="T25" fmla="*/ 12 h 764"/>
                  <a:gd name="T26" fmla="*/ 328 w 672"/>
                  <a:gd name="T27" fmla="*/ 79 h 764"/>
                  <a:gd name="T28" fmla="*/ 9 w 672"/>
                  <a:gd name="T29" fmla="*/ 223 h 764"/>
                  <a:gd name="T30" fmla="*/ 1 w 672"/>
                  <a:gd name="T31" fmla="*/ 233 h 764"/>
                  <a:gd name="T32" fmla="*/ 0 w 672"/>
                  <a:gd name="T33" fmla="*/ 593 h 764"/>
                  <a:gd name="T34" fmla="*/ 7 w 672"/>
                  <a:gd name="T35" fmla="*/ 603 h 764"/>
                  <a:gd name="T36" fmla="*/ 644 w 672"/>
                  <a:gd name="T37" fmla="*/ 238 h 764"/>
                  <a:gd name="T38" fmla="*/ 644 w 672"/>
                  <a:gd name="T39" fmla="*/ 238 h 764"/>
                  <a:gd name="T40" fmla="*/ 648 w 672"/>
                  <a:gd name="T41" fmla="*/ 240 h 764"/>
                  <a:gd name="T42" fmla="*/ 647 w 672"/>
                  <a:gd name="T43" fmla="*/ 580 h 764"/>
                  <a:gd name="T44" fmla="*/ 354 w 672"/>
                  <a:gd name="T45" fmla="*/ 732 h 764"/>
                  <a:gd name="T46" fmla="*/ 354 w 672"/>
                  <a:gd name="T47" fmla="*/ 375 h 764"/>
                  <a:gd name="T48" fmla="*/ 643 w 672"/>
                  <a:gd name="T49" fmla="*/ 238 h 764"/>
                  <a:gd name="T50" fmla="*/ 644 w 672"/>
                  <a:gd name="T51" fmla="*/ 238 h 764"/>
                  <a:gd name="T52" fmla="*/ 328 w 672"/>
                  <a:gd name="T53" fmla="*/ 105 h 764"/>
                  <a:gd name="T54" fmla="*/ 328 w 672"/>
                  <a:gd name="T55" fmla="*/ 105 h 764"/>
                  <a:gd name="T56" fmla="*/ 328 w 672"/>
                  <a:gd name="T57" fmla="*/ 253 h 764"/>
                  <a:gd name="T58" fmla="*/ 251 w 672"/>
                  <a:gd name="T59" fmla="*/ 177 h 764"/>
                  <a:gd name="T60" fmla="*/ 236 w 672"/>
                  <a:gd name="T61" fmla="*/ 177 h 764"/>
                  <a:gd name="T62" fmla="*/ 236 w 672"/>
                  <a:gd name="T63" fmla="*/ 194 h 764"/>
                  <a:gd name="T64" fmla="*/ 331 w 672"/>
                  <a:gd name="T65" fmla="*/ 290 h 764"/>
                  <a:gd name="T66" fmla="*/ 340 w 672"/>
                  <a:gd name="T67" fmla="*/ 293 h 764"/>
                  <a:gd name="T68" fmla="*/ 348 w 672"/>
                  <a:gd name="T69" fmla="*/ 290 h 764"/>
                  <a:gd name="T70" fmla="*/ 444 w 672"/>
                  <a:gd name="T71" fmla="*/ 194 h 764"/>
                  <a:gd name="T72" fmla="*/ 444 w 672"/>
                  <a:gd name="T73" fmla="*/ 177 h 764"/>
                  <a:gd name="T74" fmla="*/ 428 w 672"/>
                  <a:gd name="T75" fmla="*/ 177 h 764"/>
                  <a:gd name="T76" fmla="*/ 351 w 672"/>
                  <a:gd name="T77" fmla="*/ 253 h 764"/>
                  <a:gd name="T78" fmla="*/ 351 w 672"/>
                  <a:gd name="T79" fmla="*/ 105 h 764"/>
                  <a:gd name="T80" fmla="*/ 617 w 672"/>
                  <a:gd name="T81" fmla="*/ 225 h 764"/>
                  <a:gd name="T82" fmla="*/ 339 w 672"/>
                  <a:gd name="T83" fmla="*/ 356 h 764"/>
                  <a:gd name="T84" fmla="*/ 56 w 672"/>
                  <a:gd name="T85" fmla="*/ 227 h 764"/>
                  <a:gd name="T86" fmla="*/ 328 w 672"/>
                  <a:gd name="T87" fmla="*/ 105 h 764"/>
                  <a:gd name="T88" fmla="*/ 24 w 672"/>
                  <a:gd name="T89" fmla="*/ 242 h 764"/>
                  <a:gd name="T90" fmla="*/ 24 w 672"/>
                  <a:gd name="T91" fmla="*/ 242 h 764"/>
                  <a:gd name="T92" fmla="*/ 29 w 672"/>
                  <a:gd name="T93" fmla="*/ 240 h 764"/>
                  <a:gd name="T94" fmla="*/ 30 w 672"/>
                  <a:gd name="T95" fmla="*/ 241 h 764"/>
                  <a:gd name="T96" fmla="*/ 331 w 672"/>
                  <a:gd name="T97" fmla="*/ 379 h 764"/>
                  <a:gd name="T98" fmla="*/ 331 w 672"/>
                  <a:gd name="T99" fmla="*/ 733 h 764"/>
                  <a:gd name="T100" fmla="*/ 23 w 672"/>
                  <a:gd name="T101" fmla="*/ 585 h 764"/>
                  <a:gd name="T102" fmla="*/ 24 w 672"/>
                  <a:gd name="T103" fmla="*/ 242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2" h="764">
                    <a:moveTo>
                      <a:pt x="7" y="603"/>
                    </a:moveTo>
                    <a:lnTo>
                      <a:pt x="7" y="603"/>
                    </a:lnTo>
                    <a:cubicBezTo>
                      <a:pt x="337" y="761"/>
                      <a:pt x="337" y="761"/>
                      <a:pt x="337" y="761"/>
                    </a:cubicBezTo>
                    <a:cubicBezTo>
                      <a:pt x="339" y="762"/>
                      <a:pt x="340" y="763"/>
                      <a:pt x="342" y="763"/>
                    </a:cubicBezTo>
                    <a:cubicBezTo>
                      <a:pt x="344" y="763"/>
                      <a:pt x="345" y="762"/>
                      <a:pt x="347" y="761"/>
                    </a:cubicBezTo>
                    <a:cubicBezTo>
                      <a:pt x="664" y="598"/>
                      <a:pt x="664" y="598"/>
                      <a:pt x="664" y="598"/>
                    </a:cubicBezTo>
                    <a:cubicBezTo>
                      <a:pt x="668" y="596"/>
                      <a:pt x="670" y="592"/>
                      <a:pt x="670" y="587"/>
                    </a:cubicBezTo>
                    <a:cubicBezTo>
                      <a:pt x="671" y="232"/>
                      <a:pt x="671" y="232"/>
                      <a:pt x="671" y="232"/>
                    </a:cubicBezTo>
                    <a:cubicBezTo>
                      <a:pt x="671" y="227"/>
                      <a:pt x="668" y="223"/>
                      <a:pt x="664" y="221"/>
                    </a:cubicBezTo>
                    <a:cubicBezTo>
                      <a:pt x="351" y="79"/>
                      <a:pt x="351" y="79"/>
                      <a:pt x="351" y="79"/>
                    </a:cubicBezTo>
                    <a:cubicBezTo>
                      <a:pt x="351" y="12"/>
                      <a:pt x="351" y="12"/>
                      <a:pt x="351" y="12"/>
                    </a:cubicBezTo>
                    <a:cubicBezTo>
                      <a:pt x="351" y="5"/>
                      <a:pt x="346" y="0"/>
                      <a:pt x="340" y="0"/>
                    </a:cubicBezTo>
                    <a:cubicBezTo>
                      <a:pt x="334" y="0"/>
                      <a:pt x="328" y="5"/>
                      <a:pt x="328" y="12"/>
                    </a:cubicBezTo>
                    <a:cubicBezTo>
                      <a:pt x="328" y="79"/>
                      <a:pt x="328" y="79"/>
                      <a:pt x="328" y="79"/>
                    </a:cubicBezTo>
                    <a:cubicBezTo>
                      <a:pt x="9" y="223"/>
                      <a:pt x="9" y="223"/>
                      <a:pt x="9" y="223"/>
                    </a:cubicBezTo>
                    <a:cubicBezTo>
                      <a:pt x="5" y="225"/>
                      <a:pt x="1" y="229"/>
                      <a:pt x="1" y="233"/>
                    </a:cubicBezTo>
                    <a:cubicBezTo>
                      <a:pt x="0" y="593"/>
                      <a:pt x="0" y="593"/>
                      <a:pt x="0" y="593"/>
                    </a:cubicBezTo>
                    <a:cubicBezTo>
                      <a:pt x="0" y="597"/>
                      <a:pt x="2" y="601"/>
                      <a:pt x="7" y="603"/>
                    </a:cubicBezTo>
                    <a:close/>
                    <a:moveTo>
                      <a:pt x="644" y="238"/>
                    </a:moveTo>
                    <a:lnTo>
                      <a:pt x="644" y="238"/>
                    </a:lnTo>
                    <a:cubicBezTo>
                      <a:pt x="648" y="240"/>
                      <a:pt x="648" y="240"/>
                      <a:pt x="648" y="240"/>
                    </a:cubicBezTo>
                    <a:cubicBezTo>
                      <a:pt x="647" y="580"/>
                      <a:pt x="647" y="580"/>
                      <a:pt x="647" y="580"/>
                    </a:cubicBezTo>
                    <a:cubicBezTo>
                      <a:pt x="354" y="732"/>
                      <a:pt x="354" y="732"/>
                      <a:pt x="354" y="732"/>
                    </a:cubicBezTo>
                    <a:cubicBezTo>
                      <a:pt x="354" y="375"/>
                      <a:pt x="354" y="375"/>
                      <a:pt x="354" y="375"/>
                    </a:cubicBezTo>
                    <a:cubicBezTo>
                      <a:pt x="643" y="238"/>
                      <a:pt x="643" y="238"/>
                      <a:pt x="643" y="238"/>
                    </a:cubicBezTo>
                    <a:cubicBezTo>
                      <a:pt x="643" y="238"/>
                      <a:pt x="643" y="238"/>
                      <a:pt x="644" y="238"/>
                    </a:cubicBezTo>
                    <a:close/>
                    <a:moveTo>
                      <a:pt x="328" y="105"/>
                    </a:moveTo>
                    <a:lnTo>
                      <a:pt x="328" y="105"/>
                    </a:lnTo>
                    <a:cubicBezTo>
                      <a:pt x="328" y="253"/>
                      <a:pt x="328" y="253"/>
                      <a:pt x="328" y="253"/>
                    </a:cubicBezTo>
                    <a:cubicBezTo>
                      <a:pt x="251" y="177"/>
                      <a:pt x="251" y="177"/>
                      <a:pt x="251" y="177"/>
                    </a:cubicBezTo>
                    <a:cubicBezTo>
                      <a:pt x="247" y="173"/>
                      <a:pt x="240" y="173"/>
                      <a:pt x="236" y="177"/>
                    </a:cubicBezTo>
                    <a:cubicBezTo>
                      <a:pt x="230" y="181"/>
                      <a:pt x="230" y="189"/>
                      <a:pt x="236" y="194"/>
                    </a:cubicBezTo>
                    <a:cubicBezTo>
                      <a:pt x="331" y="290"/>
                      <a:pt x="331" y="290"/>
                      <a:pt x="331" y="290"/>
                    </a:cubicBezTo>
                    <a:cubicBezTo>
                      <a:pt x="334" y="292"/>
                      <a:pt x="337" y="293"/>
                      <a:pt x="340" y="293"/>
                    </a:cubicBezTo>
                    <a:cubicBezTo>
                      <a:pt x="343" y="293"/>
                      <a:pt x="346" y="292"/>
                      <a:pt x="348" y="290"/>
                    </a:cubicBezTo>
                    <a:cubicBezTo>
                      <a:pt x="444" y="194"/>
                      <a:pt x="444" y="194"/>
                      <a:pt x="444" y="194"/>
                    </a:cubicBezTo>
                    <a:cubicBezTo>
                      <a:pt x="449" y="189"/>
                      <a:pt x="449" y="181"/>
                      <a:pt x="444" y="177"/>
                    </a:cubicBezTo>
                    <a:cubicBezTo>
                      <a:pt x="440" y="173"/>
                      <a:pt x="432" y="173"/>
                      <a:pt x="428" y="177"/>
                    </a:cubicBezTo>
                    <a:cubicBezTo>
                      <a:pt x="351" y="253"/>
                      <a:pt x="351" y="253"/>
                      <a:pt x="351" y="253"/>
                    </a:cubicBezTo>
                    <a:cubicBezTo>
                      <a:pt x="351" y="105"/>
                      <a:pt x="351" y="105"/>
                      <a:pt x="351" y="105"/>
                    </a:cubicBezTo>
                    <a:cubicBezTo>
                      <a:pt x="617" y="225"/>
                      <a:pt x="617" y="225"/>
                      <a:pt x="617" y="225"/>
                    </a:cubicBezTo>
                    <a:cubicBezTo>
                      <a:pt x="339" y="356"/>
                      <a:pt x="339" y="356"/>
                      <a:pt x="339" y="356"/>
                    </a:cubicBezTo>
                    <a:cubicBezTo>
                      <a:pt x="56" y="227"/>
                      <a:pt x="56" y="227"/>
                      <a:pt x="56" y="227"/>
                    </a:cubicBezTo>
                    <a:lnTo>
                      <a:pt x="328" y="105"/>
                    </a:lnTo>
                    <a:close/>
                    <a:moveTo>
                      <a:pt x="24" y="242"/>
                    </a:moveTo>
                    <a:lnTo>
                      <a:pt x="24" y="242"/>
                    </a:lnTo>
                    <a:cubicBezTo>
                      <a:pt x="29" y="240"/>
                      <a:pt x="29" y="240"/>
                      <a:pt x="29" y="240"/>
                    </a:cubicBezTo>
                    <a:cubicBezTo>
                      <a:pt x="29" y="240"/>
                      <a:pt x="29" y="241"/>
                      <a:pt x="30" y="241"/>
                    </a:cubicBezTo>
                    <a:cubicBezTo>
                      <a:pt x="331" y="379"/>
                      <a:pt x="331" y="379"/>
                      <a:pt x="331" y="379"/>
                    </a:cubicBezTo>
                    <a:cubicBezTo>
                      <a:pt x="331" y="733"/>
                      <a:pt x="331" y="733"/>
                      <a:pt x="331" y="733"/>
                    </a:cubicBezTo>
                    <a:cubicBezTo>
                      <a:pt x="23" y="585"/>
                      <a:pt x="23" y="585"/>
                      <a:pt x="23" y="585"/>
                    </a:cubicBezTo>
                    <a:lnTo>
                      <a:pt x="24" y="242"/>
                    </a:lnTo>
                    <a:close/>
                  </a:path>
                </a:pathLst>
              </a:custGeom>
              <a:solidFill>
                <a:schemeClr val="bg1"/>
              </a:solidFill>
              <a:ln>
                <a:noFill/>
              </a:ln>
              <a:effectLst/>
            </p:spPr>
            <p:txBody>
              <a:bodyPr wrap="none" anchor="ctr"/>
              <a:lstStyle/>
              <a:p>
                <a:pPr defTabSz="914400"/>
                <a:endParaRPr lang="en-US">
                  <a:solidFill>
                    <a:srgbClr val="212E35"/>
                  </a:solidFill>
                </a:endParaRPr>
              </a:p>
            </p:txBody>
          </p:sp>
        </p:grpSp>
        <p:sp>
          <p:nvSpPr>
            <p:cNvPr id="48" name="Rectangle 47"/>
            <p:cNvSpPr/>
            <p:nvPr/>
          </p:nvSpPr>
          <p:spPr>
            <a:xfrm>
              <a:off x="5671400" y="1477955"/>
              <a:ext cx="1563484" cy="646331"/>
            </a:xfrm>
            <a:prstGeom prst="rect">
              <a:avLst/>
            </a:prstGeom>
          </p:spPr>
          <p:txBody>
            <a:bodyPr wrap="square">
              <a:spAutoFit/>
            </a:bodyPr>
            <a:lstStyle/>
            <a:p>
              <a:pPr defTabSz="914400"/>
              <a:r>
                <a:rPr lang="en-US" b="1" smtClean="0">
                  <a:solidFill>
                    <a:srgbClr val="212E35">
                      <a:lumMod val="90000"/>
                      <a:lumOff val="10000"/>
                    </a:srgbClr>
                  </a:solidFill>
                </a:rPr>
                <a:t>Financial Reporting</a:t>
              </a:r>
              <a:endParaRPr lang="en-US" b="1">
                <a:solidFill>
                  <a:srgbClr val="212E35">
                    <a:lumMod val="90000"/>
                    <a:lumOff val="10000"/>
                  </a:srgbClr>
                </a:solidFill>
              </a:endParaRPr>
            </a:p>
          </p:txBody>
        </p:sp>
      </p:grpSp>
      <p:grpSp>
        <p:nvGrpSpPr>
          <p:cNvPr id="51" name="Group 50"/>
          <p:cNvGrpSpPr/>
          <p:nvPr/>
        </p:nvGrpSpPr>
        <p:grpSpPr>
          <a:xfrm>
            <a:off x="2118241" y="1317533"/>
            <a:ext cx="6883065" cy="4703115"/>
            <a:chOff x="3423517" y="1265279"/>
            <a:chExt cx="6187389" cy="4227769"/>
          </a:xfrm>
        </p:grpSpPr>
        <p:sp>
          <p:nvSpPr>
            <p:cNvPr id="52" name="Rectangle 51"/>
            <p:cNvSpPr/>
            <p:nvPr/>
          </p:nvSpPr>
          <p:spPr>
            <a:xfrm>
              <a:off x="4182707" y="5216378"/>
              <a:ext cx="483019" cy="276670"/>
            </a:xfrm>
            <a:prstGeom prst="rect">
              <a:avLst/>
            </a:prstGeom>
          </p:spPr>
          <p:txBody>
            <a:bodyPr wrap="none">
              <a:spAutoFit/>
            </a:bodyPr>
            <a:lstStyle/>
            <a:p>
              <a:pPr defTabSz="914400"/>
              <a:r>
                <a:rPr lang="en-US" sz="1400">
                  <a:solidFill>
                    <a:prstClr val="white"/>
                  </a:solidFill>
                </a:rPr>
                <a:t>SUN </a:t>
              </a:r>
            </a:p>
          </p:txBody>
        </p:sp>
        <p:sp>
          <p:nvSpPr>
            <p:cNvPr id="53" name="Rectangle 52"/>
            <p:cNvSpPr/>
            <p:nvPr/>
          </p:nvSpPr>
          <p:spPr>
            <a:xfrm>
              <a:off x="5030760" y="5216378"/>
              <a:ext cx="514721" cy="276670"/>
            </a:xfrm>
            <a:prstGeom prst="rect">
              <a:avLst/>
            </a:prstGeom>
          </p:spPr>
          <p:txBody>
            <a:bodyPr wrap="none">
              <a:spAutoFit/>
            </a:bodyPr>
            <a:lstStyle/>
            <a:p>
              <a:pPr defTabSz="914400"/>
              <a:r>
                <a:rPr lang="en-US" sz="1400">
                  <a:solidFill>
                    <a:prstClr val="white"/>
                  </a:solidFill>
                </a:rPr>
                <a:t>MON</a:t>
              </a:r>
            </a:p>
          </p:txBody>
        </p:sp>
        <p:sp>
          <p:nvSpPr>
            <p:cNvPr id="54" name="Rectangle 53"/>
            <p:cNvSpPr/>
            <p:nvPr/>
          </p:nvSpPr>
          <p:spPr>
            <a:xfrm>
              <a:off x="5913129" y="5216378"/>
              <a:ext cx="500311" cy="276670"/>
            </a:xfrm>
            <a:prstGeom prst="rect">
              <a:avLst/>
            </a:prstGeom>
          </p:spPr>
          <p:txBody>
            <a:bodyPr wrap="none">
              <a:spAutoFit/>
            </a:bodyPr>
            <a:lstStyle/>
            <a:p>
              <a:pPr defTabSz="914400"/>
              <a:r>
                <a:rPr lang="en-US" sz="1400">
                  <a:solidFill>
                    <a:prstClr val="white"/>
                  </a:solidFill>
                </a:rPr>
                <a:t>TUES</a:t>
              </a:r>
            </a:p>
          </p:txBody>
        </p:sp>
        <p:sp>
          <p:nvSpPr>
            <p:cNvPr id="55" name="Rectangle 54"/>
            <p:cNvSpPr/>
            <p:nvPr/>
          </p:nvSpPr>
          <p:spPr>
            <a:xfrm>
              <a:off x="6779900" y="5216378"/>
              <a:ext cx="488783" cy="276670"/>
            </a:xfrm>
            <a:prstGeom prst="rect">
              <a:avLst/>
            </a:prstGeom>
          </p:spPr>
          <p:txBody>
            <a:bodyPr wrap="none">
              <a:spAutoFit/>
            </a:bodyPr>
            <a:lstStyle/>
            <a:p>
              <a:pPr defTabSz="914400"/>
              <a:r>
                <a:rPr lang="en-US" sz="1400">
                  <a:solidFill>
                    <a:prstClr val="white"/>
                  </a:solidFill>
                </a:rPr>
                <a:t>WED</a:t>
              </a:r>
            </a:p>
          </p:txBody>
        </p:sp>
        <p:sp>
          <p:nvSpPr>
            <p:cNvPr id="56" name="Rectangle 55"/>
            <p:cNvSpPr/>
            <p:nvPr/>
          </p:nvSpPr>
          <p:spPr>
            <a:xfrm>
              <a:off x="7652743" y="5216378"/>
              <a:ext cx="449876" cy="276670"/>
            </a:xfrm>
            <a:prstGeom prst="rect">
              <a:avLst/>
            </a:prstGeom>
          </p:spPr>
          <p:txBody>
            <a:bodyPr wrap="none">
              <a:spAutoFit/>
            </a:bodyPr>
            <a:lstStyle/>
            <a:p>
              <a:pPr algn="ctr" defTabSz="914400"/>
              <a:r>
                <a:rPr lang="en-US" sz="1400">
                  <a:solidFill>
                    <a:prstClr val="white"/>
                  </a:solidFill>
                </a:rPr>
                <a:t>THU</a:t>
              </a:r>
            </a:p>
          </p:txBody>
        </p:sp>
        <p:sp>
          <p:nvSpPr>
            <p:cNvPr id="57" name="Rectangle 56"/>
            <p:cNvSpPr/>
            <p:nvPr/>
          </p:nvSpPr>
          <p:spPr>
            <a:xfrm>
              <a:off x="8461534" y="5216378"/>
              <a:ext cx="367739" cy="276670"/>
            </a:xfrm>
            <a:prstGeom prst="rect">
              <a:avLst/>
            </a:prstGeom>
          </p:spPr>
          <p:txBody>
            <a:bodyPr wrap="none">
              <a:spAutoFit/>
            </a:bodyPr>
            <a:lstStyle/>
            <a:p>
              <a:pPr algn="ctr" defTabSz="914400"/>
              <a:r>
                <a:rPr lang="en-US" sz="1400">
                  <a:solidFill>
                    <a:prstClr val="white"/>
                  </a:solidFill>
                </a:rPr>
                <a:t>FRI</a:t>
              </a:r>
            </a:p>
          </p:txBody>
        </p:sp>
        <p:sp>
          <p:nvSpPr>
            <p:cNvPr id="58" name="Rectangle 57"/>
            <p:cNvSpPr/>
            <p:nvPr/>
          </p:nvSpPr>
          <p:spPr>
            <a:xfrm>
              <a:off x="9186076" y="5216378"/>
              <a:ext cx="398691" cy="276670"/>
            </a:xfrm>
            <a:prstGeom prst="rect">
              <a:avLst/>
            </a:prstGeom>
          </p:spPr>
          <p:txBody>
            <a:bodyPr wrap="none">
              <a:spAutoFit/>
            </a:bodyPr>
            <a:lstStyle/>
            <a:p>
              <a:pPr algn="ctr" defTabSz="914400"/>
              <a:r>
                <a:rPr lang="en-US" sz="1400">
                  <a:solidFill>
                    <a:prstClr val="white"/>
                  </a:solidFill>
                </a:rPr>
                <a:t>SAT</a:t>
              </a:r>
            </a:p>
          </p:txBody>
        </p:sp>
        <p:sp>
          <p:nvSpPr>
            <p:cNvPr id="59" name="TextBox 58"/>
            <p:cNvSpPr txBox="1"/>
            <p:nvPr/>
          </p:nvSpPr>
          <p:spPr>
            <a:xfrm>
              <a:off x="3711327" y="4794966"/>
              <a:ext cx="338920" cy="304336"/>
            </a:xfrm>
            <a:prstGeom prst="rect">
              <a:avLst/>
            </a:prstGeom>
          </p:spPr>
          <p:txBody>
            <a:bodyPr vert="horz" wrap="none" lIns="91440" tIns="45720" rIns="91440" bIns="45720" rtlCol="0" anchor="t" anchorCtr="0">
              <a:spAutoFit/>
            </a:bodyPr>
            <a:lstStyle/>
            <a:p>
              <a:pPr algn="ctr" defTabSz="914400"/>
              <a:r>
                <a:rPr lang="en-US" sz="1600">
                  <a:solidFill>
                    <a:srgbClr val="212E35"/>
                  </a:solidFill>
                  <a:ea typeface="Roboto Light" charset="0"/>
                  <a:cs typeface="Roboto Light" charset="0"/>
                </a:rPr>
                <a:t>x1</a:t>
              </a:r>
            </a:p>
          </p:txBody>
        </p:sp>
        <p:sp>
          <p:nvSpPr>
            <p:cNvPr id="60" name="TextBox 59"/>
            <p:cNvSpPr txBox="1"/>
            <p:nvPr/>
          </p:nvSpPr>
          <p:spPr>
            <a:xfrm>
              <a:off x="3712927" y="3316470"/>
              <a:ext cx="338920" cy="304336"/>
            </a:xfrm>
            <a:prstGeom prst="rect">
              <a:avLst/>
            </a:prstGeom>
          </p:spPr>
          <p:txBody>
            <a:bodyPr vert="horz" wrap="none" lIns="91440" tIns="45720" rIns="91440" bIns="45720" rtlCol="0" anchor="t" anchorCtr="0">
              <a:spAutoFit/>
            </a:bodyPr>
            <a:lstStyle/>
            <a:p>
              <a:pPr algn="ctr" defTabSz="914400"/>
              <a:r>
                <a:rPr lang="en-US" sz="1600">
                  <a:solidFill>
                    <a:srgbClr val="212E35"/>
                  </a:solidFill>
                  <a:ea typeface="Roboto Light" charset="0"/>
                  <a:cs typeface="Roboto Light" charset="0"/>
                </a:rPr>
                <a:t>x2</a:t>
              </a:r>
            </a:p>
          </p:txBody>
        </p:sp>
        <p:sp>
          <p:nvSpPr>
            <p:cNvPr id="61" name="TextBox 60"/>
            <p:cNvSpPr txBox="1"/>
            <p:nvPr/>
          </p:nvSpPr>
          <p:spPr>
            <a:xfrm>
              <a:off x="3712927" y="1837975"/>
              <a:ext cx="338920" cy="304336"/>
            </a:xfrm>
            <a:prstGeom prst="rect">
              <a:avLst/>
            </a:prstGeom>
          </p:spPr>
          <p:txBody>
            <a:bodyPr vert="horz" wrap="none" lIns="91440" tIns="45720" rIns="91440" bIns="45720" rtlCol="0" anchor="t" anchorCtr="0">
              <a:spAutoFit/>
            </a:bodyPr>
            <a:lstStyle/>
            <a:p>
              <a:pPr algn="ctr" defTabSz="914400"/>
              <a:r>
                <a:rPr lang="en-US" sz="1600">
                  <a:solidFill>
                    <a:srgbClr val="212E35"/>
                  </a:solidFill>
                  <a:ea typeface="Roboto Light" charset="0"/>
                  <a:cs typeface="Roboto Light" charset="0"/>
                </a:rPr>
                <a:t>x4</a:t>
              </a:r>
            </a:p>
          </p:txBody>
        </p:sp>
        <p:sp>
          <p:nvSpPr>
            <p:cNvPr id="62" name="TextBox 61"/>
            <p:cNvSpPr txBox="1"/>
            <p:nvPr/>
          </p:nvSpPr>
          <p:spPr>
            <a:xfrm rot="16200000">
              <a:off x="2499633" y="2568040"/>
              <a:ext cx="2089566" cy="241798"/>
            </a:xfrm>
            <a:prstGeom prst="rect">
              <a:avLst/>
            </a:prstGeom>
            <a:noFill/>
          </p:spPr>
          <p:txBody>
            <a:bodyPr wrap="square" rtlCol="0">
              <a:spAutoFit/>
            </a:bodyPr>
            <a:lstStyle/>
            <a:p>
              <a:pPr algn="ctr" defTabSz="914400">
                <a:lnSpc>
                  <a:spcPct val="80000"/>
                </a:lnSpc>
              </a:pPr>
              <a:r>
                <a:rPr lang="en-US" sz="1400">
                  <a:solidFill>
                    <a:srgbClr val="212E35"/>
                  </a:solidFill>
                </a:rPr>
                <a:t>COMPUTE CAPACITY</a:t>
              </a:r>
            </a:p>
          </p:txBody>
        </p:sp>
        <p:grpSp>
          <p:nvGrpSpPr>
            <p:cNvPr id="63" name="Group 62"/>
            <p:cNvGrpSpPr/>
            <p:nvPr/>
          </p:nvGrpSpPr>
          <p:grpSpPr>
            <a:xfrm>
              <a:off x="4093897" y="1265279"/>
              <a:ext cx="5517009" cy="3941400"/>
              <a:chOff x="4093897" y="1265279"/>
              <a:chExt cx="5517009" cy="3941400"/>
            </a:xfrm>
          </p:grpSpPr>
          <p:cxnSp>
            <p:nvCxnSpPr>
              <p:cNvPr id="64" name="Straight Connector 63"/>
              <p:cNvCxnSpPr/>
              <p:nvPr/>
            </p:nvCxnSpPr>
            <p:spPr>
              <a:xfrm flipV="1">
                <a:off x="4099023" y="1265279"/>
                <a:ext cx="0" cy="3941400"/>
              </a:xfrm>
              <a:prstGeom prst="line">
                <a:avLst/>
              </a:prstGeom>
              <a:ln w="158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093897" y="5199362"/>
                <a:ext cx="5517009" cy="0"/>
              </a:xfrm>
              <a:prstGeom prst="line">
                <a:avLst/>
              </a:prstGeom>
              <a:ln w="15875">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7" name="Group 66"/>
          <p:cNvGrpSpPr/>
          <p:nvPr/>
        </p:nvGrpSpPr>
        <p:grpSpPr>
          <a:xfrm>
            <a:off x="3817539" y="2747138"/>
            <a:ext cx="2257264" cy="2932599"/>
            <a:chOff x="8161795" y="2570480"/>
            <a:chExt cx="2014059" cy="2636199"/>
          </a:xfrm>
        </p:grpSpPr>
        <p:sp>
          <p:nvSpPr>
            <p:cNvPr id="68" name="Rectangle 67"/>
            <p:cNvSpPr/>
            <p:nvPr/>
          </p:nvSpPr>
          <p:spPr>
            <a:xfrm>
              <a:off x="8161795" y="2570480"/>
              <a:ext cx="979991" cy="2636199"/>
            </a:xfrm>
            <a:prstGeom prst="rect">
              <a:avLst/>
            </a:prstGeom>
            <a:solidFill>
              <a:schemeClr val="accent5">
                <a:lumMod val="60000"/>
                <a:lumOff val="4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9" name="Freeform 225"/>
            <p:cNvSpPr>
              <a:spLocks noChangeArrowheads="1"/>
            </p:cNvSpPr>
            <p:nvPr/>
          </p:nvSpPr>
          <p:spPr bwMode="auto">
            <a:xfrm>
              <a:off x="8302480" y="2804098"/>
              <a:ext cx="739917" cy="739919"/>
            </a:xfrm>
            <a:custGeom>
              <a:avLst/>
              <a:gdLst>
                <a:gd name="T0" fmla="*/ 11 w 756"/>
                <a:gd name="T1" fmla="*/ 388 h 754"/>
                <a:gd name="T2" fmla="*/ 11 w 756"/>
                <a:gd name="T3" fmla="*/ 388 h 754"/>
                <a:gd name="T4" fmla="*/ 49 w 756"/>
                <a:gd name="T5" fmla="*/ 388 h 754"/>
                <a:gd name="T6" fmla="*/ 365 w 756"/>
                <a:gd name="T7" fmla="*/ 705 h 754"/>
                <a:gd name="T8" fmla="*/ 365 w 756"/>
                <a:gd name="T9" fmla="*/ 742 h 754"/>
                <a:gd name="T10" fmla="*/ 377 w 756"/>
                <a:gd name="T11" fmla="*/ 753 h 754"/>
                <a:gd name="T12" fmla="*/ 389 w 756"/>
                <a:gd name="T13" fmla="*/ 742 h 754"/>
                <a:gd name="T14" fmla="*/ 389 w 756"/>
                <a:gd name="T15" fmla="*/ 705 h 754"/>
                <a:gd name="T16" fmla="*/ 706 w 756"/>
                <a:gd name="T17" fmla="*/ 388 h 754"/>
                <a:gd name="T18" fmla="*/ 742 w 756"/>
                <a:gd name="T19" fmla="*/ 388 h 754"/>
                <a:gd name="T20" fmla="*/ 755 w 756"/>
                <a:gd name="T21" fmla="*/ 376 h 754"/>
                <a:gd name="T22" fmla="*/ 742 w 756"/>
                <a:gd name="T23" fmla="*/ 365 h 754"/>
                <a:gd name="T24" fmla="*/ 706 w 756"/>
                <a:gd name="T25" fmla="*/ 365 h 754"/>
                <a:gd name="T26" fmla="*/ 389 w 756"/>
                <a:gd name="T27" fmla="*/ 48 h 754"/>
                <a:gd name="T28" fmla="*/ 389 w 756"/>
                <a:gd name="T29" fmla="*/ 11 h 754"/>
                <a:gd name="T30" fmla="*/ 377 w 756"/>
                <a:gd name="T31" fmla="*/ 0 h 754"/>
                <a:gd name="T32" fmla="*/ 365 w 756"/>
                <a:gd name="T33" fmla="*/ 11 h 754"/>
                <a:gd name="T34" fmla="*/ 365 w 756"/>
                <a:gd name="T35" fmla="*/ 48 h 754"/>
                <a:gd name="T36" fmla="*/ 49 w 756"/>
                <a:gd name="T37" fmla="*/ 365 h 754"/>
                <a:gd name="T38" fmla="*/ 11 w 756"/>
                <a:gd name="T39" fmla="*/ 365 h 754"/>
                <a:gd name="T40" fmla="*/ 0 w 756"/>
                <a:gd name="T41" fmla="*/ 376 h 754"/>
                <a:gd name="T42" fmla="*/ 11 w 756"/>
                <a:gd name="T43" fmla="*/ 388 h 754"/>
                <a:gd name="T44" fmla="*/ 389 w 756"/>
                <a:gd name="T45" fmla="*/ 71 h 754"/>
                <a:gd name="T46" fmla="*/ 389 w 756"/>
                <a:gd name="T47" fmla="*/ 71 h 754"/>
                <a:gd name="T48" fmla="*/ 683 w 756"/>
                <a:gd name="T49" fmla="*/ 365 h 754"/>
                <a:gd name="T50" fmla="*/ 389 w 756"/>
                <a:gd name="T51" fmla="*/ 365 h 754"/>
                <a:gd name="T52" fmla="*/ 389 w 756"/>
                <a:gd name="T53" fmla="*/ 71 h 754"/>
                <a:gd name="T54" fmla="*/ 389 w 756"/>
                <a:gd name="T55" fmla="*/ 388 h 754"/>
                <a:gd name="T56" fmla="*/ 389 w 756"/>
                <a:gd name="T57" fmla="*/ 388 h 754"/>
                <a:gd name="T58" fmla="*/ 683 w 756"/>
                <a:gd name="T59" fmla="*/ 388 h 754"/>
                <a:gd name="T60" fmla="*/ 389 w 756"/>
                <a:gd name="T61" fmla="*/ 681 h 754"/>
                <a:gd name="T62" fmla="*/ 389 w 756"/>
                <a:gd name="T63" fmla="*/ 388 h 754"/>
                <a:gd name="T64" fmla="*/ 365 w 756"/>
                <a:gd name="T65" fmla="*/ 71 h 754"/>
                <a:gd name="T66" fmla="*/ 365 w 756"/>
                <a:gd name="T67" fmla="*/ 71 h 754"/>
                <a:gd name="T68" fmla="*/ 365 w 756"/>
                <a:gd name="T69" fmla="*/ 365 h 754"/>
                <a:gd name="T70" fmla="*/ 72 w 756"/>
                <a:gd name="T71" fmla="*/ 365 h 754"/>
                <a:gd name="T72" fmla="*/ 365 w 756"/>
                <a:gd name="T73" fmla="*/ 71 h 754"/>
                <a:gd name="T74" fmla="*/ 365 w 756"/>
                <a:gd name="T75" fmla="*/ 388 h 754"/>
                <a:gd name="T76" fmla="*/ 365 w 756"/>
                <a:gd name="T77" fmla="*/ 388 h 754"/>
                <a:gd name="T78" fmla="*/ 365 w 756"/>
                <a:gd name="T79" fmla="*/ 681 h 754"/>
                <a:gd name="T80" fmla="*/ 72 w 756"/>
                <a:gd name="T81" fmla="*/ 388 h 754"/>
                <a:gd name="T82" fmla="*/ 365 w 756"/>
                <a:gd name="T83" fmla="*/ 388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6" h="754">
                  <a:moveTo>
                    <a:pt x="11" y="388"/>
                  </a:moveTo>
                  <a:lnTo>
                    <a:pt x="11" y="388"/>
                  </a:lnTo>
                  <a:cubicBezTo>
                    <a:pt x="49" y="388"/>
                    <a:pt x="49" y="388"/>
                    <a:pt x="49" y="388"/>
                  </a:cubicBezTo>
                  <a:cubicBezTo>
                    <a:pt x="55" y="561"/>
                    <a:pt x="193" y="699"/>
                    <a:pt x="365" y="705"/>
                  </a:cubicBezTo>
                  <a:cubicBezTo>
                    <a:pt x="365" y="742"/>
                    <a:pt x="365" y="742"/>
                    <a:pt x="365" y="742"/>
                  </a:cubicBezTo>
                  <a:cubicBezTo>
                    <a:pt x="365" y="748"/>
                    <a:pt x="370" y="753"/>
                    <a:pt x="377" y="753"/>
                  </a:cubicBezTo>
                  <a:cubicBezTo>
                    <a:pt x="384" y="753"/>
                    <a:pt x="389" y="748"/>
                    <a:pt x="389" y="742"/>
                  </a:cubicBezTo>
                  <a:cubicBezTo>
                    <a:pt x="389" y="705"/>
                    <a:pt x="389" y="705"/>
                    <a:pt x="389" y="705"/>
                  </a:cubicBezTo>
                  <a:cubicBezTo>
                    <a:pt x="561" y="699"/>
                    <a:pt x="699" y="561"/>
                    <a:pt x="706" y="388"/>
                  </a:cubicBezTo>
                  <a:cubicBezTo>
                    <a:pt x="742" y="388"/>
                    <a:pt x="742" y="388"/>
                    <a:pt x="742" y="388"/>
                  </a:cubicBezTo>
                  <a:cubicBezTo>
                    <a:pt x="749" y="388"/>
                    <a:pt x="755" y="383"/>
                    <a:pt x="755" y="376"/>
                  </a:cubicBezTo>
                  <a:cubicBezTo>
                    <a:pt x="755" y="370"/>
                    <a:pt x="749" y="365"/>
                    <a:pt x="742" y="365"/>
                  </a:cubicBezTo>
                  <a:cubicBezTo>
                    <a:pt x="706" y="365"/>
                    <a:pt x="706" y="365"/>
                    <a:pt x="706" y="365"/>
                  </a:cubicBezTo>
                  <a:cubicBezTo>
                    <a:pt x="699" y="193"/>
                    <a:pt x="561" y="54"/>
                    <a:pt x="389" y="48"/>
                  </a:cubicBezTo>
                  <a:cubicBezTo>
                    <a:pt x="389" y="11"/>
                    <a:pt x="389" y="11"/>
                    <a:pt x="389" y="11"/>
                  </a:cubicBezTo>
                  <a:cubicBezTo>
                    <a:pt x="389" y="5"/>
                    <a:pt x="384" y="0"/>
                    <a:pt x="377" y="0"/>
                  </a:cubicBezTo>
                  <a:cubicBezTo>
                    <a:pt x="370" y="0"/>
                    <a:pt x="365" y="5"/>
                    <a:pt x="365" y="11"/>
                  </a:cubicBezTo>
                  <a:cubicBezTo>
                    <a:pt x="365" y="48"/>
                    <a:pt x="365" y="48"/>
                    <a:pt x="365" y="48"/>
                  </a:cubicBezTo>
                  <a:cubicBezTo>
                    <a:pt x="193" y="54"/>
                    <a:pt x="55" y="193"/>
                    <a:pt x="49" y="365"/>
                  </a:cubicBezTo>
                  <a:cubicBezTo>
                    <a:pt x="11" y="365"/>
                    <a:pt x="11" y="365"/>
                    <a:pt x="11" y="365"/>
                  </a:cubicBezTo>
                  <a:cubicBezTo>
                    <a:pt x="5" y="365"/>
                    <a:pt x="0" y="370"/>
                    <a:pt x="0" y="376"/>
                  </a:cubicBezTo>
                  <a:cubicBezTo>
                    <a:pt x="0" y="383"/>
                    <a:pt x="5" y="388"/>
                    <a:pt x="11" y="388"/>
                  </a:cubicBezTo>
                  <a:close/>
                  <a:moveTo>
                    <a:pt x="389" y="71"/>
                  </a:moveTo>
                  <a:lnTo>
                    <a:pt x="389" y="71"/>
                  </a:lnTo>
                  <a:cubicBezTo>
                    <a:pt x="549" y="78"/>
                    <a:pt x="677" y="206"/>
                    <a:pt x="683" y="365"/>
                  </a:cubicBezTo>
                  <a:cubicBezTo>
                    <a:pt x="389" y="365"/>
                    <a:pt x="389" y="365"/>
                    <a:pt x="389" y="365"/>
                  </a:cubicBezTo>
                  <a:lnTo>
                    <a:pt x="389" y="71"/>
                  </a:lnTo>
                  <a:close/>
                  <a:moveTo>
                    <a:pt x="389" y="388"/>
                  </a:moveTo>
                  <a:lnTo>
                    <a:pt x="389" y="388"/>
                  </a:lnTo>
                  <a:cubicBezTo>
                    <a:pt x="683" y="388"/>
                    <a:pt x="683" y="388"/>
                    <a:pt x="683" y="388"/>
                  </a:cubicBezTo>
                  <a:cubicBezTo>
                    <a:pt x="677" y="548"/>
                    <a:pt x="549" y="676"/>
                    <a:pt x="389" y="681"/>
                  </a:cubicBezTo>
                  <a:lnTo>
                    <a:pt x="389" y="388"/>
                  </a:lnTo>
                  <a:close/>
                  <a:moveTo>
                    <a:pt x="365" y="71"/>
                  </a:moveTo>
                  <a:lnTo>
                    <a:pt x="365" y="71"/>
                  </a:lnTo>
                  <a:cubicBezTo>
                    <a:pt x="365" y="365"/>
                    <a:pt x="365" y="365"/>
                    <a:pt x="365" y="365"/>
                  </a:cubicBezTo>
                  <a:cubicBezTo>
                    <a:pt x="72" y="365"/>
                    <a:pt x="72" y="365"/>
                    <a:pt x="72" y="365"/>
                  </a:cubicBezTo>
                  <a:cubicBezTo>
                    <a:pt x="78" y="206"/>
                    <a:pt x="206" y="78"/>
                    <a:pt x="365" y="71"/>
                  </a:cubicBezTo>
                  <a:close/>
                  <a:moveTo>
                    <a:pt x="365" y="388"/>
                  </a:moveTo>
                  <a:lnTo>
                    <a:pt x="365" y="388"/>
                  </a:lnTo>
                  <a:cubicBezTo>
                    <a:pt x="365" y="681"/>
                    <a:pt x="365" y="681"/>
                    <a:pt x="365" y="681"/>
                  </a:cubicBezTo>
                  <a:cubicBezTo>
                    <a:pt x="206" y="676"/>
                    <a:pt x="78" y="548"/>
                    <a:pt x="72" y="388"/>
                  </a:cubicBezTo>
                  <a:lnTo>
                    <a:pt x="365" y="388"/>
                  </a:lnTo>
                  <a:close/>
                </a:path>
              </a:pathLst>
            </a:custGeom>
            <a:solidFill>
              <a:schemeClr val="bg1"/>
            </a:solidFill>
            <a:ln>
              <a:noFill/>
            </a:ln>
            <a:effectLst/>
          </p:spPr>
          <p:txBody>
            <a:bodyPr wrap="none" anchor="ctr"/>
            <a:lstStyle/>
            <a:p>
              <a:pPr defTabSz="914400"/>
              <a:endParaRPr lang="en-US">
                <a:solidFill>
                  <a:srgbClr val="212E35"/>
                </a:solidFill>
              </a:endParaRPr>
            </a:p>
          </p:txBody>
        </p:sp>
        <p:sp>
          <p:nvSpPr>
            <p:cNvPr id="70" name="Rectangle 69"/>
            <p:cNvSpPr/>
            <p:nvPr/>
          </p:nvSpPr>
          <p:spPr>
            <a:xfrm>
              <a:off x="9132544" y="3004432"/>
              <a:ext cx="1043310" cy="332003"/>
            </a:xfrm>
            <a:prstGeom prst="rect">
              <a:avLst/>
            </a:prstGeom>
          </p:spPr>
          <p:txBody>
            <a:bodyPr wrap="none">
              <a:spAutoFit/>
            </a:bodyPr>
            <a:lstStyle/>
            <a:p>
              <a:pPr defTabSz="914400"/>
              <a:r>
                <a:rPr lang="en-US" b="1">
                  <a:solidFill>
                    <a:srgbClr val="212E35">
                      <a:lumMod val="90000"/>
                      <a:lumOff val="10000"/>
                    </a:srgbClr>
                  </a:solidFill>
                </a:rPr>
                <a:t>Marketing</a:t>
              </a:r>
            </a:p>
          </p:txBody>
        </p:sp>
      </p:grpSp>
      <p:grpSp>
        <p:nvGrpSpPr>
          <p:cNvPr id="71" name="Group 70"/>
          <p:cNvGrpSpPr/>
          <p:nvPr/>
        </p:nvGrpSpPr>
        <p:grpSpPr>
          <a:xfrm>
            <a:off x="3987220" y="3955224"/>
            <a:ext cx="2715617" cy="1724513"/>
            <a:chOff x="4403780" y="3902970"/>
            <a:chExt cx="2715617" cy="1724513"/>
          </a:xfrm>
        </p:grpSpPr>
        <p:grpSp>
          <p:nvGrpSpPr>
            <p:cNvPr id="72" name="Group 71"/>
            <p:cNvGrpSpPr/>
            <p:nvPr/>
          </p:nvGrpSpPr>
          <p:grpSpPr>
            <a:xfrm>
              <a:off x="4403780" y="3902970"/>
              <a:ext cx="2715617" cy="1724513"/>
              <a:chOff x="4777113" y="3656464"/>
              <a:chExt cx="2441148" cy="1550215"/>
            </a:xfrm>
          </p:grpSpPr>
          <p:sp>
            <p:nvSpPr>
              <p:cNvPr id="74" name="Rectangle 73"/>
              <p:cNvSpPr/>
              <p:nvPr/>
            </p:nvSpPr>
            <p:spPr>
              <a:xfrm>
                <a:off x="4777113" y="3656464"/>
                <a:ext cx="1613702" cy="1550215"/>
              </a:xfrm>
              <a:prstGeom prst="rect">
                <a:avLst/>
              </a:prstGeom>
              <a:solidFill>
                <a:schemeClr val="bg2">
                  <a:lumMod val="50000"/>
                  <a:lumOff val="5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5" name="Rectangle 74"/>
              <p:cNvSpPr/>
              <p:nvPr/>
            </p:nvSpPr>
            <p:spPr>
              <a:xfrm>
                <a:off x="6412462" y="3842169"/>
                <a:ext cx="805799" cy="581006"/>
              </a:xfrm>
              <a:prstGeom prst="rect">
                <a:avLst/>
              </a:prstGeom>
            </p:spPr>
            <p:txBody>
              <a:bodyPr wrap="none">
                <a:spAutoFit/>
              </a:bodyPr>
              <a:lstStyle/>
              <a:p>
                <a:pPr defTabSz="914400"/>
                <a:r>
                  <a:rPr lang="en-US" b="1">
                    <a:solidFill>
                      <a:srgbClr val="212E35">
                        <a:lumMod val="90000"/>
                        <a:lumOff val="10000"/>
                      </a:srgbClr>
                    </a:solidFill>
                  </a:rPr>
                  <a:t>Data</a:t>
                </a:r>
                <a:br>
                  <a:rPr lang="en-US" b="1">
                    <a:solidFill>
                      <a:srgbClr val="212E35">
                        <a:lumMod val="90000"/>
                        <a:lumOff val="10000"/>
                      </a:srgbClr>
                    </a:solidFill>
                  </a:rPr>
                </a:br>
                <a:r>
                  <a:rPr lang="en-US" b="1">
                    <a:solidFill>
                      <a:srgbClr val="212E35">
                        <a:lumMod val="90000"/>
                        <a:lumOff val="10000"/>
                      </a:srgbClr>
                    </a:solidFill>
                  </a:rPr>
                  <a:t>Science</a:t>
                </a:r>
              </a:p>
            </p:txBody>
          </p:sp>
        </p:grpSp>
        <p:sp>
          <p:nvSpPr>
            <p:cNvPr id="73" name="Freeform 105"/>
            <p:cNvSpPr>
              <a:spLocks noChangeArrowheads="1"/>
            </p:cNvSpPr>
            <p:nvPr/>
          </p:nvSpPr>
          <p:spPr bwMode="auto">
            <a:xfrm>
              <a:off x="4874719" y="4189961"/>
              <a:ext cx="774757" cy="679787"/>
            </a:xfrm>
            <a:custGeom>
              <a:avLst/>
              <a:gdLst>
                <a:gd name="T0" fmla="*/ 596 w 683"/>
                <a:gd name="T1" fmla="*/ 155 h 600"/>
                <a:gd name="T2" fmla="*/ 620 w 683"/>
                <a:gd name="T3" fmla="*/ 93 h 600"/>
                <a:gd name="T4" fmla="*/ 445 w 683"/>
                <a:gd name="T5" fmla="*/ 14 h 600"/>
                <a:gd name="T6" fmla="*/ 434 w 683"/>
                <a:gd name="T7" fmla="*/ 139 h 600"/>
                <a:gd name="T8" fmla="*/ 273 w 683"/>
                <a:gd name="T9" fmla="*/ 138 h 600"/>
                <a:gd name="T10" fmla="*/ 182 w 683"/>
                <a:gd name="T11" fmla="*/ 8 h 600"/>
                <a:gd name="T12" fmla="*/ 43 w 683"/>
                <a:gd name="T13" fmla="*/ 231 h 600"/>
                <a:gd name="T14" fmla="*/ 3 w 683"/>
                <a:gd name="T15" fmla="*/ 306 h 600"/>
                <a:gd name="T16" fmla="*/ 12 w 683"/>
                <a:gd name="T17" fmla="*/ 322 h 600"/>
                <a:gd name="T18" fmla="*/ 59 w 683"/>
                <a:gd name="T19" fmla="*/ 248 h 600"/>
                <a:gd name="T20" fmla="*/ 224 w 683"/>
                <a:gd name="T21" fmla="*/ 346 h 600"/>
                <a:gd name="T22" fmla="*/ 353 w 683"/>
                <a:gd name="T23" fmla="*/ 419 h 600"/>
                <a:gd name="T24" fmla="*/ 444 w 683"/>
                <a:gd name="T25" fmla="*/ 431 h 600"/>
                <a:gd name="T26" fmla="*/ 443 w 683"/>
                <a:gd name="T27" fmla="*/ 478 h 600"/>
                <a:gd name="T28" fmla="*/ 541 w 683"/>
                <a:gd name="T29" fmla="*/ 598 h 600"/>
                <a:gd name="T30" fmla="*/ 575 w 683"/>
                <a:gd name="T31" fmla="*/ 592 h 600"/>
                <a:gd name="T32" fmla="*/ 585 w 683"/>
                <a:gd name="T33" fmla="*/ 535 h 600"/>
                <a:gd name="T34" fmla="*/ 463 w 683"/>
                <a:gd name="T35" fmla="*/ 417 h 600"/>
                <a:gd name="T36" fmla="*/ 494 w 683"/>
                <a:gd name="T37" fmla="*/ 318 h 600"/>
                <a:gd name="T38" fmla="*/ 682 w 683"/>
                <a:gd name="T39" fmla="*/ 237 h 600"/>
                <a:gd name="T40" fmla="*/ 466 w 683"/>
                <a:gd name="T41" fmla="*/ 440 h 600"/>
                <a:gd name="T42" fmla="*/ 477 w 683"/>
                <a:gd name="T43" fmla="*/ 437 h 600"/>
                <a:gd name="T44" fmla="*/ 565 w 683"/>
                <a:gd name="T45" fmla="*/ 548 h 600"/>
                <a:gd name="T46" fmla="*/ 561 w 683"/>
                <a:gd name="T47" fmla="*/ 573 h 600"/>
                <a:gd name="T48" fmla="*/ 536 w 683"/>
                <a:gd name="T49" fmla="*/ 568 h 600"/>
                <a:gd name="T50" fmla="*/ 459 w 683"/>
                <a:gd name="T51" fmla="*/ 451 h 600"/>
                <a:gd name="T52" fmla="*/ 457 w 683"/>
                <a:gd name="T53" fmla="*/ 38 h 600"/>
                <a:gd name="T54" fmla="*/ 539 w 683"/>
                <a:gd name="T55" fmla="*/ 38 h 600"/>
                <a:gd name="T56" fmla="*/ 539 w 683"/>
                <a:gd name="T57" fmla="*/ 155 h 600"/>
                <a:gd name="T58" fmla="*/ 457 w 683"/>
                <a:gd name="T59" fmla="*/ 38 h 600"/>
                <a:gd name="T60" fmla="*/ 207 w 683"/>
                <a:gd name="T61" fmla="*/ 224 h 600"/>
                <a:gd name="T62" fmla="*/ 172 w 683"/>
                <a:gd name="T63" fmla="*/ 38 h 600"/>
                <a:gd name="T64" fmla="*/ 207 w 683"/>
                <a:gd name="T65" fmla="*/ 224 h 600"/>
                <a:gd name="T66" fmla="*/ 478 w 683"/>
                <a:gd name="T67" fmla="*/ 296 h 600"/>
                <a:gd name="T68" fmla="*/ 244 w 683"/>
                <a:gd name="T69" fmla="*/ 335 h 600"/>
                <a:gd name="T70" fmla="*/ 285 w 683"/>
                <a:gd name="T71" fmla="*/ 158 h 600"/>
                <a:gd name="T72" fmla="*/ 382 w 683"/>
                <a:gd name="T73" fmla="*/ 142 h 600"/>
                <a:gd name="T74" fmla="*/ 478 w 683"/>
                <a:gd name="T75" fmla="*/ 296 h 600"/>
                <a:gd name="T76" fmla="*/ 597 w 683"/>
                <a:gd name="T77" fmla="*/ 294 h 600"/>
                <a:gd name="T78" fmla="*/ 482 w 683"/>
                <a:gd name="T79" fmla="*/ 187 h 600"/>
                <a:gd name="T80" fmla="*/ 596 w 683"/>
                <a:gd name="T81" fmla="*/ 178 h 600"/>
                <a:gd name="T82" fmla="*/ 597 w 683"/>
                <a:gd name="T83" fmla="*/ 294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3" h="600">
                  <a:moveTo>
                    <a:pt x="596" y="155"/>
                  </a:moveTo>
                  <a:lnTo>
                    <a:pt x="596" y="155"/>
                  </a:lnTo>
                  <a:cubicBezTo>
                    <a:pt x="595" y="155"/>
                    <a:pt x="595" y="155"/>
                    <a:pt x="595" y="155"/>
                  </a:cubicBezTo>
                  <a:cubicBezTo>
                    <a:pt x="611" y="139"/>
                    <a:pt x="620" y="117"/>
                    <a:pt x="620" y="93"/>
                  </a:cubicBezTo>
                  <a:cubicBezTo>
                    <a:pt x="620" y="47"/>
                    <a:pt x="586" y="14"/>
                    <a:pt x="539" y="14"/>
                  </a:cubicBezTo>
                  <a:cubicBezTo>
                    <a:pt x="445" y="14"/>
                    <a:pt x="445" y="14"/>
                    <a:pt x="445" y="14"/>
                  </a:cubicBezTo>
                  <a:cubicBezTo>
                    <a:pt x="439" y="14"/>
                    <a:pt x="434" y="19"/>
                    <a:pt x="434" y="27"/>
                  </a:cubicBezTo>
                  <a:cubicBezTo>
                    <a:pt x="434" y="139"/>
                    <a:pt x="434" y="139"/>
                    <a:pt x="434" y="139"/>
                  </a:cubicBezTo>
                  <a:cubicBezTo>
                    <a:pt x="419" y="131"/>
                    <a:pt x="404" y="123"/>
                    <a:pt x="387" y="119"/>
                  </a:cubicBezTo>
                  <a:cubicBezTo>
                    <a:pt x="348" y="110"/>
                    <a:pt x="307" y="117"/>
                    <a:pt x="273" y="138"/>
                  </a:cubicBezTo>
                  <a:cubicBezTo>
                    <a:pt x="267" y="141"/>
                    <a:pt x="262" y="145"/>
                    <a:pt x="258" y="149"/>
                  </a:cubicBezTo>
                  <a:cubicBezTo>
                    <a:pt x="182" y="8"/>
                    <a:pt x="182" y="8"/>
                    <a:pt x="182" y="8"/>
                  </a:cubicBezTo>
                  <a:cubicBezTo>
                    <a:pt x="178" y="0"/>
                    <a:pt x="165" y="0"/>
                    <a:pt x="161" y="8"/>
                  </a:cubicBezTo>
                  <a:cubicBezTo>
                    <a:pt x="43" y="231"/>
                    <a:pt x="43" y="231"/>
                    <a:pt x="43" y="231"/>
                  </a:cubicBezTo>
                  <a:lnTo>
                    <a:pt x="43" y="231"/>
                  </a:lnTo>
                  <a:cubicBezTo>
                    <a:pt x="3" y="306"/>
                    <a:pt x="3" y="306"/>
                    <a:pt x="3" y="306"/>
                  </a:cubicBezTo>
                  <a:cubicBezTo>
                    <a:pt x="0" y="311"/>
                    <a:pt x="2" y="318"/>
                    <a:pt x="7" y="321"/>
                  </a:cubicBezTo>
                  <a:cubicBezTo>
                    <a:pt x="9" y="322"/>
                    <a:pt x="11" y="322"/>
                    <a:pt x="12" y="322"/>
                  </a:cubicBezTo>
                  <a:cubicBezTo>
                    <a:pt x="17" y="322"/>
                    <a:pt x="21" y="320"/>
                    <a:pt x="23" y="316"/>
                  </a:cubicBezTo>
                  <a:cubicBezTo>
                    <a:pt x="59" y="248"/>
                    <a:pt x="59" y="248"/>
                    <a:pt x="59" y="248"/>
                  </a:cubicBezTo>
                  <a:cubicBezTo>
                    <a:pt x="203" y="248"/>
                    <a:pt x="203" y="248"/>
                    <a:pt x="203" y="248"/>
                  </a:cubicBezTo>
                  <a:cubicBezTo>
                    <a:pt x="199" y="283"/>
                    <a:pt x="205" y="317"/>
                    <a:pt x="224" y="346"/>
                  </a:cubicBezTo>
                  <a:cubicBezTo>
                    <a:pt x="245" y="381"/>
                    <a:pt x="278" y="406"/>
                    <a:pt x="317" y="415"/>
                  </a:cubicBezTo>
                  <a:cubicBezTo>
                    <a:pt x="329" y="417"/>
                    <a:pt x="341" y="419"/>
                    <a:pt x="353" y="419"/>
                  </a:cubicBezTo>
                  <a:cubicBezTo>
                    <a:pt x="378" y="419"/>
                    <a:pt x="402" y="412"/>
                    <a:pt x="424" y="400"/>
                  </a:cubicBezTo>
                  <a:cubicBezTo>
                    <a:pt x="444" y="431"/>
                    <a:pt x="444" y="431"/>
                    <a:pt x="444" y="431"/>
                  </a:cubicBezTo>
                  <a:cubicBezTo>
                    <a:pt x="440" y="435"/>
                    <a:pt x="437" y="441"/>
                    <a:pt x="436" y="447"/>
                  </a:cubicBezTo>
                  <a:cubicBezTo>
                    <a:pt x="434" y="458"/>
                    <a:pt x="436" y="469"/>
                    <a:pt x="443" y="478"/>
                  </a:cubicBezTo>
                  <a:cubicBezTo>
                    <a:pt x="517" y="581"/>
                    <a:pt x="517" y="581"/>
                    <a:pt x="517" y="581"/>
                  </a:cubicBezTo>
                  <a:cubicBezTo>
                    <a:pt x="523" y="590"/>
                    <a:pt x="532" y="596"/>
                    <a:pt x="541" y="598"/>
                  </a:cubicBezTo>
                  <a:cubicBezTo>
                    <a:pt x="544" y="599"/>
                    <a:pt x="548" y="599"/>
                    <a:pt x="551" y="599"/>
                  </a:cubicBezTo>
                  <a:cubicBezTo>
                    <a:pt x="559" y="599"/>
                    <a:pt x="567" y="597"/>
                    <a:pt x="575" y="592"/>
                  </a:cubicBezTo>
                  <a:cubicBezTo>
                    <a:pt x="584" y="586"/>
                    <a:pt x="589" y="576"/>
                    <a:pt x="591" y="566"/>
                  </a:cubicBezTo>
                  <a:cubicBezTo>
                    <a:pt x="593" y="554"/>
                    <a:pt x="591" y="544"/>
                    <a:pt x="585" y="535"/>
                  </a:cubicBezTo>
                  <a:cubicBezTo>
                    <a:pt x="511" y="431"/>
                    <a:pt x="511" y="431"/>
                    <a:pt x="511" y="431"/>
                  </a:cubicBezTo>
                  <a:cubicBezTo>
                    <a:pt x="500" y="416"/>
                    <a:pt x="480" y="411"/>
                    <a:pt x="463" y="417"/>
                  </a:cubicBezTo>
                  <a:cubicBezTo>
                    <a:pt x="443" y="388"/>
                    <a:pt x="443" y="388"/>
                    <a:pt x="443" y="388"/>
                  </a:cubicBezTo>
                  <a:cubicBezTo>
                    <a:pt x="466" y="370"/>
                    <a:pt x="484" y="346"/>
                    <a:pt x="494" y="318"/>
                  </a:cubicBezTo>
                  <a:cubicBezTo>
                    <a:pt x="597" y="318"/>
                    <a:pt x="597" y="318"/>
                    <a:pt x="597" y="318"/>
                  </a:cubicBezTo>
                  <a:cubicBezTo>
                    <a:pt x="644" y="318"/>
                    <a:pt x="682" y="283"/>
                    <a:pt x="682" y="237"/>
                  </a:cubicBezTo>
                  <a:cubicBezTo>
                    <a:pt x="682" y="191"/>
                    <a:pt x="644" y="155"/>
                    <a:pt x="596" y="155"/>
                  </a:cubicBezTo>
                  <a:close/>
                  <a:moveTo>
                    <a:pt x="466" y="440"/>
                  </a:moveTo>
                  <a:lnTo>
                    <a:pt x="466" y="440"/>
                  </a:lnTo>
                  <a:cubicBezTo>
                    <a:pt x="469" y="438"/>
                    <a:pt x="474" y="437"/>
                    <a:pt x="477" y="437"/>
                  </a:cubicBezTo>
                  <a:cubicBezTo>
                    <a:pt x="483" y="437"/>
                    <a:pt x="488" y="440"/>
                    <a:pt x="491" y="444"/>
                  </a:cubicBezTo>
                  <a:cubicBezTo>
                    <a:pt x="565" y="548"/>
                    <a:pt x="565" y="548"/>
                    <a:pt x="565" y="548"/>
                  </a:cubicBezTo>
                  <a:cubicBezTo>
                    <a:pt x="568" y="552"/>
                    <a:pt x="569" y="557"/>
                    <a:pt x="568" y="562"/>
                  </a:cubicBezTo>
                  <a:cubicBezTo>
                    <a:pt x="567" y="566"/>
                    <a:pt x="565" y="570"/>
                    <a:pt x="561" y="573"/>
                  </a:cubicBezTo>
                  <a:cubicBezTo>
                    <a:pt x="557" y="575"/>
                    <a:pt x="552" y="576"/>
                    <a:pt x="546" y="575"/>
                  </a:cubicBezTo>
                  <a:cubicBezTo>
                    <a:pt x="542" y="574"/>
                    <a:pt x="539" y="572"/>
                    <a:pt x="536" y="568"/>
                  </a:cubicBezTo>
                  <a:cubicBezTo>
                    <a:pt x="462" y="465"/>
                    <a:pt x="462" y="465"/>
                    <a:pt x="462" y="465"/>
                  </a:cubicBezTo>
                  <a:cubicBezTo>
                    <a:pt x="459" y="461"/>
                    <a:pt x="458" y="457"/>
                    <a:pt x="459" y="451"/>
                  </a:cubicBezTo>
                  <a:cubicBezTo>
                    <a:pt x="460" y="446"/>
                    <a:pt x="463" y="443"/>
                    <a:pt x="466" y="440"/>
                  </a:cubicBezTo>
                  <a:close/>
                  <a:moveTo>
                    <a:pt x="457" y="38"/>
                  </a:moveTo>
                  <a:lnTo>
                    <a:pt x="457" y="38"/>
                  </a:lnTo>
                  <a:cubicBezTo>
                    <a:pt x="539" y="38"/>
                    <a:pt x="539" y="38"/>
                    <a:pt x="539" y="38"/>
                  </a:cubicBezTo>
                  <a:cubicBezTo>
                    <a:pt x="574" y="38"/>
                    <a:pt x="597" y="60"/>
                    <a:pt x="597" y="93"/>
                  </a:cubicBezTo>
                  <a:cubicBezTo>
                    <a:pt x="597" y="128"/>
                    <a:pt x="571" y="155"/>
                    <a:pt x="539" y="155"/>
                  </a:cubicBezTo>
                  <a:cubicBezTo>
                    <a:pt x="457" y="155"/>
                    <a:pt x="457" y="155"/>
                    <a:pt x="457" y="155"/>
                  </a:cubicBezTo>
                  <a:lnTo>
                    <a:pt x="457" y="38"/>
                  </a:lnTo>
                  <a:close/>
                  <a:moveTo>
                    <a:pt x="207" y="224"/>
                  </a:moveTo>
                  <a:lnTo>
                    <a:pt x="207" y="224"/>
                  </a:lnTo>
                  <a:cubicBezTo>
                    <a:pt x="72" y="224"/>
                    <a:pt x="72" y="224"/>
                    <a:pt x="72" y="224"/>
                  </a:cubicBezTo>
                  <a:cubicBezTo>
                    <a:pt x="172" y="38"/>
                    <a:pt x="172" y="38"/>
                    <a:pt x="172" y="38"/>
                  </a:cubicBezTo>
                  <a:cubicBezTo>
                    <a:pt x="240" y="166"/>
                    <a:pt x="240" y="166"/>
                    <a:pt x="240" y="166"/>
                  </a:cubicBezTo>
                  <a:cubicBezTo>
                    <a:pt x="225" y="183"/>
                    <a:pt x="214" y="203"/>
                    <a:pt x="207" y="224"/>
                  </a:cubicBezTo>
                  <a:close/>
                  <a:moveTo>
                    <a:pt x="478" y="296"/>
                  </a:moveTo>
                  <a:lnTo>
                    <a:pt x="478" y="296"/>
                  </a:lnTo>
                  <a:cubicBezTo>
                    <a:pt x="461" y="365"/>
                    <a:pt x="391" y="408"/>
                    <a:pt x="323" y="392"/>
                  </a:cubicBezTo>
                  <a:cubicBezTo>
                    <a:pt x="289" y="384"/>
                    <a:pt x="261" y="364"/>
                    <a:pt x="244" y="335"/>
                  </a:cubicBezTo>
                  <a:cubicBezTo>
                    <a:pt x="225" y="305"/>
                    <a:pt x="220" y="270"/>
                    <a:pt x="228" y="237"/>
                  </a:cubicBezTo>
                  <a:cubicBezTo>
                    <a:pt x="235" y="204"/>
                    <a:pt x="256" y="176"/>
                    <a:pt x="285" y="158"/>
                  </a:cubicBezTo>
                  <a:cubicBezTo>
                    <a:pt x="306" y="145"/>
                    <a:pt x="329" y="139"/>
                    <a:pt x="352" y="139"/>
                  </a:cubicBezTo>
                  <a:cubicBezTo>
                    <a:pt x="362" y="139"/>
                    <a:pt x="373" y="140"/>
                    <a:pt x="382" y="142"/>
                  </a:cubicBezTo>
                  <a:cubicBezTo>
                    <a:pt x="415" y="151"/>
                    <a:pt x="443" y="170"/>
                    <a:pt x="462" y="199"/>
                  </a:cubicBezTo>
                  <a:cubicBezTo>
                    <a:pt x="480" y="229"/>
                    <a:pt x="485" y="263"/>
                    <a:pt x="478" y="296"/>
                  </a:cubicBezTo>
                  <a:close/>
                  <a:moveTo>
                    <a:pt x="597" y="294"/>
                  </a:moveTo>
                  <a:lnTo>
                    <a:pt x="597" y="294"/>
                  </a:lnTo>
                  <a:cubicBezTo>
                    <a:pt x="501" y="294"/>
                    <a:pt x="501" y="294"/>
                    <a:pt x="501" y="294"/>
                  </a:cubicBezTo>
                  <a:cubicBezTo>
                    <a:pt x="508" y="258"/>
                    <a:pt x="502" y="220"/>
                    <a:pt x="482" y="187"/>
                  </a:cubicBezTo>
                  <a:cubicBezTo>
                    <a:pt x="480" y="184"/>
                    <a:pt x="477" y="181"/>
                    <a:pt x="475" y="178"/>
                  </a:cubicBezTo>
                  <a:cubicBezTo>
                    <a:pt x="596" y="178"/>
                    <a:pt x="596" y="178"/>
                    <a:pt x="596" y="178"/>
                  </a:cubicBezTo>
                  <a:cubicBezTo>
                    <a:pt x="632" y="178"/>
                    <a:pt x="658" y="204"/>
                    <a:pt x="658" y="237"/>
                  </a:cubicBezTo>
                  <a:cubicBezTo>
                    <a:pt x="658" y="270"/>
                    <a:pt x="632" y="294"/>
                    <a:pt x="597" y="294"/>
                  </a:cubicBezTo>
                  <a:close/>
                </a:path>
              </a:pathLst>
            </a:custGeom>
            <a:solidFill>
              <a:schemeClr val="bg1"/>
            </a:solidFill>
            <a:ln>
              <a:noFill/>
            </a:ln>
            <a:effectLst/>
          </p:spPr>
          <p:txBody>
            <a:bodyPr wrap="none" anchor="ctr"/>
            <a:lstStyle/>
            <a:p>
              <a:pPr defTabSz="914400"/>
              <a:endParaRPr lang="en-US">
                <a:solidFill>
                  <a:srgbClr val="212E35"/>
                </a:solidFill>
              </a:endParaRPr>
            </a:p>
          </p:txBody>
        </p:sp>
      </p:grpSp>
      <p:grpSp>
        <p:nvGrpSpPr>
          <p:cNvPr id="76" name="Group 75"/>
          <p:cNvGrpSpPr/>
          <p:nvPr/>
        </p:nvGrpSpPr>
        <p:grpSpPr>
          <a:xfrm>
            <a:off x="2861029" y="5123622"/>
            <a:ext cx="8224969" cy="659186"/>
            <a:chOff x="3277589" y="5071368"/>
            <a:chExt cx="8224969" cy="659186"/>
          </a:xfrm>
        </p:grpSpPr>
        <p:grpSp>
          <p:nvGrpSpPr>
            <p:cNvPr id="77" name="Group 76"/>
            <p:cNvGrpSpPr/>
            <p:nvPr/>
          </p:nvGrpSpPr>
          <p:grpSpPr>
            <a:xfrm>
              <a:off x="3277589" y="5071368"/>
              <a:ext cx="8224969" cy="659186"/>
              <a:chOff x="4212125" y="4691822"/>
              <a:chExt cx="7393665" cy="592561"/>
            </a:xfrm>
          </p:grpSpPr>
          <p:sp>
            <p:nvSpPr>
              <p:cNvPr id="143" name="Rectangle 142"/>
              <p:cNvSpPr/>
              <p:nvPr/>
            </p:nvSpPr>
            <p:spPr>
              <a:xfrm>
                <a:off x="9818167" y="4703377"/>
                <a:ext cx="1787623" cy="581006"/>
              </a:xfrm>
              <a:prstGeom prst="rect">
                <a:avLst/>
              </a:prstGeom>
            </p:spPr>
            <p:txBody>
              <a:bodyPr wrap="square">
                <a:spAutoFit/>
              </a:bodyPr>
              <a:lstStyle/>
              <a:p>
                <a:pPr defTabSz="914400"/>
                <a:r>
                  <a:rPr lang="en-US" b="1" smtClean="0">
                    <a:solidFill>
                      <a:srgbClr val="212E35">
                        <a:lumMod val="90000"/>
                        <a:lumOff val="10000"/>
                      </a:srgbClr>
                    </a:solidFill>
                  </a:rPr>
                  <a:t>Reporting Dashboard</a:t>
                </a:r>
                <a:endParaRPr lang="en-US" b="1">
                  <a:solidFill>
                    <a:srgbClr val="212E35">
                      <a:lumMod val="90000"/>
                      <a:lumOff val="10000"/>
                    </a:srgbClr>
                  </a:solidFill>
                </a:endParaRPr>
              </a:p>
            </p:txBody>
          </p:sp>
          <p:sp>
            <p:nvSpPr>
              <p:cNvPr id="144" name="Rectangle 143"/>
              <p:cNvSpPr/>
              <p:nvPr/>
            </p:nvSpPr>
            <p:spPr>
              <a:xfrm>
                <a:off x="4212125" y="4691822"/>
                <a:ext cx="5519674" cy="514350"/>
              </a:xfrm>
              <a:prstGeom prst="rect">
                <a:avLst/>
              </a:prstGeom>
              <a:solidFill>
                <a:schemeClr val="bg2">
                  <a:lumMod val="75000"/>
                  <a:lumOff val="2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78" name="Group 77"/>
            <p:cNvGrpSpPr/>
            <p:nvPr/>
          </p:nvGrpSpPr>
          <p:grpSpPr>
            <a:xfrm>
              <a:off x="3428508" y="5179447"/>
              <a:ext cx="421116" cy="382070"/>
              <a:chOff x="3305176" y="103188"/>
              <a:chExt cx="304800" cy="279400"/>
            </a:xfrm>
          </p:grpSpPr>
          <p:sp>
            <p:nvSpPr>
              <p:cNvPr id="136" name="Freeform 174"/>
              <p:cNvSpPr>
                <a:spLocks/>
              </p:cNvSpPr>
              <p:nvPr/>
            </p:nvSpPr>
            <p:spPr bwMode="auto">
              <a:xfrm>
                <a:off x="3305176" y="233363"/>
                <a:ext cx="271463" cy="149225"/>
              </a:xfrm>
              <a:custGeom>
                <a:avLst/>
                <a:gdLst>
                  <a:gd name="T0" fmla="*/ 167 w 169"/>
                  <a:gd name="T1" fmla="*/ 40 h 92"/>
                  <a:gd name="T2" fmla="*/ 163 w 169"/>
                  <a:gd name="T3" fmla="*/ 42 h 92"/>
                  <a:gd name="T4" fmla="*/ 160 w 169"/>
                  <a:gd name="T5" fmla="*/ 48 h 92"/>
                  <a:gd name="T6" fmla="*/ 91 w 169"/>
                  <a:gd name="T7" fmla="*/ 86 h 92"/>
                  <a:gd name="T8" fmla="*/ 39 w 169"/>
                  <a:gd name="T9" fmla="*/ 61 h 92"/>
                  <a:gd name="T10" fmla="*/ 20 w 169"/>
                  <a:gd name="T11" fmla="*/ 9 h 92"/>
                  <a:gd name="T12" fmla="*/ 32 w 169"/>
                  <a:gd name="T13" fmla="*/ 19 h 92"/>
                  <a:gd name="T14" fmla="*/ 36 w 169"/>
                  <a:gd name="T15" fmla="*/ 19 h 92"/>
                  <a:gd name="T16" fmla="*/ 36 w 169"/>
                  <a:gd name="T17" fmla="*/ 14 h 92"/>
                  <a:gd name="T18" fmla="*/ 19 w 169"/>
                  <a:gd name="T19" fmla="*/ 1 h 92"/>
                  <a:gd name="T20" fmla="*/ 17 w 169"/>
                  <a:gd name="T21" fmla="*/ 0 h 92"/>
                  <a:gd name="T22" fmla="*/ 15 w 169"/>
                  <a:gd name="T23" fmla="*/ 1 h 92"/>
                  <a:gd name="T24" fmla="*/ 1 w 169"/>
                  <a:gd name="T25" fmla="*/ 17 h 92"/>
                  <a:gd name="T26" fmla="*/ 1 w 169"/>
                  <a:gd name="T27" fmla="*/ 21 h 92"/>
                  <a:gd name="T28" fmla="*/ 3 w 169"/>
                  <a:gd name="T29" fmla="*/ 22 h 92"/>
                  <a:gd name="T30" fmla="*/ 6 w 169"/>
                  <a:gd name="T31" fmla="*/ 21 h 92"/>
                  <a:gd name="T32" fmla="*/ 14 w 169"/>
                  <a:gd name="T33" fmla="*/ 11 h 92"/>
                  <a:gd name="T34" fmla="*/ 35 w 169"/>
                  <a:gd name="T35" fmla="*/ 65 h 92"/>
                  <a:gd name="T36" fmla="*/ 91 w 169"/>
                  <a:gd name="T37" fmla="*/ 92 h 92"/>
                  <a:gd name="T38" fmla="*/ 95 w 169"/>
                  <a:gd name="T39" fmla="*/ 92 h 92"/>
                  <a:gd name="T40" fmla="*/ 165 w 169"/>
                  <a:gd name="T41" fmla="*/ 51 h 92"/>
                  <a:gd name="T42" fmla="*/ 169 w 169"/>
                  <a:gd name="T43" fmla="*/ 44 h 92"/>
                  <a:gd name="T44" fmla="*/ 167 w 169"/>
                  <a:gd name="T4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92">
                    <a:moveTo>
                      <a:pt x="167" y="40"/>
                    </a:moveTo>
                    <a:cubicBezTo>
                      <a:pt x="166" y="40"/>
                      <a:pt x="164" y="40"/>
                      <a:pt x="163" y="42"/>
                    </a:cubicBezTo>
                    <a:cubicBezTo>
                      <a:pt x="162" y="44"/>
                      <a:pt x="161" y="46"/>
                      <a:pt x="160" y="48"/>
                    </a:cubicBezTo>
                    <a:cubicBezTo>
                      <a:pt x="146" y="73"/>
                      <a:pt x="119" y="87"/>
                      <a:pt x="91" y="86"/>
                    </a:cubicBezTo>
                    <a:cubicBezTo>
                      <a:pt x="71" y="84"/>
                      <a:pt x="53" y="76"/>
                      <a:pt x="39" y="61"/>
                    </a:cubicBezTo>
                    <a:cubicBezTo>
                      <a:pt x="27" y="47"/>
                      <a:pt x="20" y="28"/>
                      <a:pt x="20" y="9"/>
                    </a:cubicBezTo>
                    <a:cubicBezTo>
                      <a:pt x="32" y="19"/>
                      <a:pt x="32" y="19"/>
                      <a:pt x="32" y="19"/>
                    </a:cubicBezTo>
                    <a:cubicBezTo>
                      <a:pt x="33" y="20"/>
                      <a:pt x="35" y="20"/>
                      <a:pt x="36" y="19"/>
                    </a:cubicBezTo>
                    <a:cubicBezTo>
                      <a:pt x="37" y="17"/>
                      <a:pt x="37" y="16"/>
                      <a:pt x="36" y="14"/>
                    </a:cubicBezTo>
                    <a:cubicBezTo>
                      <a:pt x="19" y="1"/>
                      <a:pt x="19" y="1"/>
                      <a:pt x="19" y="1"/>
                    </a:cubicBezTo>
                    <a:cubicBezTo>
                      <a:pt x="19" y="0"/>
                      <a:pt x="18" y="0"/>
                      <a:pt x="17" y="0"/>
                    </a:cubicBezTo>
                    <a:cubicBezTo>
                      <a:pt x="16" y="0"/>
                      <a:pt x="16" y="0"/>
                      <a:pt x="15" y="1"/>
                    </a:cubicBezTo>
                    <a:cubicBezTo>
                      <a:pt x="1" y="17"/>
                      <a:pt x="1" y="17"/>
                      <a:pt x="1" y="17"/>
                    </a:cubicBezTo>
                    <a:cubicBezTo>
                      <a:pt x="0" y="18"/>
                      <a:pt x="0" y="20"/>
                      <a:pt x="1" y="21"/>
                    </a:cubicBezTo>
                    <a:cubicBezTo>
                      <a:pt x="2" y="22"/>
                      <a:pt x="3" y="22"/>
                      <a:pt x="3" y="22"/>
                    </a:cubicBezTo>
                    <a:cubicBezTo>
                      <a:pt x="4" y="22"/>
                      <a:pt x="5" y="22"/>
                      <a:pt x="6" y="21"/>
                    </a:cubicBezTo>
                    <a:cubicBezTo>
                      <a:pt x="14" y="11"/>
                      <a:pt x="14" y="11"/>
                      <a:pt x="14" y="11"/>
                    </a:cubicBezTo>
                    <a:cubicBezTo>
                      <a:pt x="14" y="31"/>
                      <a:pt x="22" y="50"/>
                      <a:pt x="35" y="65"/>
                    </a:cubicBezTo>
                    <a:cubicBezTo>
                      <a:pt x="49" y="81"/>
                      <a:pt x="69" y="90"/>
                      <a:pt x="91" y="92"/>
                    </a:cubicBezTo>
                    <a:cubicBezTo>
                      <a:pt x="92" y="92"/>
                      <a:pt x="94" y="92"/>
                      <a:pt x="95" y="92"/>
                    </a:cubicBezTo>
                    <a:cubicBezTo>
                      <a:pt x="124" y="92"/>
                      <a:pt x="150" y="77"/>
                      <a:pt x="165" y="51"/>
                    </a:cubicBezTo>
                    <a:cubicBezTo>
                      <a:pt x="166" y="49"/>
                      <a:pt x="168" y="47"/>
                      <a:pt x="169" y="44"/>
                    </a:cubicBezTo>
                    <a:cubicBezTo>
                      <a:pt x="169" y="43"/>
                      <a:pt x="169" y="41"/>
                      <a:pt x="167"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37" name="Freeform 175"/>
              <p:cNvSpPr>
                <a:spLocks/>
              </p:cNvSpPr>
              <p:nvPr/>
            </p:nvSpPr>
            <p:spPr bwMode="auto">
              <a:xfrm>
                <a:off x="3340101" y="103188"/>
                <a:ext cx="269875" cy="152400"/>
              </a:xfrm>
              <a:custGeom>
                <a:avLst/>
                <a:gdLst>
                  <a:gd name="T0" fmla="*/ 168 w 169"/>
                  <a:gd name="T1" fmla="*/ 72 h 94"/>
                  <a:gd name="T2" fmla="*/ 164 w 169"/>
                  <a:gd name="T3" fmla="*/ 72 h 94"/>
                  <a:gd name="T4" fmla="*/ 155 w 169"/>
                  <a:gd name="T5" fmla="*/ 82 h 94"/>
                  <a:gd name="T6" fmla="*/ 134 w 169"/>
                  <a:gd name="T7" fmla="*/ 29 h 94"/>
                  <a:gd name="T8" fmla="*/ 79 w 169"/>
                  <a:gd name="T9" fmla="*/ 2 h 94"/>
                  <a:gd name="T10" fmla="*/ 4 w 169"/>
                  <a:gd name="T11" fmla="*/ 42 h 94"/>
                  <a:gd name="T12" fmla="*/ 1 w 169"/>
                  <a:gd name="T13" fmla="*/ 49 h 94"/>
                  <a:gd name="T14" fmla="*/ 2 w 169"/>
                  <a:gd name="T15" fmla="*/ 53 h 94"/>
                  <a:gd name="T16" fmla="*/ 6 w 169"/>
                  <a:gd name="T17" fmla="*/ 52 h 94"/>
                  <a:gd name="T18" fmla="*/ 10 w 169"/>
                  <a:gd name="T19" fmla="*/ 45 h 94"/>
                  <a:gd name="T20" fmla="*/ 78 w 169"/>
                  <a:gd name="T21" fmla="*/ 8 h 94"/>
                  <a:gd name="T22" fmla="*/ 130 w 169"/>
                  <a:gd name="T23" fmla="*/ 33 h 94"/>
                  <a:gd name="T24" fmla="*/ 149 w 169"/>
                  <a:gd name="T25" fmla="*/ 84 h 94"/>
                  <a:gd name="T26" fmla="*/ 138 w 169"/>
                  <a:gd name="T27" fmla="*/ 75 h 94"/>
                  <a:gd name="T28" fmla="*/ 134 w 169"/>
                  <a:gd name="T29" fmla="*/ 75 h 94"/>
                  <a:gd name="T30" fmla="*/ 134 w 169"/>
                  <a:gd name="T31" fmla="*/ 79 h 94"/>
                  <a:gd name="T32" fmla="*/ 150 w 169"/>
                  <a:gd name="T33" fmla="*/ 93 h 94"/>
                  <a:gd name="T34" fmla="*/ 152 w 169"/>
                  <a:gd name="T35" fmla="*/ 94 h 94"/>
                  <a:gd name="T36" fmla="*/ 154 w 169"/>
                  <a:gd name="T37" fmla="*/ 93 h 94"/>
                  <a:gd name="T38" fmla="*/ 168 w 169"/>
                  <a:gd name="T39" fmla="*/ 76 h 94"/>
                  <a:gd name="T40" fmla="*/ 168 w 169"/>
                  <a:gd name="T41" fmla="*/ 7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94">
                    <a:moveTo>
                      <a:pt x="168" y="72"/>
                    </a:moveTo>
                    <a:cubicBezTo>
                      <a:pt x="167" y="71"/>
                      <a:pt x="165" y="71"/>
                      <a:pt x="164" y="72"/>
                    </a:cubicBezTo>
                    <a:cubicBezTo>
                      <a:pt x="155" y="82"/>
                      <a:pt x="155" y="82"/>
                      <a:pt x="155" y="82"/>
                    </a:cubicBezTo>
                    <a:cubicBezTo>
                      <a:pt x="155" y="63"/>
                      <a:pt x="148" y="44"/>
                      <a:pt x="134" y="29"/>
                    </a:cubicBezTo>
                    <a:cubicBezTo>
                      <a:pt x="120" y="13"/>
                      <a:pt x="100" y="3"/>
                      <a:pt x="79" y="2"/>
                    </a:cubicBezTo>
                    <a:cubicBezTo>
                      <a:pt x="48" y="0"/>
                      <a:pt x="20" y="16"/>
                      <a:pt x="4" y="42"/>
                    </a:cubicBezTo>
                    <a:cubicBezTo>
                      <a:pt x="3" y="44"/>
                      <a:pt x="2" y="47"/>
                      <a:pt x="1" y="49"/>
                    </a:cubicBezTo>
                    <a:cubicBezTo>
                      <a:pt x="0" y="51"/>
                      <a:pt x="1" y="52"/>
                      <a:pt x="2" y="53"/>
                    </a:cubicBezTo>
                    <a:cubicBezTo>
                      <a:pt x="4" y="54"/>
                      <a:pt x="6" y="53"/>
                      <a:pt x="6" y="52"/>
                    </a:cubicBezTo>
                    <a:cubicBezTo>
                      <a:pt x="7" y="49"/>
                      <a:pt x="8" y="47"/>
                      <a:pt x="10" y="45"/>
                    </a:cubicBezTo>
                    <a:cubicBezTo>
                      <a:pt x="24" y="21"/>
                      <a:pt x="50" y="6"/>
                      <a:pt x="78" y="8"/>
                    </a:cubicBezTo>
                    <a:cubicBezTo>
                      <a:pt x="98" y="9"/>
                      <a:pt x="117" y="18"/>
                      <a:pt x="130" y="33"/>
                    </a:cubicBezTo>
                    <a:cubicBezTo>
                      <a:pt x="143" y="47"/>
                      <a:pt x="149" y="65"/>
                      <a:pt x="149" y="84"/>
                    </a:cubicBezTo>
                    <a:cubicBezTo>
                      <a:pt x="138" y="75"/>
                      <a:pt x="138" y="75"/>
                      <a:pt x="138" y="75"/>
                    </a:cubicBezTo>
                    <a:cubicBezTo>
                      <a:pt x="137" y="73"/>
                      <a:pt x="135" y="74"/>
                      <a:pt x="134" y="75"/>
                    </a:cubicBezTo>
                    <a:cubicBezTo>
                      <a:pt x="133" y="76"/>
                      <a:pt x="133" y="78"/>
                      <a:pt x="134" y="79"/>
                    </a:cubicBezTo>
                    <a:cubicBezTo>
                      <a:pt x="150" y="93"/>
                      <a:pt x="150" y="93"/>
                      <a:pt x="150" y="93"/>
                    </a:cubicBezTo>
                    <a:cubicBezTo>
                      <a:pt x="151" y="93"/>
                      <a:pt x="151" y="94"/>
                      <a:pt x="152" y="94"/>
                    </a:cubicBezTo>
                    <a:cubicBezTo>
                      <a:pt x="153" y="94"/>
                      <a:pt x="154" y="93"/>
                      <a:pt x="154" y="93"/>
                    </a:cubicBezTo>
                    <a:cubicBezTo>
                      <a:pt x="168" y="76"/>
                      <a:pt x="168" y="76"/>
                      <a:pt x="168" y="76"/>
                    </a:cubicBezTo>
                    <a:cubicBezTo>
                      <a:pt x="169" y="75"/>
                      <a:pt x="169" y="73"/>
                      <a:pt x="168" y="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38" name="Freeform 176"/>
              <p:cNvSpPr>
                <a:spLocks/>
              </p:cNvSpPr>
              <p:nvPr/>
            </p:nvSpPr>
            <p:spPr bwMode="auto">
              <a:xfrm>
                <a:off x="3379788" y="206375"/>
                <a:ext cx="19050" cy="52388"/>
              </a:xfrm>
              <a:custGeom>
                <a:avLst/>
                <a:gdLst>
                  <a:gd name="T0" fmla="*/ 4 w 12"/>
                  <a:gd name="T1" fmla="*/ 32 h 32"/>
                  <a:gd name="T2" fmla="*/ 9 w 12"/>
                  <a:gd name="T3" fmla="*/ 30 h 32"/>
                  <a:gd name="T4" fmla="*/ 12 w 12"/>
                  <a:gd name="T5" fmla="*/ 3 h 32"/>
                  <a:gd name="T6" fmla="*/ 6 w 12"/>
                  <a:gd name="T7" fmla="*/ 0 h 32"/>
                  <a:gd name="T8" fmla="*/ 4 w 12"/>
                  <a:gd name="T9" fmla="*/ 32 h 32"/>
                </a:gdLst>
                <a:ahLst/>
                <a:cxnLst>
                  <a:cxn ang="0">
                    <a:pos x="T0" y="T1"/>
                  </a:cxn>
                  <a:cxn ang="0">
                    <a:pos x="T2" y="T3"/>
                  </a:cxn>
                  <a:cxn ang="0">
                    <a:pos x="T4" y="T5"/>
                  </a:cxn>
                  <a:cxn ang="0">
                    <a:pos x="T6" y="T7"/>
                  </a:cxn>
                  <a:cxn ang="0">
                    <a:pos x="T8" y="T9"/>
                  </a:cxn>
                </a:cxnLst>
                <a:rect l="0" t="0" r="r" b="b"/>
                <a:pathLst>
                  <a:path w="12" h="32">
                    <a:moveTo>
                      <a:pt x="4" y="32"/>
                    </a:moveTo>
                    <a:cubicBezTo>
                      <a:pt x="9" y="30"/>
                      <a:pt x="9" y="30"/>
                      <a:pt x="9" y="30"/>
                    </a:cubicBezTo>
                    <a:cubicBezTo>
                      <a:pt x="7" y="21"/>
                      <a:pt x="8" y="11"/>
                      <a:pt x="12" y="3"/>
                    </a:cubicBezTo>
                    <a:cubicBezTo>
                      <a:pt x="6" y="0"/>
                      <a:pt x="6" y="0"/>
                      <a:pt x="6" y="0"/>
                    </a:cubicBezTo>
                    <a:cubicBezTo>
                      <a:pt x="1" y="10"/>
                      <a:pt x="0" y="21"/>
                      <a:pt x="4"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39" name="Freeform 177"/>
              <p:cNvSpPr>
                <a:spLocks/>
              </p:cNvSpPr>
              <p:nvPr/>
            </p:nvSpPr>
            <p:spPr bwMode="auto">
              <a:xfrm>
                <a:off x="3392488" y="165100"/>
                <a:ext cx="47625" cy="39688"/>
              </a:xfrm>
              <a:custGeom>
                <a:avLst/>
                <a:gdLst>
                  <a:gd name="T0" fmla="*/ 30 w 30"/>
                  <a:gd name="T1" fmla="*/ 9 h 25"/>
                  <a:gd name="T2" fmla="*/ 28 w 30"/>
                  <a:gd name="T3" fmla="*/ 0 h 25"/>
                  <a:gd name="T4" fmla="*/ 0 w 30"/>
                  <a:gd name="T5" fmla="*/ 21 h 25"/>
                  <a:gd name="T6" fmla="*/ 7 w 30"/>
                  <a:gd name="T7" fmla="*/ 25 h 25"/>
                  <a:gd name="T8" fmla="*/ 30 w 30"/>
                  <a:gd name="T9" fmla="*/ 9 h 25"/>
                </a:gdLst>
                <a:ahLst/>
                <a:cxnLst>
                  <a:cxn ang="0">
                    <a:pos x="T0" y="T1"/>
                  </a:cxn>
                  <a:cxn ang="0">
                    <a:pos x="T2" y="T3"/>
                  </a:cxn>
                  <a:cxn ang="0">
                    <a:pos x="T4" y="T5"/>
                  </a:cxn>
                  <a:cxn ang="0">
                    <a:pos x="T6" y="T7"/>
                  </a:cxn>
                  <a:cxn ang="0">
                    <a:pos x="T8" y="T9"/>
                  </a:cxn>
                </a:cxnLst>
                <a:rect l="0" t="0" r="r" b="b"/>
                <a:pathLst>
                  <a:path w="30" h="25">
                    <a:moveTo>
                      <a:pt x="30" y="9"/>
                    </a:moveTo>
                    <a:cubicBezTo>
                      <a:pt x="28" y="0"/>
                      <a:pt x="28" y="0"/>
                      <a:pt x="28" y="0"/>
                    </a:cubicBezTo>
                    <a:cubicBezTo>
                      <a:pt x="16" y="3"/>
                      <a:pt x="6" y="11"/>
                      <a:pt x="0" y="21"/>
                    </a:cubicBezTo>
                    <a:cubicBezTo>
                      <a:pt x="7" y="25"/>
                      <a:pt x="7" y="25"/>
                      <a:pt x="7" y="25"/>
                    </a:cubicBezTo>
                    <a:cubicBezTo>
                      <a:pt x="12" y="17"/>
                      <a:pt x="21" y="11"/>
                      <a:pt x="3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40" name="Freeform 178"/>
              <p:cNvSpPr>
                <a:spLocks/>
              </p:cNvSpPr>
              <p:nvPr/>
            </p:nvSpPr>
            <p:spPr bwMode="auto">
              <a:xfrm>
                <a:off x="3446463" y="160338"/>
                <a:ext cx="76200" cy="46038"/>
              </a:xfrm>
              <a:custGeom>
                <a:avLst/>
                <a:gdLst>
                  <a:gd name="T0" fmla="*/ 26 w 47"/>
                  <a:gd name="T1" fmla="*/ 5 h 29"/>
                  <a:gd name="T2" fmla="*/ 0 w 47"/>
                  <a:gd name="T3" fmla="*/ 1 h 29"/>
                  <a:gd name="T4" fmla="*/ 1 w 47"/>
                  <a:gd name="T5" fmla="*/ 11 h 29"/>
                  <a:gd name="T6" fmla="*/ 22 w 47"/>
                  <a:gd name="T7" fmla="*/ 15 h 29"/>
                  <a:gd name="T8" fmla="*/ 37 w 47"/>
                  <a:gd name="T9" fmla="*/ 29 h 29"/>
                  <a:gd name="T10" fmla="*/ 47 w 47"/>
                  <a:gd name="T11" fmla="*/ 23 h 29"/>
                  <a:gd name="T12" fmla="*/ 26 w 47"/>
                  <a:gd name="T13" fmla="*/ 5 h 29"/>
                </a:gdLst>
                <a:ahLst/>
                <a:cxnLst>
                  <a:cxn ang="0">
                    <a:pos x="T0" y="T1"/>
                  </a:cxn>
                  <a:cxn ang="0">
                    <a:pos x="T2" y="T3"/>
                  </a:cxn>
                  <a:cxn ang="0">
                    <a:pos x="T4" y="T5"/>
                  </a:cxn>
                  <a:cxn ang="0">
                    <a:pos x="T6" y="T7"/>
                  </a:cxn>
                  <a:cxn ang="0">
                    <a:pos x="T8" y="T9"/>
                  </a:cxn>
                  <a:cxn ang="0">
                    <a:pos x="T10" y="T11"/>
                  </a:cxn>
                  <a:cxn ang="0">
                    <a:pos x="T12" y="T13"/>
                  </a:cxn>
                </a:cxnLst>
                <a:rect l="0" t="0" r="r" b="b"/>
                <a:pathLst>
                  <a:path w="47" h="29">
                    <a:moveTo>
                      <a:pt x="26" y="5"/>
                    </a:moveTo>
                    <a:cubicBezTo>
                      <a:pt x="18" y="1"/>
                      <a:pt x="9" y="0"/>
                      <a:pt x="0" y="1"/>
                    </a:cubicBezTo>
                    <a:cubicBezTo>
                      <a:pt x="1" y="11"/>
                      <a:pt x="1" y="11"/>
                      <a:pt x="1" y="11"/>
                    </a:cubicBezTo>
                    <a:cubicBezTo>
                      <a:pt x="8" y="11"/>
                      <a:pt x="15" y="12"/>
                      <a:pt x="22" y="15"/>
                    </a:cubicBezTo>
                    <a:cubicBezTo>
                      <a:pt x="28" y="18"/>
                      <a:pt x="33" y="23"/>
                      <a:pt x="37" y="29"/>
                    </a:cubicBezTo>
                    <a:cubicBezTo>
                      <a:pt x="47" y="23"/>
                      <a:pt x="47" y="23"/>
                      <a:pt x="47" y="23"/>
                    </a:cubicBezTo>
                    <a:cubicBezTo>
                      <a:pt x="42" y="15"/>
                      <a:pt x="35" y="9"/>
                      <a:pt x="26"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41" name="Freeform 179"/>
              <p:cNvSpPr>
                <a:spLocks/>
              </p:cNvSpPr>
              <p:nvPr/>
            </p:nvSpPr>
            <p:spPr bwMode="auto">
              <a:xfrm>
                <a:off x="3509963" y="204788"/>
                <a:ext cx="28575" cy="55563"/>
              </a:xfrm>
              <a:custGeom>
                <a:avLst/>
                <a:gdLst>
                  <a:gd name="T0" fmla="*/ 15 w 18"/>
                  <a:gd name="T1" fmla="*/ 34 h 34"/>
                  <a:gd name="T2" fmla="*/ 11 w 18"/>
                  <a:gd name="T3" fmla="*/ 0 h 34"/>
                  <a:gd name="T4" fmla="*/ 0 w 18"/>
                  <a:gd name="T5" fmla="*/ 5 h 34"/>
                  <a:gd name="T6" fmla="*/ 1 w 18"/>
                  <a:gd name="T7" fmla="*/ 30 h 34"/>
                  <a:gd name="T8" fmla="*/ 15 w 18"/>
                  <a:gd name="T9" fmla="*/ 34 h 34"/>
                </a:gdLst>
                <a:ahLst/>
                <a:cxnLst>
                  <a:cxn ang="0">
                    <a:pos x="T0" y="T1"/>
                  </a:cxn>
                  <a:cxn ang="0">
                    <a:pos x="T2" y="T3"/>
                  </a:cxn>
                  <a:cxn ang="0">
                    <a:pos x="T4" y="T5"/>
                  </a:cxn>
                  <a:cxn ang="0">
                    <a:pos x="T6" y="T7"/>
                  </a:cxn>
                  <a:cxn ang="0">
                    <a:pos x="T8" y="T9"/>
                  </a:cxn>
                </a:cxnLst>
                <a:rect l="0" t="0" r="r" b="b"/>
                <a:pathLst>
                  <a:path w="18" h="34">
                    <a:moveTo>
                      <a:pt x="15" y="34"/>
                    </a:moveTo>
                    <a:cubicBezTo>
                      <a:pt x="18" y="23"/>
                      <a:pt x="17" y="10"/>
                      <a:pt x="11" y="0"/>
                    </a:cubicBezTo>
                    <a:cubicBezTo>
                      <a:pt x="0" y="5"/>
                      <a:pt x="0" y="5"/>
                      <a:pt x="0" y="5"/>
                    </a:cubicBezTo>
                    <a:cubicBezTo>
                      <a:pt x="3" y="13"/>
                      <a:pt x="4" y="22"/>
                      <a:pt x="1" y="30"/>
                    </a:cubicBezTo>
                    <a:lnTo>
                      <a:pt x="15"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42" name="Freeform 180"/>
              <p:cNvSpPr>
                <a:spLocks/>
              </p:cNvSpPr>
              <p:nvPr/>
            </p:nvSpPr>
            <p:spPr bwMode="auto">
              <a:xfrm>
                <a:off x="3443288" y="206375"/>
                <a:ext cx="47625" cy="63500"/>
              </a:xfrm>
              <a:custGeom>
                <a:avLst/>
                <a:gdLst>
                  <a:gd name="T0" fmla="*/ 0 w 30"/>
                  <a:gd name="T1" fmla="*/ 33 h 39"/>
                  <a:gd name="T2" fmla="*/ 6 w 30"/>
                  <a:gd name="T3" fmla="*/ 39 h 39"/>
                  <a:gd name="T4" fmla="*/ 12 w 30"/>
                  <a:gd name="T5" fmla="*/ 33 h 39"/>
                  <a:gd name="T6" fmla="*/ 11 w 30"/>
                  <a:gd name="T7" fmla="*/ 31 h 39"/>
                  <a:gd name="T8" fmla="*/ 29 w 30"/>
                  <a:gd name="T9" fmla="*/ 6 h 39"/>
                  <a:gd name="T10" fmla="*/ 29 w 30"/>
                  <a:gd name="T11" fmla="*/ 1 h 39"/>
                  <a:gd name="T12" fmla="*/ 24 w 30"/>
                  <a:gd name="T13" fmla="*/ 2 h 39"/>
                  <a:gd name="T14" fmla="*/ 7 w 30"/>
                  <a:gd name="T15" fmla="*/ 27 h 39"/>
                  <a:gd name="T16" fmla="*/ 6 w 30"/>
                  <a:gd name="T17" fmla="*/ 27 h 39"/>
                  <a:gd name="T18" fmla="*/ 0 w 30"/>
                  <a:gd name="T19"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9">
                    <a:moveTo>
                      <a:pt x="0" y="33"/>
                    </a:moveTo>
                    <a:cubicBezTo>
                      <a:pt x="0" y="37"/>
                      <a:pt x="3" y="39"/>
                      <a:pt x="6" y="39"/>
                    </a:cubicBezTo>
                    <a:cubicBezTo>
                      <a:pt x="9" y="39"/>
                      <a:pt x="12" y="37"/>
                      <a:pt x="12" y="33"/>
                    </a:cubicBezTo>
                    <a:cubicBezTo>
                      <a:pt x="12" y="32"/>
                      <a:pt x="12" y="32"/>
                      <a:pt x="11" y="31"/>
                    </a:cubicBezTo>
                    <a:cubicBezTo>
                      <a:pt x="29" y="6"/>
                      <a:pt x="29" y="6"/>
                      <a:pt x="29" y="6"/>
                    </a:cubicBezTo>
                    <a:cubicBezTo>
                      <a:pt x="30" y="4"/>
                      <a:pt x="30" y="2"/>
                      <a:pt x="29" y="1"/>
                    </a:cubicBezTo>
                    <a:cubicBezTo>
                      <a:pt x="27" y="0"/>
                      <a:pt x="25" y="1"/>
                      <a:pt x="24" y="2"/>
                    </a:cubicBezTo>
                    <a:cubicBezTo>
                      <a:pt x="7" y="27"/>
                      <a:pt x="7" y="27"/>
                      <a:pt x="7" y="27"/>
                    </a:cubicBezTo>
                    <a:cubicBezTo>
                      <a:pt x="6" y="27"/>
                      <a:pt x="6" y="27"/>
                      <a:pt x="6" y="27"/>
                    </a:cubicBezTo>
                    <a:cubicBezTo>
                      <a:pt x="3" y="27"/>
                      <a:pt x="0" y="30"/>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grpSp>
        <p:grpSp>
          <p:nvGrpSpPr>
            <p:cNvPr id="87" name="Group 86"/>
            <p:cNvGrpSpPr/>
            <p:nvPr/>
          </p:nvGrpSpPr>
          <p:grpSpPr>
            <a:xfrm>
              <a:off x="4406454" y="5179447"/>
              <a:ext cx="421116" cy="382070"/>
              <a:chOff x="3305176" y="103188"/>
              <a:chExt cx="304800" cy="279400"/>
            </a:xfrm>
          </p:grpSpPr>
          <p:sp>
            <p:nvSpPr>
              <p:cNvPr id="129" name="Freeform 174"/>
              <p:cNvSpPr>
                <a:spLocks/>
              </p:cNvSpPr>
              <p:nvPr/>
            </p:nvSpPr>
            <p:spPr bwMode="auto">
              <a:xfrm>
                <a:off x="3305176" y="233363"/>
                <a:ext cx="271463" cy="149225"/>
              </a:xfrm>
              <a:custGeom>
                <a:avLst/>
                <a:gdLst>
                  <a:gd name="T0" fmla="*/ 167 w 169"/>
                  <a:gd name="T1" fmla="*/ 40 h 92"/>
                  <a:gd name="T2" fmla="*/ 163 w 169"/>
                  <a:gd name="T3" fmla="*/ 42 h 92"/>
                  <a:gd name="T4" fmla="*/ 160 w 169"/>
                  <a:gd name="T5" fmla="*/ 48 h 92"/>
                  <a:gd name="T6" fmla="*/ 91 w 169"/>
                  <a:gd name="T7" fmla="*/ 86 h 92"/>
                  <a:gd name="T8" fmla="*/ 39 w 169"/>
                  <a:gd name="T9" fmla="*/ 61 h 92"/>
                  <a:gd name="T10" fmla="*/ 20 w 169"/>
                  <a:gd name="T11" fmla="*/ 9 h 92"/>
                  <a:gd name="T12" fmla="*/ 32 w 169"/>
                  <a:gd name="T13" fmla="*/ 19 h 92"/>
                  <a:gd name="T14" fmla="*/ 36 w 169"/>
                  <a:gd name="T15" fmla="*/ 19 h 92"/>
                  <a:gd name="T16" fmla="*/ 36 w 169"/>
                  <a:gd name="T17" fmla="*/ 14 h 92"/>
                  <a:gd name="T18" fmla="*/ 19 w 169"/>
                  <a:gd name="T19" fmla="*/ 1 h 92"/>
                  <a:gd name="T20" fmla="*/ 17 w 169"/>
                  <a:gd name="T21" fmla="*/ 0 h 92"/>
                  <a:gd name="T22" fmla="*/ 15 w 169"/>
                  <a:gd name="T23" fmla="*/ 1 h 92"/>
                  <a:gd name="T24" fmla="*/ 1 w 169"/>
                  <a:gd name="T25" fmla="*/ 17 h 92"/>
                  <a:gd name="T26" fmla="*/ 1 w 169"/>
                  <a:gd name="T27" fmla="*/ 21 h 92"/>
                  <a:gd name="T28" fmla="*/ 3 w 169"/>
                  <a:gd name="T29" fmla="*/ 22 h 92"/>
                  <a:gd name="T30" fmla="*/ 6 w 169"/>
                  <a:gd name="T31" fmla="*/ 21 h 92"/>
                  <a:gd name="T32" fmla="*/ 14 w 169"/>
                  <a:gd name="T33" fmla="*/ 11 h 92"/>
                  <a:gd name="T34" fmla="*/ 35 w 169"/>
                  <a:gd name="T35" fmla="*/ 65 h 92"/>
                  <a:gd name="T36" fmla="*/ 91 w 169"/>
                  <a:gd name="T37" fmla="*/ 92 h 92"/>
                  <a:gd name="T38" fmla="*/ 95 w 169"/>
                  <a:gd name="T39" fmla="*/ 92 h 92"/>
                  <a:gd name="T40" fmla="*/ 165 w 169"/>
                  <a:gd name="T41" fmla="*/ 51 h 92"/>
                  <a:gd name="T42" fmla="*/ 169 w 169"/>
                  <a:gd name="T43" fmla="*/ 44 h 92"/>
                  <a:gd name="T44" fmla="*/ 167 w 169"/>
                  <a:gd name="T4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92">
                    <a:moveTo>
                      <a:pt x="167" y="40"/>
                    </a:moveTo>
                    <a:cubicBezTo>
                      <a:pt x="166" y="40"/>
                      <a:pt x="164" y="40"/>
                      <a:pt x="163" y="42"/>
                    </a:cubicBezTo>
                    <a:cubicBezTo>
                      <a:pt x="162" y="44"/>
                      <a:pt x="161" y="46"/>
                      <a:pt x="160" y="48"/>
                    </a:cubicBezTo>
                    <a:cubicBezTo>
                      <a:pt x="146" y="73"/>
                      <a:pt x="119" y="87"/>
                      <a:pt x="91" y="86"/>
                    </a:cubicBezTo>
                    <a:cubicBezTo>
                      <a:pt x="71" y="84"/>
                      <a:pt x="53" y="76"/>
                      <a:pt x="39" y="61"/>
                    </a:cubicBezTo>
                    <a:cubicBezTo>
                      <a:pt x="27" y="47"/>
                      <a:pt x="20" y="28"/>
                      <a:pt x="20" y="9"/>
                    </a:cubicBezTo>
                    <a:cubicBezTo>
                      <a:pt x="32" y="19"/>
                      <a:pt x="32" y="19"/>
                      <a:pt x="32" y="19"/>
                    </a:cubicBezTo>
                    <a:cubicBezTo>
                      <a:pt x="33" y="20"/>
                      <a:pt x="35" y="20"/>
                      <a:pt x="36" y="19"/>
                    </a:cubicBezTo>
                    <a:cubicBezTo>
                      <a:pt x="37" y="17"/>
                      <a:pt x="37" y="16"/>
                      <a:pt x="36" y="14"/>
                    </a:cubicBezTo>
                    <a:cubicBezTo>
                      <a:pt x="19" y="1"/>
                      <a:pt x="19" y="1"/>
                      <a:pt x="19" y="1"/>
                    </a:cubicBezTo>
                    <a:cubicBezTo>
                      <a:pt x="19" y="0"/>
                      <a:pt x="18" y="0"/>
                      <a:pt x="17" y="0"/>
                    </a:cubicBezTo>
                    <a:cubicBezTo>
                      <a:pt x="16" y="0"/>
                      <a:pt x="16" y="0"/>
                      <a:pt x="15" y="1"/>
                    </a:cubicBezTo>
                    <a:cubicBezTo>
                      <a:pt x="1" y="17"/>
                      <a:pt x="1" y="17"/>
                      <a:pt x="1" y="17"/>
                    </a:cubicBezTo>
                    <a:cubicBezTo>
                      <a:pt x="0" y="18"/>
                      <a:pt x="0" y="20"/>
                      <a:pt x="1" y="21"/>
                    </a:cubicBezTo>
                    <a:cubicBezTo>
                      <a:pt x="2" y="22"/>
                      <a:pt x="3" y="22"/>
                      <a:pt x="3" y="22"/>
                    </a:cubicBezTo>
                    <a:cubicBezTo>
                      <a:pt x="4" y="22"/>
                      <a:pt x="5" y="22"/>
                      <a:pt x="6" y="21"/>
                    </a:cubicBezTo>
                    <a:cubicBezTo>
                      <a:pt x="14" y="11"/>
                      <a:pt x="14" y="11"/>
                      <a:pt x="14" y="11"/>
                    </a:cubicBezTo>
                    <a:cubicBezTo>
                      <a:pt x="14" y="31"/>
                      <a:pt x="22" y="50"/>
                      <a:pt x="35" y="65"/>
                    </a:cubicBezTo>
                    <a:cubicBezTo>
                      <a:pt x="49" y="81"/>
                      <a:pt x="69" y="90"/>
                      <a:pt x="91" y="92"/>
                    </a:cubicBezTo>
                    <a:cubicBezTo>
                      <a:pt x="92" y="92"/>
                      <a:pt x="94" y="92"/>
                      <a:pt x="95" y="92"/>
                    </a:cubicBezTo>
                    <a:cubicBezTo>
                      <a:pt x="124" y="92"/>
                      <a:pt x="150" y="77"/>
                      <a:pt x="165" y="51"/>
                    </a:cubicBezTo>
                    <a:cubicBezTo>
                      <a:pt x="166" y="49"/>
                      <a:pt x="168" y="47"/>
                      <a:pt x="169" y="44"/>
                    </a:cubicBezTo>
                    <a:cubicBezTo>
                      <a:pt x="169" y="43"/>
                      <a:pt x="169" y="41"/>
                      <a:pt x="167"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30" name="Freeform 175"/>
              <p:cNvSpPr>
                <a:spLocks/>
              </p:cNvSpPr>
              <p:nvPr/>
            </p:nvSpPr>
            <p:spPr bwMode="auto">
              <a:xfrm>
                <a:off x="3340101" y="103188"/>
                <a:ext cx="269875" cy="152400"/>
              </a:xfrm>
              <a:custGeom>
                <a:avLst/>
                <a:gdLst>
                  <a:gd name="T0" fmla="*/ 168 w 169"/>
                  <a:gd name="T1" fmla="*/ 72 h 94"/>
                  <a:gd name="T2" fmla="*/ 164 w 169"/>
                  <a:gd name="T3" fmla="*/ 72 h 94"/>
                  <a:gd name="T4" fmla="*/ 155 w 169"/>
                  <a:gd name="T5" fmla="*/ 82 h 94"/>
                  <a:gd name="T6" fmla="*/ 134 w 169"/>
                  <a:gd name="T7" fmla="*/ 29 h 94"/>
                  <a:gd name="T8" fmla="*/ 79 w 169"/>
                  <a:gd name="T9" fmla="*/ 2 h 94"/>
                  <a:gd name="T10" fmla="*/ 4 w 169"/>
                  <a:gd name="T11" fmla="*/ 42 h 94"/>
                  <a:gd name="T12" fmla="*/ 1 w 169"/>
                  <a:gd name="T13" fmla="*/ 49 h 94"/>
                  <a:gd name="T14" fmla="*/ 2 w 169"/>
                  <a:gd name="T15" fmla="*/ 53 h 94"/>
                  <a:gd name="T16" fmla="*/ 6 w 169"/>
                  <a:gd name="T17" fmla="*/ 52 h 94"/>
                  <a:gd name="T18" fmla="*/ 10 w 169"/>
                  <a:gd name="T19" fmla="*/ 45 h 94"/>
                  <a:gd name="T20" fmla="*/ 78 w 169"/>
                  <a:gd name="T21" fmla="*/ 8 h 94"/>
                  <a:gd name="T22" fmla="*/ 130 w 169"/>
                  <a:gd name="T23" fmla="*/ 33 h 94"/>
                  <a:gd name="T24" fmla="*/ 149 w 169"/>
                  <a:gd name="T25" fmla="*/ 84 h 94"/>
                  <a:gd name="T26" fmla="*/ 138 w 169"/>
                  <a:gd name="T27" fmla="*/ 75 h 94"/>
                  <a:gd name="T28" fmla="*/ 134 w 169"/>
                  <a:gd name="T29" fmla="*/ 75 h 94"/>
                  <a:gd name="T30" fmla="*/ 134 w 169"/>
                  <a:gd name="T31" fmla="*/ 79 h 94"/>
                  <a:gd name="T32" fmla="*/ 150 w 169"/>
                  <a:gd name="T33" fmla="*/ 93 h 94"/>
                  <a:gd name="T34" fmla="*/ 152 w 169"/>
                  <a:gd name="T35" fmla="*/ 94 h 94"/>
                  <a:gd name="T36" fmla="*/ 154 w 169"/>
                  <a:gd name="T37" fmla="*/ 93 h 94"/>
                  <a:gd name="T38" fmla="*/ 168 w 169"/>
                  <a:gd name="T39" fmla="*/ 76 h 94"/>
                  <a:gd name="T40" fmla="*/ 168 w 169"/>
                  <a:gd name="T41" fmla="*/ 7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94">
                    <a:moveTo>
                      <a:pt x="168" y="72"/>
                    </a:moveTo>
                    <a:cubicBezTo>
                      <a:pt x="167" y="71"/>
                      <a:pt x="165" y="71"/>
                      <a:pt x="164" y="72"/>
                    </a:cubicBezTo>
                    <a:cubicBezTo>
                      <a:pt x="155" y="82"/>
                      <a:pt x="155" y="82"/>
                      <a:pt x="155" y="82"/>
                    </a:cubicBezTo>
                    <a:cubicBezTo>
                      <a:pt x="155" y="63"/>
                      <a:pt x="148" y="44"/>
                      <a:pt x="134" y="29"/>
                    </a:cubicBezTo>
                    <a:cubicBezTo>
                      <a:pt x="120" y="13"/>
                      <a:pt x="100" y="3"/>
                      <a:pt x="79" y="2"/>
                    </a:cubicBezTo>
                    <a:cubicBezTo>
                      <a:pt x="48" y="0"/>
                      <a:pt x="20" y="16"/>
                      <a:pt x="4" y="42"/>
                    </a:cubicBezTo>
                    <a:cubicBezTo>
                      <a:pt x="3" y="44"/>
                      <a:pt x="2" y="47"/>
                      <a:pt x="1" y="49"/>
                    </a:cubicBezTo>
                    <a:cubicBezTo>
                      <a:pt x="0" y="51"/>
                      <a:pt x="1" y="52"/>
                      <a:pt x="2" y="53"/>
                    </a:cubicBezTo>
                    <a:cubicBezTo>
                      <a:pt x="4" y="54"/>
                      <a:pt x="6" y="53"/>
                      <a:pt x="6" y="52"/>
                    </a:cubicBezTo>
                    <a:cubicBezTo>
                      <a:pt x="7" y="49"/>
                      <a:pt x="8" y="47"/>
                      <a:pt x="10" y="45"/>
                    </a:cubicBezTo>
                    <a:cubicBezTo>
                      <a:pt x="24" y="21"/>
                      <a:pt x="50" y="6"/>
                      <a:pt x="78" y="8"/>
                    </a:cubicBezTo>
                    <a:cubicBezTo>
                      <a:pt x="98" y="9"/>
                      <a:pt x="117" y="18"/>
                      <a:pt x="130" y="33"/>
                    </a:cubicBezTo>
                    <a:cubicBezTo>
                      <a:pt x="143" y="47"/>
                      <a:pt x="149" y="65"/>
                      <a:pt x="149" y="84"/>
                    </a:cubicBezTo>
                    <a:cubicBezTo>
                      <a:pt x="138" y="75"/>
                      <a:pt x="138" y="75"/>
                      <a:pt x="138" y="75"/>
                    </a:cubicBezTo>
                    <a:cubicBezTo>
                      <a:pt x="137" y="73"/>
                      <a:pt x="135" y="74"/>
                      <a:pt x="134" y="75"/>
                    </a:cubicBezTo>
                    <a:cubicBezTo>
                      <a:pt x="133" y="76"/>
                      <a:pt x="133" y="78"/>
                      <a:pt x="134" y="79"/>
                    </a:cubicBezTo>
                    <a:cubicBezTo>
                      <a:pt x="150" y="93"/>
                      <a:pt x="150" y="93"/>
                      <a:pt x="150" y="93"/>
                    </a:cubicBezTo>
                    <a:cubicBezTo>
                      <a:pt x="151" y="93"/>
                      <a:pt x="151" y="94"/>
                      <a:pt x="152" y="94"/>
                    </a:cubicBezTo>
                    <a:cubicBezTo>
                      <a:pt x="153" y="94"/>
                      <a:pt x="154" y="93"/>
                      <a:pt x="154" y="93"/>
                    </a:cubicBezTo>
                    <a:cubicBezTo>
                      <a:pt x="168" y="76"/>
                      <a:pt x="168" y="76"/>
                      <a:pt x="168" y="76"/>
                    </a:cubicBezTo>
                    <a:cubicBezTo>
                      <a:pt x="169" y="75"/>
                      <a:pt x="169" y="73"/>
                      <a:pt x="168" y="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31" name="Freeform 176"/>
              <p:cNvSpPr>
                <a:spLocks/>
              </p:cNvSpPr>
              <p:nvPr/>
            </p:nvSpPr>
            <p:spPr bwMode="auto">
              <a:xfrm>
                <a:off x="3379788" y="206375"/>
                <a:ext cx="19050" cy="52388"/>
              </a:xfrm>
              <a:custGeom>
                <a:avLst/>
                <a:gdLst>
                  <a:gd name="T0" fmla="*/ 4 w 12"/>
                  <a:gd name="T1" fmla="*/ 32 h 32"/>
                  <a:gd name="T2" fmla="*/ 9 w 12"/>
                  <a:gd name="T3" fmla="*/ 30 h 32"/>
                  <a:gd name="T4" fmla="*/ 12 w 12"/>
                  <a:gd name="T5" fmla="*/ 3 h 32"/>
                  <a:gd name="T6" fmla="*/ 6 w 12"/>
                  <a:gd name="T7" fmla="*/ 0 h 32"/>
                  <a:gd name="T8" fmla="*/ 4 w 12"/>
                  <a:gd name="T9" fmla="*/ 32 h 32"/>
                </a:gdLst>
                <a:ahLst/>
                <a:cxnLst>
                  <a:cxn ang="0">
                    <a:pos x="T0" y="T1"/>
                  </a:cxn>
                  <a:cxn ang="0">
                    <a:pos x="T2" y="T3"/>
                  </a:cxn>
                  <a:cxn ang="0">
                    <a:pos x="T4" y="T5"/>
                  </a:cxn>
                  <a:cxn ang="0">
                    <a:pos x="T6" y="T7"/>
                  </a:cxn>
                  <a:cxn ang="0">
                    <a:pos x="T8" y="T9"/>
                  </a:cxn>
                </a:cxnLst>
                <a:rect l="0" t="0" r="r" b="b"/>
                <a:pathLst>
                  <a:path w="12" h="32">
                    <a:moveTo>
                      <a:pt x="4" y="32"/>
                    </a:moveTo>
                    <a:cubicBezTo>
                      <a:pt x="9" y="30"/>
                      <a:pt x="9" y="30"/>
                      <a:pt x="9" y="30"/>
                    </a:cubicBezTo>
                    <a:cubicBezTo>
                      <a:pt x="7" y="21"/>
                      <a:pt x="8" y="11"/>
                      <a:pt x="12" y="3"/>
                    </a:cubicBezTo>
                    <a:cubicBezTo>
                      <a:pt x="6" y="0"/>
                      <a:pt x="6" y="0"/>
                      <a:pt x="6" y="0"/>
                    </a:cubicBezTo>
                    <a:cubicBezTo>
                      <a:pt x="1" y="10"/>
                      <a:pt x="0" y="21"/>
                      <a:pt x="4"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32" name="Freeform 177"/>
              <p:cNvSpPr>
                <a:spLocks/>
              </p:cNvSpPr>
              <p:nvPr/>
            </p:nvSpPr>
            <p:spPr bwMode="auto">
              <a:xfrm>
                <a:off x="3392488" y="165100"/>
                <a:ext cx="47625" cy="39688"/>
              </a:xfrm>
              <a:custGeom>
                <a:avLst/>
                <a:gdLst>
                  <a:gd name="T0" fmla="*/ 30 w 30"/>
                  <a:gd name="T1" fmla="*/ 9 h 25"/>
                  <a:gd name="T2" fmla="*/ 28 w 30"/>
                  <a:gd name="T3" fmla="*/ 0 h 25"/>
                  <a:gd name="T4" fmla="*/ 0 w 30"/>
                  <a:gd name="T5" fmla="*/ 21 h 25"/>
                  <a:gd name="T6" fmla="*/ 7 w 30"/>
                  <a:gd name="T7" fmla="*/ 25 h 25"/>
                  <a:gd name="T8" fmla="*/ 30 w 30"/>
                  <a:gd name="T9" fmla="*/ 9 h 25"/>
                </a:gdLst>
                <a:ahLst/>
                <a:cxnLst>
                  <a:cxn ang="0">
                    <a:pos x="T0" y="T1"/>
                  </a:cxn>
                  <a:cxn ang="0">
                    <a:pos x="T2" y="T3"/>
                  </a:cxn>
                  <a:cxn ang="0">
                    <a:pos x="T4" y="T5"/>
                  </a:cxn>
                  <a:cxn ang="0">
                    <a:pos x="T6" y="T7"/>
                  </a:cxn>
                  <a:cxn ang="0">
                    <a:pos x="T8" y="T9"/>
                  </a:cxn>
                </a:cxnLst>
                <a:rect l="0" t="0" r="r" b="b"/>
                <a:pathLst>
                  <a:path w="30" h="25">
                    <a:moveTo>
                      <a:pt x="30" y="9"/>
                    </a:moveTo>
                    <a:cubicBezTo>
                      <a:pt x="28" y="0"/>
                      <a:pt x="28" y="0"/>
                      <a:pt x="28" y="0"/>
                    </a:cubicBezTo>
                    <a:cubicBezTo>
                      <a:pt x="16" y="3"/>
                      <a:pt x="6" y="11"/>
                      <a:pt x="0" y="21"/>
                    </a:cubicBezTo>
                    <a:cubicBezTo>
                      <a:pt x="7" y="25"/>
                      <a:pt x="7" y="25"/>
                      <a:pt x="7" y="25"/>
                    </a:cubicBezTo>
                    <a:cubicBezTo>
                      <a:pt x="12" y="17"/>
                      <a:pt x="21" y="11"/>
                      <a:pt x="3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33" name="Freeform 178"/>
              <p:cNvSpPr>
                <a:spLocks/>
              </p:cNvSpPr>
              <p:nvPr/>
            </p:nvSpPr>
            <p:spPr bwMode="auto">
              <a:xfrm>
                <a:off x="3446463" y="160338"/>
                <a:ext cx="76200" cy="46038"/>
              </a:xfrm>
              <a:custGeom>
                <a:avLst/>
                <a:gdLst>
                  <a:gd name="T0" fmla="*/ 26 w 47"/>
                  <a:gd name="T1" fmla="*/ 5 h 29"/>
                  <a:gd name="T2" fmla="*/ 0 w 47"/>
                  <a:gd name="T3" fmla="*/ 1 h 29"/>
                  <a:gd name="T4" fmla="*/ 1 w 47"/>
                  <a:gd name="T5" fmla="*/ 11 h 29"/>
                  <a:gd name="T6" fmla="*/ 22 w 47"/>
                  <a:gd name="T7" fmla="*/ 15 h 29"/>
                  <a:gd name="T8" fmla="*/ 37 w 47"/>
                  <a:gd name="T9" fmla="*/ 29 h 29"/>
                  <a:gd name="T10" fmla="*/ 47 w 47"/>
                  <a:gd name="T11" fmla="*/ 23 h 29"/>
                  <a:gd name="T12" fmla="*/ 26 w 47"/>
                  <a:gd name="T13" fmla="*/ 5 h 29"/>
                </a:gdLst>
                <a:ahLst/>
                <a:cxnLst>
                  <a:cxn ang="0">
                    <a:pos x="T0" y="T1"/>
                  </a:cxn>
                  <a:cxn ang="0">
                    <a:pos x="T2" y="T3"/>
                  </a:cxn>
                  <a:cxn ang="0">
                    <a:pos x="T4" y="T5"/>
                  </a:cxn>
                  <a:cxn ang="0">
                    <a:pos x="T6" y="T7"/>
                  </a:cxn>
                  <a:cxn ang="0">
                    <a:pos x="T8" y="T9"/>
                  </a:cxn>
                  <a:cxn ang="0">
                    <a:pos x="T10" y="T11"/>
                  </a:cxn>
                  <a:cxn ang="0">
                    <a:pos x="T12" y="T13"/>
                  </a:cxn>
                </a:cxnLst>
                <a:rect l="0" t="0" r="r" b="b"/>
                <a:pathLst>
                  <a:path w="47" h="29">
                    <a:moveTo>
                      <a:pt x="26" y="5"/>
                    </a:moveTo>
                    <a:cubicBezTo>
                      <a:pt x="18" y="1"/>
                      <a:pt x="9" y="0"/>
                      <a:pt x="0" y="1"/>
                    </a:cubicBezTo>
                    <a:cubicBezTo>
                      <a:pt x="1" y="11"/>
                      <a:pt x="1" y="11"/>
                      <a:pt x="1" y="11"/>
                    </a:cubicBezTo>
                    <a:cubicBezTo>
                      <a:pt x="8" y="11"/>
                      <a:pt x="15" y="12"/>
                      <a:pt x="22" y="15"/>
                    </a:cubicBezTo>
                    <a:cubicBezTo>
                      <a:pt x="28" y="18"/>
                      <a:pt x="33" y="23"/>
                      <a:pt x="37" y="29"/>
                    </a:cubicBezTo>
                    <a:cubicBezTo>
                      <a:pt x="47" y="23"/>
                      <a:pt x="47" y="23"/>
                      <a:pt x="47" y="23"/>
                    </a:cubicBezTo>
                    <a:cubicBezTo>
                      <a:pt x="42" y="15"/>
                      <a:pt x="35" y="9"/>
                      <a:pt x="26"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34" name="Freeform 179"/>
              <p:cNvSpPr>
                <a:spLocks/>
              </p:cNvSpPr>
              <p:nvPr/>
            </p:nvSpPr>
            <p:spPr bwMode="auto">
              <a:xfrm>
                <a:off x="3509963" y="204788"/>
                <a:ext cx="28575" cy="55563"/>
              </a:xfrm>
              <a:custGeom>
                <a:avLst/>
                <a:gdLst>
                  <a:gd name="T0" fmla="*/ 15 w 18"/>
                  <a:gd name="T1" fmla="*/ 34 h 34"/>
                  <a:gd name="T2" fmla="*/ 11 w 18"/>
                  <a:gd name="T3" fmla="*/ 0 h 34"/>
                  <a:gd name="T4" fmla="*/ 0 w 18"/>
                  <a:gd name="T5" fmla="*/ 5 h 34"/>
                  <a:gd name="T6" fmla="*/ 1 w 18"/>
                  <a:gd name="T7" fmla="*/ 30 h 34"/>
                  <a:gd name="T8" fmla="*/ 15 w 18"/>
                  <a:gd name="T9" fmla="*/ 34 h 34"/>
                </a:gdLst>
                <a:ahLst/>
                <a:cxnLst>
                  <a:cxn ang="0">
                    <a:pos x="T0" y="T1"/>
                  </a:cxn>
                  <a:cxn ang="0">
                    <a:pos x="T2" y="T3"/>
                  </a:cxn>
                  <a:cxn ang="0">
                    <a:pos x="T4" y="T5"/>
                  </a:cxn>
                  <a:cxn ang="0">
                    <a:pos x="T6" y="T7"/>
                  </a:cxn>
                  <a:cxn ang="0">
                    <a:pos x="T8" y="T9"/>
                  </a:cxn>
                </a:cxnLst>
                <a:rect l="0" t="0" r="r" b="b"/>
                <a:pathLst>
                  <a:path w="18" h="34">
                    <a:moveTo>
                      <a:pt x="15" y="34"/>
                    </a:moveTo>
                    <a:cubicBezTo>
                      <a:pt x="18" y="23"/>
                      <a:pt x="17" y="10"/>
                      <a:pt x="11" y="0"/>
                    </a:cubicBezTo>
                    <a:cubicBezTo>
                      <a:pt x="0" y="5"/>
                      <a:pt x="0" y="5"/>
                      <a:pt x="0" y="5"/>
                    </a:cubicBezTo>
                    <a:cubicBezTo>
                      <a:pt x="3" y="13"/>
                      <a:pt x="4" y="22"/>
                      <a:pt x="1" y="30"/>
                    </a:cubicBezTo>
                    <a:lnTo>
                      <a:pt x="15"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35" name="Freeform 180"/>
              <p:cNvSpPr>
                <a:spLocks/>
              </p:cNvSpPr>
              <p:nvPr/>
            </p:nvSpPr>
            <p:spPr bwMode="auto">
              <a:xfrm>
                <a:off x="3443288" y="206375"/>
                <a:ext cx="47625" cy="63500"/>
              </a:xfrm>
              <a:custGeom>
                <a:avLst/>
                <a:gdLst>
                  <a:gd name="T0" fmla="*/ 0 w 30"/>
                  <a:gd name="T1" fmla="*/ 33 h 39"/>
                  <a:gd name="T2" fmla="*/ 6 w 30"/>
                  <a:gd name="T3" fmla="*/ 39 h 39"/>
                  <a:gd name="T4" fmla="*/ 12 w 30"/>
                  <a:gd name="T5" fmla="*/ 33 h 39"/>
                  <a:gd name="T6" fmla="*/ 11 w 30"/>
                  <a:gd name="T7" fmla="*/ 31 h 39"/>
                  <a:gd name="T8" fmla="*/ 29 w 30"/>
                  <a:gd name="T9" fmla="*/ 6 h 39"/>
                  <a:gd name="T10" fmla="*/ 29 w 30"/>
                  <a:gd name="T11" fmla="*/ 1 h 39"/>
                  <a:gd name="T12" fmla="*/ 24 w 30"/>
                  <a:gd name="T13" fmla="*/ 2 h 39"/>
                  <a:gd name="T14" fmla="*/ 7 w 30"/>
                  <a:gd name="T15" fmla="*/ 27 h 39"/>
                  <a:gd name="T16" fmla="*/ 6 w 30"/>
                  <a:gd name="T17" fmla="*/ 27 h 39"/>
                  <a:gd name="T18" fmla="*/ 0 w 30"/>
                  <a:gd name="T19"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9">
                    <a:moveTo>
                      <a:pt x="0" y="33"/>
                    </a:moveTo>
                    <a:cubicBezTo>
                      <a:pt x="0" y="37"/>
                      <a:pt x="3" y="39"/>
                      <a:pt x="6" y="39"/>
                    </a:cubicBezTo>
                    <a:cubicBezTo>
                      <a:pt x="9" y="39"/>
                      <a:pt x="12" y="37"/>
                      <a:pt x="12" y="33"/>
                    </a:cubicBezTo>
                    <a:cubicBezTo>
                      <a:pt x="12" y="32"/>
                      <a:pt x="12" y="32"/>
                      <a:pt x="11" y="31"/>
                    </a:cubicBezTo>
                    <a:cubicBezTo>
                      <a:pt x="29" y="6"/>
                      <a:pt x="29" y="6"/>
                      <a:pt x="29" y="6"/>
                    </a:cubicBezTo>
                    <a:cubicBezTo>
                      <a:pt x="30" y="4"/>
                      <a:pt x="30" y="2"/>
                      <a:pt x="29" y="1"/>
                    </a:cubicBezTo>
                    <a:cubicBezTo>
                      <a:pt x="27" y="0"/>
                      <a:pt x="25" y="1"/>
                      <a:pt x="24" y="2"/>
                    </a:cubicBezTo>
                    <a:cubicBezTo>
                      <a:pt x="7" y="27"/>
                      <a:pt x="7" y="27"/>
                      <a:pt x="7" y="27"/>
                    </a:cubicBezTo>
                    <a:cubicBezTo>
                      <a:pt x="6" y="27"/>
                      <a:pt x="6" y="27"/>
                      <a:pt x="6" y="27"/>
                    </a:cubicBezTo>
                    <a:cubicBezTo>
                      <a:pt x="3" y="27"/>
                      <a:pt x="0" y="30"/>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grpSp>
        <p:grpSp>
          <p:nvGrpSpPr>
            <p:cNvPr id="88" name="Group 87"/>
            <p:cNvGrpSpPr/>
            <p:nvPr/>
          </p:nvGrpSpPr>
          <p:grpSpPr>
            <a:xfrm>
              <a:off x="5395006" y="5179447"/>
              <a:ext cx="421116" cy="382070"/>
              <a:chOff x="3305176" y="103188"/>
              <a:chExt cx="304800" cy="279400"/>
            </a:xfrm>
          </p:grpSpPr>
          <p:sp>
            <p:nvSpPr>
              <p:cNvPr id="122" name="Freeform 174"/>
              <p:cNvSpPr>
                <a:spLocks/>
              </p:cNvSpPr>
              <p:nvPr/>
            </p:nvSpPr>
            <p:spPr bwMode="auto">
              <a:xfrm>
                <a:off x="3305176" y="233363"/>
                <a:ext cx="271463" cy="149225"/>
              </a:xfrm>
              <a:custGeom>
                <a:avLst/>
                <a:gdLst>
                  <a:gd name="T0" fmla="*/ 167 w 169"/>
                  <a:gd name="T1" fmla="*/ 40 h 92"/>
                  <a:gd name="T2" fmla="*/ 163 w 169"/>
                  <a:gd name="T3" fmla="*/ 42 h 92"/>
                  <a:gd name="T4" fmla="*/ 160 w 169"/>
                  <a:gd name="T5" fmla="*/ 48 h 92"/>
                  <a:gd name="T6" fmla="*/ 91 w 169"/>
                  <a:gd name="T7" fmla="*/ 86 h 92"/>
                  <a:gd name="T8" fmla="*/ 39 w 169"/>
                  <a:gd name="T9" fmla="*/ 61 h 92"/>
                  <a:gd name="T10" fmla="*/ 20 w 169"/>
                  <a:gd name="T11" fmla="*/ 9 h 92"/>
                  <a:gd name="T12" fmla="*/ 32 w 169"/>
                  <a:gd name="T13" fmla="*/ 19 h 92"/>
                  <a:gd name="T14" fmla="*/ 36 w 169"/>
                  <a:gd name="T15" fmla="*/ 19 h 92"/>
                  <a:gd name="T16" fmla="*/ 36 w 169"/>
                  <a:gd name="T17" fmla="*/ 14 h 92"/>
                  <a:gd name="T18" fmla="*/ 19 w 169"/>
                  <a:gd name="T19" fmla="*/ 1 h 92"/>
                  <a:gd name="T20" fmla="*/ 17 w 169"/>
                  <a:gd name="T21" fmla="*/ 0 h 92"/>
                  <a:gd name="T22" fmla="*/ 15 w 169"/>
                  <a:gd name="T23" fmla="*/ 1 h 92"/>
                  <a:gd name="T24" fmla="*/ 1 w 169"/>
                  <a:gd name="T25" fmla="*/ 17 h 92"/>
                  <a:gd name="T26" fmla="*/ 1 w 169"/>
                  <a:gd name="T27" fmla="*/ 21 h 92"/>
                  <a:gd name="T28" fmla="*/ 3 w 169"/>
                  <a:gd name="T29" fmla="*/ 22 h 92"/>
                  <a:gd name="T30" fmla="*/ 6 w 169"/>
                  <a:gd name="T31" fmla="*/ 21 h 92"/>
                  <a:gd name="T32" fmla="*/ 14 w 169"/>
                  <a:gd name="T33" fmla="*/ 11 h 92"/>
                  <a:gd name="T34" fmla="*/ 35 w 169"/>
                  <a:gd name="T35" fmla="*/ 65 h 92"/>
                  <a:gd name="T36" fmla="*/ 91 w 169"/>
                  <a:gd name="T37" fmla="*/ 92 h 92"/>
                  <a:gd name="T38" fmla="*/ 95 w 169"/>
                  <a:gd name="T39" fmla="*/ 92 h 92"/>
                  <a:gd name="T40" fmla="*/ 165 w 169"/>
                  <a:gd name="T41" fmla="*/ 51 h 92"/>
                  <a:gd name="T42" fmla="*/ 169 w 169"/>
                  <a:gd name="T43" fmla="*/ 44 h 92"/>
                  <a:gd name="T44" fmla="*/ 167 w 169"/>
                  <a:gd name="T4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92">
                    <a:moveTo>
                      <a:pt x="167" y="40"/>
                    </a:moveTo>
                    <a:cubicBezTo>
                      <a:pt x="166" y="40"/>
                      <a:pt x="164" y="40"/>
                      <a:pt x="163" y="42"/>
                    </a:cubicBezTo>
                    <a:cubicBezTo>
                      <a:pt x="162" y="44"/>
                      <a:pt x="161" y="46"/>
                      <a:pt x="160" y="48"/>
                    </a:cubicBezTo>
                    <a:cubicBezTo>
                      <a:pt x="146" y="73"/>
                      <a:pt x="119" y="87"/>
                      <a:pt x="91" y="86"/>
                    </a:cubicBezTo>
                    <a:cubicBezTo>
                      <a:pt x="71" y="84"/>
                      <a:pt x="53" y="76"/>
                      <a:pt x="39" y="61"/>
                    </a:cubicBezTo>
                    <a:cubicBezTo>
                      <a:pt x="27" y="47"/>
                      <a:pt x="20" y="28"/>
                      <a:pt x="20" y="9"/>
                    </a:cubicBezTo>
                    <a:cubicBezTo>
                      <a:pt x="32" y="19"/>
                      <a:pt x="32" y="19"/>
                      <a:pt x="32" y="19"/>
                    </a:cubicBezTo>
                    <a:cubicBezTo>
                      <a:pt x="33" y="20"/>
                      <a:pt x="35" y="20"/>
                      <a:pt x="36" y="19"/>
                    </a:cubicBezTo>
                    <a:cubicBezTo>
                      <a:pt x="37" y="17"/>
                      <a:pt x="37" y="16"/>
                      <a:pt x="36" y="14"/>
                    </a:cubicBezTo>
                    <a:cubicBezTo>
                      <a:pt x="19" y="1"/>
                      <a:pt x="19" y="1"/>
                      <a:pt x="19" y="1"/>
                    </a:cubicBezTo>
                    <a:cubicBezTo>
                      <a:pt x="19" y="0"/>
                      <a:pt x="18" y="0"/>
                      <a:pt x="17" y="0"/>
                    </a:cubicBezTo>
                    <a:cubicBezTo>
                      <a:pt x="16" y="0"/>
                      <a:pt x="16" y="0"/>
                      <a:pt x="15" y="1"/>
                    </a:cubicBezTo>
                    <a:cubicBezTo>
                      <a:pt x="1" y="17"/>
                      <a:pt x="1" y="17"/>
                      <a:pt x="1" y="17"/>
                    </a:cubicBezTo>
                    <a:cubicBezTo>
                      <a:pt x="0" y="18"/>
                      <a:pt x="0" y="20"/>
                      <a:pt x="1" y="21"/>
                    </a:cubicBezTo>
                    <a:cubicBezTo>
                      <a:pt x="2" y="22"/>
                      <a:pt x="3" y="22"/>
                      <a:pt x="3" y="22"/>
                    </a:cubicBezTo>
                    <a:cubicBezTo>
                      <a:pt x="4" y="22"/>
                      <a:pt x="5" y="22"/>
                      <a:pt x="6" y="21"/>
                    </a:cubicBezTo>
                    <a:cubicBezTo>
                      <a:pt x="14" y="11"/>
                      <a:pt x="14" y="11"/>
                      <a:pt x="14" y="11"/>
                    </a:cubicBezTo>
                    <a:cubicBezTo>
                      <a:pt x="14" y="31"/>
                      <a:pt x="22" y="50"/>
                      <a:pt x="35" y="65"/>
                    </a:cubicBezTo>
                    <a:cubicBezTo>
                      <a:pt x="49" y="81"/>
                      <a:pt x="69" y="90"/>
                      <a:pt x="91" y="92"/>
                    </a:cubicBezTo>
                    <a:cubicBezTo>
                      <a:pt x="92" y="92"/>
                      <a:pt x="94" y="92"/>
                      <a:pt x="95" y="92"/>
                    </a:cubicBezTo>
                    <a:cubicBezTo>
                      <a:pt x="124" y="92"/>
                      <a:pt x="150" y="77"/>
                      <a:pt x="165" y="51"/>
                    </a:cubicBezTo>
                    <a:cubicBezTo>
                      <a:pt x="166" y="49"/>
                      <a:pt x="168" y="47"/>
                      <a:pt x="169" y="44"/>
                    </a:cubicBezTo>
                    <a:cubicBezTo>
                      <a:pt x="169" y="43"/>
                      <a:pt x="169" y="41"/>
                      <a:pt x="167"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23" name="Freeform 175"/>
              <p:cNvSpPr>
                <a:spLocks/>
              </p:cNvSpPr>
              <p:nvPr/>
            </p:nvSpPr>
            <p:spPr bwMode="auto">
              <a:xfrm>
                <a:off x="3340101" y="103188"/>
                <a:ext cx="269875" cy="152400"/>
              </a:xfrm>
              <a:custGeom>
                <a:avLst/>
                <a:gdLst>
                  <a:gd name="T0" fmla="*/ 168 w 169"/>
                  <a:gd name="T1" fmla="*/ 72 h 94"/>
                  <a:gd name="T2" fmla="*/ 164 w 169"/>
                  <a:gd name="T3" fmla="*/ 72 h 94"/>
                  <a:gd name="T4" fmla="*/ 155 w 169"/>
                  <a:gd name="T5" fmla="*/ 82 h 94"/>
                  <a:gd name="T6" fmla="*/ 134 w 169"/>
                  <a:gd name="T7" fmla="*/ 29 h 94"/>
                  <a:gd name="T8" fmla="*/ 79 w 169"/>
                  <a:gd name="T9" fmla="*/ 2 h 94"/>
                  <a:gd name="T10" fmla="*/ 4 w 169"/>
                  <a:gd name="T11" fmla="*/ 42 h 94"/>
                  <a:gd name="T12" fmla="*/ 1 w 169"/>
                  <a:gd name="T13" fmla="*/ 49 h 94"/>
                  <a:gd name="T14" fmla="*/ 2 w 169"/>
                  <a:gd name="T15" fmla="*/ 53 h 94"/>
                  <a:gd name="T16" fmla="*/ 6 w 169"/>
                  <a:gd name="T17" fmla="*/ 52 h 94"/>
                  <a:gd name="T18" fmla="*/ 10 w 169"/>
                  <a:gd name="T19" fmla="*/ 45 h 94"/>
                  <a:gd name="T20" fmla="*/ 78 w 169"/>
                  <a:gd name="T21" fmla="*/ 8 h 94"/>
                  <a:gd name="T22" fmla="*/ 130 w 169"/>
                  <a:gd name="T23" fmla="*/ 33 h 94"/>
                  <a:gd name="T24" fmla="*/ 149 w 169"/>
                  <a:gd name="T25" fmla="*/ 84 h 94"/>
                  <a:gd name="T26" fmla="*/ 138 w 169"/>
                  <a:gd name="T27" fmla="*/ 75 h 94"/>
                  <a:gd name="T28" fmla="*/ 134 w 169"/>
                  <a:gd name="T29" fmla="*/ 75 h 94"/>
                  <a:gd name="T30" fmla="*/ 134 w 169"/>
                  <a:gd name="T31" fmla="*/ 79 h 94"/>
                  <a:gd name="T32" fmla="*/ 150 w 169"/>
                  <a:gd name="T33" fmla="*/ 93 h 94"/>
                  <a:gd name="T34" fmla="*/ 152 w 169"/>
                  <a:gd name="T35" fmla="*/ 94 h 94"/>
                  <a:gd name="T36" fmla="*/ 154 w 169"/>
                  <a:gd name="T37" fmla="*/ 93 h 94"/>
                  <a:gd name="T38" fmla="*/ 168 w 169"/>
                  <a:gd name="T39" fmla="*/ 76 h 94"/>
                  <a:gd name="T40" fmla="*/ 168 w 169"/>
                  <a:gd name="T41" fmla="*/ 7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94">
                    <a:moveTo>
                      <a:pt x="168" y="72"/>
                    </a:moveTo>
                    <a:cubicBezTo>
                      <a:pt x="167" y="71"/>
                      <a:pt x="165" y="71"/>
                      <a:pt x="164" y="72"/>
                    </a:cubicBezTo>
                    <a:cubicBezTo>
                      <a:pt x="155" y="82"/>
                      <a:pt x="155" y="82"/>
                      <a:pt x="155" y="82"/>
                    </a:cubicBezTo>
                    <a:cubicBezTo>
                      <a:pt x="155" y="63"/>
                      <a:pt x="148" y="44"/>
                      <a:pt x="134" y="29"/>
                    </a:cubicBezTo>
                    <a:cubicBezTo>
                      <a:pt x="120" y="13"/>
                      <a:pt x="100" y="3"/>
                      <a:pt x="79" y="2"/>
                    </a:cubicBezTo>
                    <a:cubicBezTo>
                      <a:pt x="48" y="0"/>
                      <a:pt x="20" y="16"/>
                      <a:pt x="4" y="42"/>
                    </a:cubicBezTo>
                    <a:cubicBezTo>
                      <a:pt x="3" y="44"/>
                      <a:pt x="2" y="47"/>
                      <a:pt x="1" y="49"/>
                    </a:cubicBezTo>
                    <a:cubicBezTo>
                      <a:pt x="0" y="51"/>
                      <a:pt x="1" y="52"/>
                      <a:pt x="2" y="53"/>
                    </a:cubicBezTo>
                    <a:cubicBezTo>
                      <a:pt x="4" y="54"/>
                      <a:pt x="6" y="53"/>
                      <a:pt x="6" y="52"/>
                    </a:cubicBezTo>
                    <a:cubicBezTo>
                      <a:pt x="7" y="49"/>
                      <a:pt x="8" y="47"/>
                      <a:pt x="10" y="45"/>
                    </a:cubicBezTo>
                    <a:cubicBezTo>
                      <a:pt x="24" y="21"/>
                      <a:pt x="50" y="6"/>
                      <a:pt x="78" y="8"/>
                    </a:cubicBezTo>
                    <a:cubicBezTo>
                      <a:pt x="98" y="9"/>
                      <a:pt x="117" y="18"/>
                      <a:pt x="130" y="33"/>
                    </a:cubicBezTo>
                    <a:cubicBezTo>
                      <a:pt x="143" y="47"/>
                      <a:pt x="149" y="65"/>
                      <a:pt x="149" y="84"/>
                    </a:cubicBezTo>
                    <a:cubicBezTo>
                      <a:pt x="138" y="75"/>
                      <a:pt x="138" y="75"/>
                      <a:pt x="138" y="75"/>
                    </a:cubicBezTo>
                    <a:cubicBezTo>
                      <a:pt x="137" y="73"/>
                      <a:pt x="135" y="74"/>
                      <a:pt x="134" y="75"/>
                    </a:cubicBezTo>
                    <a:cubicBezTo>
                      <a:pt x="133" y="76"/>
                      <a:pt x="133" y="78"/>
                      <a:pt x="134" y="79"/>
                    </a:cubicBezTo>
                    <a:cubicBezTo>
                      <a:pt x="150" y="93"/>
                      <a:pt x="150" y="93"/>
                      <a:pt x="150" y="93"/>
                    </a:cubicBezTo>
                    <a:cubicBezTo>
                      <a:pt x="151" y="93"/>
                      <a:pt x="151" y="94"/>
                      <a:pt x="152" y="94"/>
                    </a:cubicBezTo>
                    <a:cubicBezTo>
                      <a:pt x="153" y="94"/>
                      <a:pt x="154" y="93"/>
                      <a:pt x="154" y="93"/>
                    </a:cubicBezTo>
                    <a:cubicBezTo>
                      <a:pt x="168" y="76"/>
                      <a:pt x="168" y="76"/>
                      <a:pt x="168" y="76"/>
                    </a:cubicBezTo>
                    <a:cubicBezTo>
                      <a:pt x="169" y="75"/>
                      <a:pt x="169" y="73"/>
                      <a:pt x="168" y="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24" name="Freeform 176"/>
              <p:cNvSpPr>
                <a:spLocks/>
              </p:cNvSpPr>
              <p:nvPr/>
            </p:nvSpPr>
            <p:spPr bwMode="auto">
              <a:xfrm>
                <a:off x="3379788" y="206375"/>
                <a:ext cx="19050" cy="52388"/>
              </a:xfrm>
              <a:custGeom>
                <a:avLst/>
                <a:gdLst>
                  <a:gd name="T0" fmla="*/ 4 w 12"/>
                  <a:gd name="T1" fmla="*/ 32 h 32"/>
                  <a:gd name="T2" fmla="*/ 9 w 12"/>
                  <a:gd name="T3" fmla="*/ 30 h 32"/>
                  <a:gd name="T4" fmla="*/ 12 w 12"/>
                  <a:gd name="T5" fmla="*/ 3 h 32"/>
                  <a:gd name="T6" fmla="*/ 6 w 12"/>
                  <a:gd name="T7" fmla="*/ 0 h 32"/>
                  <a:gd name="T8" fmla="*/ 4 w 12"/>
                  <a:gd name="T9" fmla="*/ 32 h 32"/>
                </a:gdLst>
                <a:ahLst/>
                <a:cxnLst>
                  <a:cxn ang="0">
                    <a:pos x="T0" y="T1"/>
                  </a:cxn>
                  <a:cxn ang="0">
                    <a:pos x="T2" y="T3"/>
                  </a:cxn>
                  <a:cxn ang="0">
                    <a:pos x="T4" y="T5"/>
                  </a:cxn>
                  <a:cxn ang="0">
                    <a:pos x="T6" y="T7"/>
                  </a:cxn>
                  <a:cxn ang="0">
                    <a:pos x="T8" y="T9"/>
                  </a:cxn>
                </a:cxnLst>
                <a:rect l="0" t="0" r="r" b="b"/>
                <a:pathLst>
                  <a:path w="12" h="32">
                    <a:moveTo>
                      <a:pt x="4" y="32"/>
                    </a:moveTo>
                    <a:cubicBezTo>
                      <a:pt x="9" y="30"/>
                      <a:pt x="9" y="30"/>
                      <a:pt x="9" y="30"/>
                    </a:cubicBezTo>
                    <a:cubicBezTo>
                      <a:pt x="7" y="21"/>
                      <a:pt x="8" y="11"/>
                      <a:pt x="12" y="3"/>
                    </a:cubicBezTo>
                    <a:cubicBezTo>
                      <a:pt x="6" y="0"/>
                      <a:pt x="6" y="0"/>
                      <a:pt x="6" y="0"/>
                    </a:cubicBezTo>
                    <a:cubicBezTo>
                      <a:pt x="1" y="10"/>
                      <a:pt x="0" y="21"/>
                      <a:pt x="4"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25" name="Freeform 177"/>
              <p:cNvSpPr>
                <a:spLocks/>
              </p:cNvSpPr>
              <p:nvPr/>
            </p:nvSpPr>
            <p:spPr bwMode="auto">
              <a:xfrm>
                <a:off x="3392488" y="165100"/>
                <a:ext cx="47625" cy="39688"/>
              </a:xfrm>
              <a:custGeom>
                <a:avLst/>
                <a:gdLst>
                  <a:gd name="T0" fmla="*/ 30 w 30"/>
                  <a:gd name="T1" fmla="*/ 9 h 25"/>
                  <a:gd name="T2" fmla="*/ 28 w 30"/>
                  <a:gd name="T3" fmla="*/ 0 h 25"/>
                  <a:gd name="T4" fmla="*/ 0 w 30"/>
                  <a:gd name="T5" fmla="*/ 21 h 25"/>
                  <a:gd name="T6" fmla="*/ 7 w 30"/>
                  <a:gd name="T7" fmla="*/ 25 h 25"/>
                  <a:gd name="T8" fmla="*/ 30 w 30"/>
                  <a:gd name="T9" fmla="*/ 9 h 25"/>
                </a:gdLst>
                <a:ahLst/>
                <a:cxnLst>
                  <a:cxn ang="0">
                    <a:pos x="T0" y="T1"/>
                  </a:cxn>
                  <a:cxn ang="0">
                    <a:pos x="T2" y="T3"/>
                  </a:cxn>
                  <a:cxn ang="0">
                    <a:pos x="T4" y="T5"/>
                  </a:cxn>
                  <a:cxn ang="0">
                    <a:pos x="T6" y="T7"/>
                  </a:cxn>
                  <a:cxn ang="0">
                    <a:pos x="T8" y="T9"/>
                  </a:cxn>
                </a:cxnLst>
                <a:rect l="0" t="0" r="r" b="b"/>
                <a:pathLst>
                  <a:path w="30" h="25">
                    <a:moveTo>
                      <a:pt x="30" y="9"/>
                    </a:moveTo>
                    <a:cubicBezTo>
                      <a:pt x="28" y="0"/>
                      <a:pt x="28" y="0"/>
                      <a:pt x="28" y="0"/>
                    </a:cubicBezTo>
                    <a:cubicBezTo>
                      <a:pt x="16" y="3"/>
                      <a:pt x="6" y="11"/>
                      <a:pt x="0" y="21"/>
                    </a:cubicBezTo>
                    <a:cubicBezTo>
                      <a:pt x="7" y="25"/>
                      <a:pt x="7" y="25"/>
                      <a:pt x="7" y="25"/>
                    </a:cubicBezTo>
                    <a:cubicBezTo>
                      <a:pt x="12" y="17"/>
                      <a:pt x="21" y="11"/>
                      <a:pt x="3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26" name="Freeform 178"/>
              <p:cNvSpPr>
                <a:spLocks/>
              </p:cNvSpPr>
              <p:nvPr/>
            </p:nvSpPr>
            <p:spPr bwMode="auto">
              <a:xfrm>
                <a:off x="3446463" y="160338"/>
                <a:ext cx="76200" cy="46038"/>
              </a:xfrm>
              <a:custGeom>
                <a:avLst/>
                <a:gdLst>
                  <a:gd name="T0" fmla="*/ 26 w 47"/>
                  <a:gd name="T1" fmla="*/ 5 h 29"/>
                  <a:gd name="T2" fmla="*/ 0 w 47"/>
                  <a:gd name="T3" fmla="*/ 1 h 29"/>
                  <a:gd name="T4" fmla="*/ 1 w 47"/>
                  <a:gd name="T5" fmla="*/ 11 h 29"/>
                  <a:gd name="T6" fmla="*/ 22 w 47"/>
                  <a:gd name="T7" fmla="*/ 15 h 29"/>
                  <a:gd name="T8" fmla="*/ 37 w 47"/>
                  <a:gd name="T9" fmla="*/ 29 h 29"/>
                  <a:gd name="T10" fmla="*/ 47 w 47"/>
                  <a:gd name="T11" fmla="*/ 23 h 29"/>
                  <a:gd name="T12" fmla="*/ 26 w 47"/>
                  <a:gd name="T13" fmla="*/ 5 h 29"/>
                </a:gdLst>
                <a:ahLst/>
                <a:cxnLst>
                  <a:cxn ang="0">
                    <a:pos x="T0" y="T1"/>
                  </a:cxn>
                  <a:cxn ang="0">
                    <a:pos x="T2" y="T3"/>
                  </a:cxn>
                  <a:cxn ang="0">
                    <a:pos x="T4" y="T5"/>
                  </a:cxn>
                  <a:cxn ang="0">
                    <a:pos x="T6" y="T7"/>
                  </a:cxn>
                  <a:cxn ang="0">
                    <a:pos x="T8" y="T9"/>
                  </a:cxn>
                  <a:cxn ang="0">
                    <a:pos x="T10" y="T11"/>
                  </a:cxn>
                  <a:cxn ang="0">
                    <a:pos x="T12" y="T13"/>
                  </a:cxn>
                </a:cxnLst>
                <a:rect l="0" t="0" r="r" b="b"/>
                <a:pathLst>
                  <a:path w="47" h="29">
                    <a:moveTo>
                      <a:pt x="26" y="5"/>
                    </a:moveTo>
                    <a:cubicBezTo>
                      <a:pt x="18" y="1"/>
                      <a:pt x="9" y="0"/>
                      <a:pt x="0" y="1"/>
                    </a:cubicBezTo>
                    <a:cubicBezTo>
                      <a:pt x="1" y="11"/>
                      <a:pt x="1" y="11"/>
                      <a:pt x="1" y="11"/>
                    </a:cubicBezTo>
                    <a:cubicBezTo>
                      <a:pt x="8" y="11"/>
                      <a:pt x="15" y="12"/>
                      <a:pt x="22" y="15"/>
                    </a:cubicBezTo>
                    <a:cubicBezTo>
                      <a:pt x="28" y="18"/>
                      <a:pt x="33" y="23"/>
                      <a:pt x="37" y="29"/>
                    </a:cubicBezTo>
                    <a:cubicBezTo>
                      <a:pt x="47" y="23"/>
                      <a:pt x="47" y="23"/>
                      <a:pt x="47" y="23"/>
                    </a:cubicBezTo>
                    <a:cubicBezTo>
                      <a:pt x="42" y="15"/>
                      <a:pt x="35" y="9"/>
                      <a:pt x="26"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27" name="Freeform 179"/>
              <p:cNvSpPr>
                <a:spLocks/>
              </p:cNvSpPr>
              <p:nvPr/>
            </p:nvSpPr>
            <p:spPr bwMode="auto">
              <a:xfrm>
                <a:off x="3509963" y="204788"/>
                <a:ext cx="28575" cy="55563"/>
              </a:xfrm>
              <a:custGeom>
                <a:avLst/>
                <a:gdLst>
                  <a:gd name="T0" fmla="*/ 15 w 18"/>
                  <a:gd name="T1" fmla="*/ 34 h 34"/>
                  <a:gd name="T2" fmla="*/ 11 w 18"/>
                  <a:gd name="T3" fmla="*/ 0 h 34"/>
                  <a:gd name="T4" fmla="*/ 0 w 18"/>
                  <a:gd name="T5" fmla="*/ 5 h 34"/>
                  <a:gd name="T6" fmla="*/ 1 w 18"/>
                  <a:gd name="T7" fmla="*/ 30 h 34"/>
                  <a:gd name="T8" fmla="*/ 15 w 18"/>
                  <a:gd name="T9" fmla="*/ 34 h 34"/>
                </a:gdLst>
                <a:ahLst/>
                <a:cxnLst>
                  <a:cxn ang="0">
                    <a:pos x="T0" y="T1"/>
                  </a:cxn>
                  <a:cxn ang="0">
                    <a:pos x="T2" y="T3"/>
                  </a:cxn>
                  <a:cxn ang="0">
                    <a:pos x="T4" y="T5"/>
                  </a:cxn>
                  <a:cxn ang="0">
                    <a:pos x="T6" y="T7"/>
                  </a:cxn>
                  <a:cxn ang="0">
                    <a:pos x="T8" y="T9"/>
                  </a:cxn>
                </a:cxnLst>
                <a:rect l="0" t="0" r="r" b="b"/>
                <a:pathLst>
                  <a:path w="18" h="34">
                    <a:moveTo>
                      <a:pt x="15" y="34"/>
                    </a:moveTo>
                    <a:cubicBezTo>
                      <a:pt x="18" y="23"/>
                      <a:pt x="17" y="10"/>
                      <a:pt x="11" y="0"/>
                    </a:cubicBezTo>
                    <a:cubicBezTo>
                      <a:pt x="0" y="5"/>
                      <a:pt x="0" y="5"/>
                      <a:pt x="0" y="5"/>
                    </a:cubicBezTo>
                    <a:cubicBezTo>
                      <a:pt x="3" y="13"/>
                      <a:pt x="4" y="22"/>
                      <a:pt x="1" y="30"/>
                    </a:cubicBezTo>
                    <a:lnTo>
                      <a:pt x="15"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28" name="Freeform 180"/>
              <p:cNvSpPr>
                <a:spLocks/>
              </p:cNvSpPr>
              <p:nvPr/>
            </p:nvSpPr>
            <p:spPr bwMode="auto">
              <a:xfrm>
                <a:off x="3443288" y="206375"/>
                <a:ext cx="47625" cy="63500"/>
              </a:xfrm>
              <a:custGeom>
                <a:avLst/>
                <a:gdLst>
                  <a:gd name="T0" fmla="*/ 0 w 30"/>
                  <a:gd name="T1" fmla="*/ 33 h 39"/>
                  <a:gd name="T2" fmla="*/ 6 w 30"/>
                  <a:gd name="T3" fmla="*/ 39 h 39"/>
                  <a:gd name="T4" fmla="*/ 12 w 30"/>
                  <a:gd name="T5" fmla="*/ 33 h 39"/>
                  <a:gd name="T6" fmla="*/ 11 w 30"/>
                  <a:gd name="T7" fmla="*/ 31 h 39"/>
                  <a:gd name="T8" fmla="*/ 29 w 30"/>
                  <a:gd name="T9" fmla="*/ 6 h 39"/>
                  <a:gd name="T10" fmla="*/ 29 w 30"/>
                  <a:gd name="T11" fmla="*/ 1 h 39"/>
                  <a:gd name="T12" fmla="*/ 24 w 30"/>
                  <a:gd name="T13" fmla="*/ 2 h 39"/>
                  <a:gd name="T14" fmla="*/ 7 w 30"/>
                  <a:gd name="T15" fmla="*/ 27 h 39"/>
                  <a:gd name="T16" fmla="*/ 6 w 30"/>
                  <a:gd name="T17" fmla="*/ 27 h 39"/>
                  <a:gd name="T18" fmla="*/ 0 w 30"/>
                  <a:gd name="T19"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9">
                    <a:moveTo>
                      <a:pt x="0" y="33"/>
                    </a:moveTo>
                    <a:cubicBezTo>
                      <a:pt x="0" y="37"/>
                      <a:pt x="3" y="39"/>
                      <a:pt x="6" y="39"/>
                    </a:cubicBezTo>
                    <a:cubicBezTo>
                      <a:pt x="9" y="39"/>
                      <a:pt x="12" y="37"/>
                      <a:pt x="12" y="33"/>
                    </a:cubicBezTo>
                    <a:cubicBezTo>
                      <a:pt x="12" y="32"/>
                      <a:pt x="12" y="32"/>
                      <a:pt x="11" y="31"/>
                    </a:cubicBezTo>
                    <a:cubicBezTo>
                      <a:pt x="29" y="6"/>
                      <a:pt x="29" y="6"/>
                      <a:pt x="29" y="6"/>
                    </a:cubicBezTo>
                    <a:cubicBezTo>
                      <a:pt x="30" y="4"/>
                      <a:pt x="30" y="2"/>
                      <a:pt x="29" y="1"/>
                    </a:cubicBezTo>
                    <a:cubicBezTo>
                      <a:pt x="27" y="0"/>
                      <a:pt x="25" y="1"/>
                      <a:pt x="24" y="2"/>
                    </a:cubicBezTo>
                    <a:cubicBezTo>
                      <a:pt x="7" y="27"/>
                      <a:pt x="7" y="27"/>
                      <a:pt x="7" y="27"/>
                    </a:cubicBezTo>
                    <a:cubicBezTo>
                      <a:pt x="6" y="27"/>
                      <a:pt x="6" y="27"/>
                      <a:pt x="6" y="27"/>
                    </a:cubicBezTo>
                    <a:cubicBezTo>
                      <a:pt x="3" y="27"/>
                      <a:pt x="0" y="30"/>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grpSp>
        <p:grpSp>
          <p:nvGrpSpPr>
            <p:cNvPr id="90" name="Group 89"/>
            <p:cNvGrpSpPr/>
            <p:nvPr/>
          </p:nvGrpSpPr>
          <p:grpSpPr>
            <a:xfrm>
              <a:off x="6338550" y="5179447"/>
              <a:ext cx="421116" cy="382070"/>
              <a:chOff x="3305176" y="103188"/>
              <a:chExt cx="304800" cy="279400"/>
            </a:xfrm>
          </p:grpSpPr>
          <p:sp>
            <p:nvSpPr>
              <p:cNvPr id="115" name="Freeform 174"/>
              <p:cNvSpPr>
                <a:spLocks/>
              </p:cNvSpPr>
              <p:nvPr/>
            </p:nvSpPr>
            <p:spPr bwMode="auto">
              <a:xfrm>
                <a:off x="3305176" y="233363"/>
                <a:ext cx="271463" cy="149225"/>
              </a:xfrm>
              <a:custGeom>
                <a:avLst/>
                <a:gdLst>
                  <a:gd name="T0" fmla="*/ 167 w 169"/>
                  <a:gd name="T1" fmla="*/ 40 h 92"/>
                  <a:gd name="T2" fmla="*/ 163 w 169"/>
                  <a:gd name="T3" fmla="*/ 42 h 92"/>
                  <a:gd name="T4" fmla="*/ 160 w 169"/>
                  <a:gd name="T5" fmla="*/ 48 h 92"/>
                  <a:gd name="T6" fmla="*/ 91 w 169"/>
                  <a:gd name="T7" fmla="*/ 86 h 92"/>
                  <a:gd name="T8" fmla="*/ 39 w 169"/>
                  <a:gd name="T9" fmla="*/ 61 h 92"/>
                  <a:gd name="T10" fmla="*/ 20 w 169"/>
                  <a:gd name="T11" fmla="*/ 9 h 92"/>
                  <a:gd name="T12" fmla="*/ 32 w 169"/>
                  <a:gd name="T13" fmla="*/ 19 h 92"/>
                  <a:gd name="T14" fmla="*/ 36 w 169"/>
                  <a:gd name="T15" fmla="*/ 19 h 92"/>
                  <a:gd name="T16" fmla="*/ 36 w 169"/>
                  <a:gd name="T17" fmla="*/ 14 h 92"/>
                  <a:gd name="T18" fmla="*/ 19 w 169"/>
                  <a:gd name="T19" fmla="*/ 1 h 92"/>
                  <a:gd name="T20" fmla="*/ 17 w 169"/>
                  <a:gd name="T21" fmla="*/ 0 h 92"/>
                  <a:gd name="T22" fmla="*/ 15 w 169"/>
                  <a:gd name="T23" fmla="*/ 1 h 92"/>
                  <a:gd name="T24" fmla="*/ 1 w 169"/>
                  <a:gd name="T25" fmla="*/ 17 h 92"/>
                  <a:gd name="T26" fmla="*/ 1 w 169"/>
                  <a:gd name="T27" fmla="*/ 21 h 92"/>
                  <a:gd name="T28" fmla="*/ 3 w 169"/>
                  <a:gd name="T29" fmla="*/ 22 h 92"/>
                  <a:gd name="T30" fmla="*/ 6 w 169"/>
                  <a:gd name="T31" fmla="*/ 21 h 92"/>
                  <a:gd name="T32" fmla="*/ 14 w 169"/>
                  <a:gd name="T33" fmla="*/ 11 h 92"/>
                  <a:gd name="T34" fmla="*/ 35 w 169"/>
                  <a:gd name="T35" fmla="*/ 65 h 92"/>
                  <a:gd name="T36" fmla="*/ 91 w 169"/>
                  <a:gd name="T37" fmla="*/ 92 h 92"/>
                  <a:gd name="T38" fmla="*/ 95 w 169"/>
                  <a:gd name="T39" fmla="*/ 92 h 92"/>
                  <a:gd name="T40" fmla="*/ 165 w 169"/>
                  <a:gd name="T41" fmla="*/ 51 h 92"/>
                  <a:gd name="T42" fmla="*/ 169 w 169"/>
                  <a:gd name="T43" fmla="*/ 44 h 92"/>
                  <a:gd name="T44" fmla="*/ 167 w 169"/>
                  <a:gd name="T4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92">
                    <a:moveTo>
                      <a:pt x="167" y="40"/>
                    </a:moveTo>
                    <a:cubicBezTo>
                      <a:pt x="166" y="40"/>
                      <a:pt x="164" y="40"/>
                      <a:pt x="163" y="42"/>
                    </a:cubicBezTo>
                    <a:cubicBezTo>
                      <a:pt x="162" y="44"/>
                      <a:pt x="161" y="46"/>
                      <a:pt x="160" y="48"/>
                    </a:cubicBezTo>
                    <a:cubicBezTo>
                      <a:pt x="146" y="73"/>
                      <a:pt x="119" y="87"/>
                      <a:pt x="91" y="86"/>
                    </a:cubicBezTo>
                    <a:cubicBezTo>
                      <a:pt x="71" y="84"/>
                      <a:pt x="53" y="76"/>
                      <a:pt x="39" y="61"/>
                    </a:cubicBezTo>
                    <a:cubicBezTo>
                      <a:pt x="27" y="47"/>
                      <a:pt x="20" y="28"/>
                      <a:pt x="20" y="9"/>
                    </a:cubicBezTo>
                    <a:cubicBezTo>
                      <a:pt x="32" y="19"/>
                      <a:pt x="32" y="19"/>
                      <a:pt x="32" y="19"/>
                    </a:cubicBezTo>
                    <a:cubicBezTo>
                      <a:pt x="33" y="20"/>
                      <a:pt x="35" y="20"/>
                      <a:pt x="36" y="19"/>
                    </a:cubicBezTo>
                    <a:cubicBezTo>
                      <a:pt x="37" y="17"/>
                      <a:pt x="37" y="16"/>
                      <a:pt x="36" y="14"/>
                    </a:cubicBezTo>
                    <a:cubicBezTo>
                      <a:pt x="19" y="1"/>
                      <a:pt x="19" y="1"/>
                      <a:pt x="19" y="1"/>
                    </a:cubicBezTo>
                    <a:cubicBezTo>
                      <a:pt x="19" y="0"/>
                      <a:pt x="18" y="0"/>
                      <a:pt x="17" y="0"/>
                    </a:cubicBezTo>
                    <a:cubicBezTo>
                      <a:pt x="16" y="0"/>
                      <a:pt x="16" y="0"/>
                      <a:pt x="15" y="1"/>
                    </a:cubicBezTo>
                    <a:cubicBezTo>
                      <a:pt x="1" y="17"/>
                      <a:pt x="1" y="17"/>
                      <a:pt x="1" y="17"/>
                    </a:cubicBezTo>
                    <a:cubicBezTo>
                      <a:pt x="0" y="18"/>
                      <a:pt x="0" y="20"/>
                      <a:pt x="1" y="21"/>
                    </a:cubicBezTo>
                    <a:cubicBezTo>
                      <a:pt x="2" y="22"/>
                      <a:pt x="3" y="22"/>
                      <a:pt x="3" y="22"/>
                    </a:cubicBezTo>
                    <a:cubicBezTo>
                      <a:pt x="4" y="22"/>
                      <a:pt x="5" y="22"/>
                      <a:pt x="6" y="21"/>
                    </a:cubicBezTo>
                    <a:cubicBezTo>
                      <a:pt x="14" y="11"/>
                      <a:pt x="14" y="11"/>
                      <a:pt x="14" y="11"/>
                    </a:cubicBezTo>
                    <a:cubicBezTo>
                      <a:pt x="14" y="31"/>
                      <a:pt x="22" y="50"/>
                      <a:pt x="35" y="65"/>
                    </a:cubicBezTo>
                    <a:cubicBezTo>
                      <a:pt x="49" y="81"/>
                      <a:pt x="69" y="90"/>
                      <a:pt x="91" y="92"/>
                    </a:cubicBezTo>
                    <a:cubicBezTo>
                      <a:pt x="92" y="92"/>
                      <a:pt x="94" y="92"/>
                      <a:pt x="95" y="92"/>
                    </a:cubicBezTo>
                    <a:cubicBezTo>
                      <a:pt x="124" y="92"/>
                      <a:pt x="150" y="77"/>
                      <a:pt x="165" y="51"/>
                    </a:cubicBezTo>
                    <a:cubicBezTo>
                      <a:pt x="166" y="49"/>
                      <a:pt x="168" y="47"/>
                      <a:pt x="169" y="44"/>
                    </a:cubicBezTo>
                    <a:cubicBezTo>
                      <a:pt x="169" y="43"/>
                      <a:pt x="169" y="41"/>
                      <a:pt x="167"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16" name="Freeform 175"/>
              <p:cNvSpPr>
                <a:spLocks/>
              </p:cNvSpPr>
              <p:nvPr/>
            </p:nvSpPr>
            <p:spPr bwMode="auto">
              <a:xfrm>
                <a:off x="3340101" y="103188"/>
                <a:ext cx="269875" cy="152400"/>
              </a:xfrm>
              <a:custGeom>
                <a:avLst/>
                <a:gdLst>
                  <a:gd name="T0" fmla="*/ 168 w 169"/>
                  <a:gd name="T1" fmla="*/ 72 h 94"/>
                  <a:gd name="T2" fmla="*/ 164 w 169"/>
                  <a:gd name="T3" fmla="*/ 72 h 94"/>
                  <a:gd name="T4" fmla="*/ 155 w 169"/>
                  <a:gd name="T5" fmla="*/ 82 h 94"/>
                  <a:gd name="T6" fmla="*/ 134 w 169"/>
                  <a:gd name="T7" fmla="*/ 29 h 94"/>
                  <a:gd name="T8" fmla="*/ 79 w 169"/>
                  <a:gd name="T9" fmla="*/ 2 h 94"/>
                  <a:gd name="T10" fmla="*/ 4 w 169"/>
                  <a:gd name="T11" fmla="*/ 42 h 94"/>
                  <a:gd name="T12" fmla="*/ 1 w 169"/>
                  <a:gd name="T13" fmla="*/ 49 h 94"/>
                  <a:gd name="T14" fmla="*/ 2 w 169"/>
                  <a:gd name="T15" fmla="*/ 53 h 94"/>
                  <a:gd name="T16" fmla="*/ 6 w 169"/>
                  <a:gd name="T17" fmla="*/ 52 h 94"/>
                  <a:gd name="T18" fmla="*/ 10 w 169"/>
                  <a:gd name="T19" fmla="*/ 45 h 94"/>
                  <a:gd name="T20" fmla="*/ 78 w 169"/>
                  <a:gd name="T21" fmla="*/ 8 h 94"/>
                  <a:gd name="T22" fmla="*/ 130 w 169"/>
                  <a:gd name="T23" fmla="*/ 33 h 94"/>
                  <a:gd name="T24" fmla="*/ 149 w 169"/>
                  <a:gd name="T25" fmla="*/ 84 h 94"/>
                  <a:gd name="T26" fmla="*/ 138 w 169"/>
                  <a:gd name="T27" fmla="*/ 75 h 94"/>
                  <a:gd name="T28" fmla="*/ 134 w 169"/>
                  <a:gd name="T29" fmla="*/ 75 h 94"/>
                  <a:gd name="T30" fmla="*/ 134 w 169"/>
                  <a:gd name="T31" fmla="*/ 79 h 94"/>
                  <a:gd name="T32" fmla="*/ 150 w 169"/>
                  <a:gd name="T33" fmla="*/ 93 h 94"/>
                  <a:gd name="T34" fmla="*/ 152 w 169"/>
                  <a:gd name="T35" fmla="*/ 94 h 94"/>
                  <a:gd name="T36" fmla="*/ 154 w 169"/>
                  <a:gd name="T37" fmla="*/ 93 h 94"/>
                  <a:gd name="T38" fmla="*/ 168 w 169"/>
                  <a:gd name="T39" fmla="*/ 76 h 94"/>
                  <a:gd name="T40" fmla="*/ 168 w 169"/>
                  <a:gd name="T41" fmla="*/ 7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94">
                    <a:moveTo>
                      <a:pt x="168" y="72"/>
                    </a:moveTo>
                    <a:cubicBezTo>
                      <a:pt x="167" y="71"/>
                      <a:pt x="165" y="71"/>
                      <a:pt x="164" y="72"/>
                    </a:cubicBezTo>
                    <a:cubicBezTo>
                      <a:pt x="155" y="82"/>
                      <a:pt x="155" y="82"/>
                      <a:pt x="155" y="82"/>
                    </a:cubicBezTo>
                    <a:cubicBezTo>
                      <a:pt x="155" y="63"/>
                      <a:pt x="148" y="44"/>
                      <a:pt x="134" y="29"/>
                    </a:cubicBezTo>
                    <a:cubicBezTo>
                      <a:pt x="120" y="13"/>
                      <a:pt x="100" y="3"/>
                      <a:pt x="79" y="2"/>
                    </a:cubicBezTo>
                    <a:cubicBezTo>
                      <a:pt x="48" y="0"/>
                      <a:pt x="20" y="16"/>
                      <a:pt x="4" y="42"/>
                    </a:cubicBezTo>
                    <a:cubicBezTo>
                      <a:pt x="3" y="44"/>
                      <a:pt x="2" y="47"/>
                      <a:pt x="1" y="49"/>
                    </a:cubicBezTo>
                    <a:cubicBezTo>
                      <a:pt x="0" y="51"/>
                      <a:pt x="1" y="52"/>
                      <a:pt x="2" y="53"/>
                    </a:cubicBezTo>
                    <a:cubicBezTo>
                      <a:pt x="4" y="54"/>
                      <a:pt x="6" y="53"/>
                      <a:pt x="6" y="52"/>
                    </a:cubicBezTo>
                    <a:cubicBezTo>
                      <a:pt x="7" y="49"/>
                      <a:pt x="8" y="47"/>
                      <a:pt x="10" y="45"/>
                    </a:cubicBezTo>
                    <a:cubicBezTo>
                      <a:pt x="24" y="21"/>
                      <a:pt x="50" y="6"/>
                      <a:pt x="78" y="8"/>
                    </a:cubicBezTo>
                    <a:cubicBezTo>
                      <a:pt x="98" y="9"/>
                      <a:pt x="117" y="18"/>
                      <a:pt x="130" y="33"/>
                    </a:cubicBezTo>
                    <a:cubicBezTo>
                      <a:pt x="143" y="47"/>
                      <a:pt x="149" y="65"/>
                      <a:pt x="149" y="84"/>
                    </a:cubicBezTo>
                    <a:cubicBezTo>
                      <a:pt x="138" y="75"/>
                      <a:pt x="138" y="75"/>
                      <a:pt x="138" y="75"/>
                    </a:cubicBezTo>
                    <a:cubicBezTo>
                      <a:pt x="137" y="73"/>
                      <a:pt x="135" y="74"/>
                      <a:pt x="134" y="75"/>
                    </a:cubicBezTo>
                    <a:cubicBezTo>
                      <a:pt x="133" y="76"/>
                      <a:pt x="133" y="78"/>
                      <a:pt x="134" y="79"/>
                    </a:cubicBezTo>
                    <a:cubicBezTo>
                      <a:pt x="150" y="93"/>
                      <a:pt x="150" y="93"/>
                      <a:pt x="150" y="93"/>
                    </a:cubicBezTo>
                    <a:cubicBezTo>
                      <a:pt x="151" y="93"/>
                      <a:pt x="151" y="94"/>
                      <a:pt x="152" y="94"/>
                    </a:cubicBezTo>
                    <a:cubicBezTo>
                      <a:pt x="153" y="94"/>
                      <a:pt x="154" y="93"/>
                      <a:pt x="154" y="93"/>
                    </a:cubicBezTo>
                    <a:cubicBezTo>
                      <a:pt x="168" y="76"/>
                      <a:pt x="168" y="76"/>
                      <a:pt x="168" y="76"/>
                    </a:cubicBezTo>
                    <a:cubicBezTo>
                      <a:pt x="169" y="75"/>
                      <a:pt x="169" y="73"/>
                      <a:pt x="168" y="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17" name="Freeform 176"/>
              <p:cNvSpPr>
                <a:spLocks/>
              </p:cNvSpPr>
              <p:nvPr/>
            </p:nvSpPr>
            <p:spPr bwMode="auto">
              <a:xfrm>
                <a:off x="3379788" y="206375"/>
                <a:ext cx="19050" cy="52388"/>
              </a:xfrm>
              <a:custGeom>
                <a:avLst/>
                <a:gdLst>
                  <a:gd name="T0" fmla="*/ 4 w 12"/>
                  <a:gd name="T1" fmla="*/ 32 h 32"/>
                  <a:gd name="T2" fmla="*/ 9 w 12"/>
                  <a:gd name="T3" fmla="*/ 30 h 32"/>
                  <a:gd name="T4" fmla="*/ 12 w 12"/>
                  <a:gd name="T5" fmla="*/ 3 h 32"/>
                  <a:gd name="T6" fmla="*/ 6 w 12"/>
                  <a:gd name="T7" fmla="*/ 0 h 32"/>
                  <a:gd name="T8" fmla="*/ 4 w 12"/>
                  <a:gd name="T9" fmla="*/ 32 h 32"/>
                </a:gdLst>
                <a:ahLst/>
                <a:cxnLst>
                  <a:cxn ang="0">
                    <a:pos x="T0" y="T1"/>
                  </a:cxn>
                  <a:cxn ang="0">
                    <a:pos x="T2" y="T3"/>
                  </a:cxn>
                  <a:cxn ang="0">
                    <a:pos x="T4" y="T5"/>
                  </a:cxn>
                  <a:cxn ang="0">
                    <a:pos x="T6" y="T7"/>
                  </a:cxn>
                  <a:cxn ang="0">
                    <a:pos x="T8" y="T9"/>
                  </a:cxn>
                </a:cxnLst>
                <a:rect l="0" t="0" r="r" b="b"/>
                <a:pathLst>
                  <a:path w="12" h="32">
                    <a:moveTo>
                      <a:pt x="4" y="32"/>
                    </a:moveTo>
                    <a:cubicBezTo>
                      <a:pt x="9" y="30"/>
                      <a:pt x="9" y="30"/>
                      <a:pt x="9" y="30"/>
                    </a:cubicBezTo>
                    <a:cubicBezTo>
                      <a:pt x="7" y="21"/>
                      <a:pt x="8" y="11"/>
                      <a:pt x="12" y="3"/>
                    </a:cubicBezTo>
                    <a:cubicBezTo>
                      <a:pt x="6" y="0"/>
                      <a:pt x="6" y="0"/>
                      <a:pt x="6" y="0"/>
                    </a:cubicBezTo>
                    <a:cubicBezTo>
                      <a:pt x="1" y="10"/>
                      <a:pt x="0" y="21"/>
                      <a:pt x="4"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18" name="Freeform 177"/>
              <p:cNvSpPr>
                <a:spLocks/>
              </p:cNvSpPr>
              <p:nvPr/>
            </p:nvSpPr>
            <p:spPr bwMode="auto">
              <a:xfrm>
                <a:off x="3392488" y="165100"/>
                <a:ext cx="47625" cy="39688"/>
              </a:xfrm>
              <a:custGeom>
                <a:avLst/>
                <a:gdLst>
                  <a:gd name="T0" fmla="*/ 30 w 30"/>
                  <a:gd name="T1" fmla="*/ 9 h 25"/>
                  <a:gd name="T2" fmla="*/ 28 w 30"/>
                  <a:gd name="T3" fmla="*/ 0 h 25"/>
                  <a:gd name="T4" fmla="*/ 0 w 30"/>
                  <a:gd name="T5" fmla="*/ 21 h 25"/>
                  <a:gd name="T6" fmla="*/ 7 w 30"/>
                  <a:gd name="T7" fmla="*/ 25 h 25"/>
                  <a:gd name="T8" fmla="*/ 30 w 30"/>
                  <a:gd name="T9" fmla="*/ 9 h 25"/>
                </a:gdLst>
                <a:ahLst/>
                <a:cxnLst>
                  <a:cxn ang="0">
                    <a:pos x="T0" y="T1"/>
                  </a:cxn>
                  <a:cxn ang="0">
                    <a:pos x="T2" y="T3"/>
                  </a:cxn>
                  <a:cxn ang="0">
                    <a:pos x="T4" y="T5"/>
                  </a:cxn>
                  <a:cxn ang="0">
                    <a:pos x="T6" y="T7"/>
                  </a:cxn>
                  <a:cxn ang="0">
                    <a:pos x="T8" y="T9"/>
                  </a:cxn>
                </a:cxnLst>
                <a:rect l="0" t="0" r="r" b="b"/>
                <a:pathLst>
                  <a:path w="30" h="25">
                    <a:moveTo>
                      <a:pt x="30" y="9"/>
                    </a:moveTo>
                    <a:cubicBezTo>
                      <a:pt x="28" y="0"/>
                      <a:pt x="28" y="0"/>
                      <a:pt x="28" y="0"/>
                    </a:cubicBezTo>
                    <a:cubicBezTo>
                      <a:pt x="16" y="3"/>
                      <a:pt x="6" y="11"/>
                      <a:pt x="0" y="21"/>
                    </a:cubicBezTo>
                    <a:cubicBezTo>
                      <a:pt x="7" y="25"/>
                      <a:pt x="7" y="25"/>
                      <a:pt x="7" y="25"/>
                    </a:cubicBezTo>
                    <a:cubicBezTo>
                      <a:pt x="12" y="17"/>
                      <a:pt x="21" y="11"/>
                      <a:pt x="3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19" name="Freeform 178"/>
              <p:cNvSpPr>
                <a:spLocks/>
              </p:cNvSpPr>
              <p:nvPr/>
            </p:nvSpPr>
            <p:spPr bwMode="auto">
              <a:xfrm>
                <a:off x="3446463" y="160338"/>
                <a:ext cx="76200" cy="46038"/>
              </a:xfrm>
              <a:custGeom>
                <a:avLst/>
                <a:gdLst>
                  <a:gd name="T0" fmla="*/ 26 w 47"/>
                  <a:gd name="T1" fmla="*/ 5 h 29"/>
                  <a:gd name="T2" fmla="*/ 0 w 47"/>
                  <a:gd name="T3" fmla="*/ 1 h 29"/>
                  <a:gd name="T4" fmla="*/ 1 w 47"/>
                  <a:gd name="T5" fmla="*/ 11 h 29"/>
                  <a:gd name="T6" fmla="*/ 22 w 47"/>
                  <a:gd name="T7" fmla="*/ 15 h 29"/>
                  <a:gd name="T8" fmla="*/ 37 w 47"/>
                  <a:gd name="T9" fmla="*/ 29 h 29"/>
                  <a:gd name="T10" fmla="*/ 47 w 47"/>
                  <a:gd name="T11" fmla="*/ 23 h 29"/>
                  <a:gd name="T12" fmla="*/ 26 w 47"/>
                  <a:gd name="T13" fmla="*/ 5 h 29"/>
                </a:gdLst>
                <a:ahLst/>
                <a:cxnLst>
                  <a:cxn ang="0">
                    <a:pos x="T0" y="T1"/>
                  </a:cxn>
                  <a:cxn ang="0">
                    <a:pos x="T2" y="T3"/>
                  </a:cxn>
                  <a:cxn ang="0">
                    <a:pos x="T4" y="T5"/>
                  </a:cxn>
                  <a:cxn ang="0">
                    <a:pos x="T6" y="T7"/>
                  </a:cxn>
                  <a:cxn ang="0">
                    <a:pos x="T8" y="T9"/>
                  </a:cxn>
                  <a:cxn ang="0">
                    <a:pos x="T10" y="T11"/>
                  </a:cxn>
                  <a:cxn ang="0">
                    <a:pos x="T12" y="T13"/>
                  </a:cxn>
                </a:cxnLst>
                <a:rect l="0" t="0" r="r" b="b"/>
                <a:pathLst>
                  <a:path w="47" h="29">
                    <a:moveTo>
                      <a:pt x="26" y="5"/>
                    </a:moveTo>
                    <a:cubicBezTo>
                      <a:pt x="18" y="1"/>
                      <a:pt x="9" y="0"/>
                      <a:pt x="0" y="1"/>
                    </a:cubicBezTo>
                    <a:cubicBezTo>
                      <a:pt x="1" y="11"/>
                      <a:pt x="1" y="11"/>
                      <a:pt x="1" y="11"/>
                    </a:cubicBezTo>
                    <a:cubicBezTo>
                      <a:pt x="8" y="11"/>
                      <a:pt x="15" y="12"/>
                      <a:pt x="22" y="15"/>
                    </a:cubicBezTo>
                    <a:cubicBezTo>
                      <a:pt x="28" y="18"/>
                      <a:pt x="33" y="23"/>
                      <a:pt x="37" y="29"/>
                    </a:cubicBezTo>
                    <a:cubicBezTo>
                      <a:pt x="47" y="23"/>
                      <a:pt x="47" y="23"/>
                      <a:pt x="47" y="23"/>
                    </a:cubicBezTo>
                    <a:cubicBezTo>
                      <a:pt x="42" y="15"/>
                      <a:pt x="35" y="9"/>
                      <a:pt x="26"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20" name="Freeform 179"/>
              <p:cNvSpPr>
                <a:spLocks/>
              </p:cNvSpPr>
              <p:nvPr/>
            </p:nvSpPr>
            <p:spPr bwMode="auto">
              <a:xfrm>
                <a:off x="3509963" y="204788"/>
                <a:ext cx="28575" cy="55563"/>
              </a:xfrm>
              <a:custGeom>
                <a:avLst/>
                <a:gdLst>
                  <a:gd name="T0" fmla="*/ 15 w 18"/>
                  <a:gd name="T1" fmla="*/ 34 h 34"/>
                  <a:gd name="T2" fmla="*/ 11 w 18"/>
                  <a:gd name="T3" fmla="*/ 0 h 34"/>
                  <a:gd name="T4" fmla="*/ 0 w 18"/>
                  <a:gd name="T5" fmla="*/ 5 h 34"/>
                  <a:gd name="T6" fmla="*/ 1 w 18"/>
                  <a:gd name="T7" fmla="*/ 30 h 34"/>
                  <a:gd name="T8" fmla="*/ 15 w 18"/>
                  <a:gd name="T9" fmla="*/ 34 h 34"/>
                </a:gdLst>
                <a:ahLst/>
                <a:cxnLst>
                  <a:cxn ang="0">
                    <a:pos x="T0" y="T1"/>
                  </a:cxn>
                  <a:cxn ang="0">
                    <a:pos x="T2" y="T3"/>
                  </a:cxn>
                  <a:cxn ang="0">
                    <a:pos x="T4" y="T5"/>
                  </a:cxn>
                  <a:cxn ang="0">
                    <a:pos x="T6" y="T7"/>
                  </a:cxn>
                  <a:cxn ang="0">
                    <a:pos x="T8" y="T9"/>
                  </a:cxn>
                </a:cxnLst>
                <a:rect l="0" t="0" r="r" b="b"/>
                <a:pathLst>
                  <a:path w="18" h="34">
                    <a:moveTo>
                      <a:pt x="15" y="34"/>
                    </a:moveTo>
                    <a:cubicBezTo>
                      <a:pt x="18" y="23"/>
                      <a:pt x="17" y="10"/>
                      <a:pt x="11" y="0"/>
                    </a:cubicBezTo>
                    <a:cubicBezTo>
                      <a:pt x="0" y="5"/>
                      <a:pt x="0" y="5"/>
                      <a:pt x="0" y="5"/>
                    </a:cubicBezTo>
                    <a:cubicBezTo>
                      <a:pt x="3" y="13"/>
                      <a:pt x="4" y="22"/>
                      <a:pt x="1" y="30"/>
                    </a:cubicBezTo>
                    <a:lnTo>
                      <a:pt x="15"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21" name="Freeform 180"/>
              <p:cNvSpPr>
                <a:spLocks/>
              </p:cNvSpPr>
              <p:nvPr/>
            </p:nvSpPr>
            <p:spPr bwMode="auto">
              <a:xfrm>
                <a:off x="3443288" y="206375"/>
                <a:ext cx="47625" cy="63500"/>
              </a:xfrm>
              <a:custGeom>
                <a:avLst/>
                <a:gdLst>
                  <a:gd name="T0" fmla="*/ 0 w 30"/>
                  <a:gd name="T1" fmla="*/ 33 h 39"/>
                  <a:gd name="T2" fmla="*/ 6 w 30"/>
                  <a:gd name="T3" fmla="*/ 39 h 39"/>
                  <a:gd name="T4" fmla="*/ 12 w 30"/>
                  <a:gd name="T5" fmla="*/ 33 h 39"/>
                  <a:gd name="T6" fmla="*/ 11 w 30"/>
                  <a:gd name="T7" fmla="*/ 31 h 39"/>
                  <a:gd name="T8" fmla="*/ 29 w 30"/>
                  <a:gd name="T9" fmla="*/ 6 h 39"/>
                  <a:gd name="T10" fmla="*/ 29 w 30"/>
                  <a:gd name="T11" fmla="*/ 1 h 39"/>
                  <a:gd name="T12" fmla="*/ 24 w 30"/>
                  <a:gd name="T13" fmla="*/ 2 h 39"/>
                  <a:gd name="T14" fmla="*/ 7 w 30"/>
                  <a:gd name="T15" fmla="*/ 27 h 39"/>
                  <a:gd name="T16" fmla="*/ 6 w 30"/>
                  <a:gd name="T17" fmla="*/ 27 h 39"/>
                  <a:gd name="T18" fmla="*/ 0 w 30"/>
                  <a:gd name="T19"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9">
                    <a:moveTo>
                      <a:pt x="0" y="33"/>
                    </a:moveTo>
                    <a:cubicBezTo>
                      <a:pt x="0" y="37"/>
                      <a:pt x="3" y="39"/>
                      <a:pt x="6" y="39"/>
                    </a:cubicBezTo>
                    <a:cubicBezTo>
                      <a:pt x="9" y="39"/>
                      <a:pt x="12" y="37"/>
                      <a:pt x="12" y="33"/>
                    </a:cubicBezTo>
                    <a:cubicBezTo>
                      <a:pt x="12" y="32"/>
                      <a:pt x="12" y="32"/>
                      <a:pt x="11" y="31"/>
                    </a:cubicBezTo>
                    <a:cubicBezTo>
                      <a:pt x="29" y="6"/>
                      <a:pt x="29" y="6"/>
                      <a:pt x="29" y="6"/>
                    </a:cubicBezTo>
                    <a:cubicBezTo>
                      <a:pt x="30" y="4"/>
                      <a:pt x="30" y="2"/>
                      <a:pt x="29" y="1"/>
                    </a:cubicBezTo>
                    <a:cubicBezTo>
                      <a:pt x="27" y="0"/>
                      <a:pt x="25" y="1"/>
                      <a:pt x="24" y="2"/>
                    </a:cubicBezTo>
                    <a:cubicBezTo>
                      <a:pt x="7" y="27"/>
                      <a:pt x="7" y="27"/>
                      <a:pt x="7" y="27"/>
                    </a:cubicBezTo>
                    <a:cubicBezTo>
                      <a:pt x="6" y="27"/>
                      <a:pt x="6" y="27"/>
                      <a:pt x="6" y="27"/>
                    </a:cubicBezTo>
                    <a:cubicBezTo>
                      <a:pt x="3" y="27"/>
                      <a:pt x="0" y="30"/>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grpSp>
        <p:grpSp>
          <p:nvGrpSpPr>
            <p:cNvPr id="91" name="Group 90"/>
            <p:cNvGrpSpPr/>
            <p:nvPr/>
          </p:nvGrpSpPr>
          <p:grpSpPr>
            <a:xfrm>
              <a:off x="7277266" y="5179447"/>
              <a:ext cx="421116" cy="382070"/>
              <a:chOff x="3305176" y="103188"/>
              <a:chExt cx="304800" cy="279400"/>
            </a:xfrm>
          </p:grpSpPr>
          <p:sp>
            <p:nvSpPr>
              <p:cNvPr id="108" name="Freeform 174"/>
              <p:cNvSpPr>
                <a:spLocks/>
              </p:cNvSpPr>
              <p:nvPr/>
            </p:nvSpPr>
            <p:spPr bwMode="auto">
              <a:xfrm>
                <a:off x="3305176" y="233363"/>
                <a:ext cx="271463" cy="149225"/>
              </a:xfrm>
              <a:custGeom>
                <a:avLst/>
                <a:gdLst>
                  <a:gd name="T0" fmla="*/ 167 w 169"/>
                  <a:gd name="T1" fmla="*/ 40 h 92"/>
                  <a:gd name="T2" fmla="*/ 163 w 169"/>
                  <a:gd name="T3" fmla="*/ 42 h 92"/>
                  <a:gd name="T4" fmla="*/ 160 w 169"/>
                  <a:gd name="T5" fmla="*/ 48 h 92"/>
                  <a:gd name="T6" fmla="*/ 91 w 169"/>
                  <a:gd name="T7" fmla="*/ 86 h 92"/>
                  <a:gd name="T8" fmla="*/ 39 w 169"/>
                  <a:gd name="T9" fmla="*/ 61 h 92"/>
                  <a:gd name="T10" fmla="*/ 20 w 169"/>
                  <a:gd name="T11" fmla="*/ 9 h 92"/>
                  <a:gd name="T12" fmla="*/ 32 w 169"/>
                  <a:gd name="T13" fmla="*/ 19 h 92"/>
                  <a:gd name="T14" fmla="*/ 36 w 169"/>
                  <a:gd name="T15" fmla="*/ 19 h 92"/>
                  <a:gd name="T16" fmla="*/ 36 w 169"/>
                  <a:gd name="T17" fmla="*/ 14 h 92"/>
                  <a:gd name="T18" fmla="*/ 19 w 169"/>
                  <a:gd name="T19" fmla="*/ 1 h 92"/>
                  <a:gd name="T20" fmla="*/ 17 w 169"/>
                  <a:gd name="T21" fmla="*/ 0 h 92"/>
                  <a:gd name="T22" fmla="*/ 15 w 169"/>
                  <a:gd name="T23" fmla="*/ 1 h 92"/>
                  <a:gd name="T24" fmla="*/ 1 w 169"/>
                  <a:gd name="T25" fmla="*/ 17 h 92"/>
                  <a:gd name="T26" fmla="*/ 1 w 169"/>
                  <a:gd name="T27" fmla="*/ 21 h 92"/>
                  <a:gd name="T28" fmla="*/ 3 w 169"/>
                  <a:gd name="T29" fmla="*/ 22 h 92"/>
                  <a:gd name="T30" fmla="*/ 6 w 169"/>
                  <a:gd name="T31" fmla="*/ 21 h 92"/>
                  <a:gd name="T32" fmla="*/ 14 w 169"/>
                  <a:gd name="T33" fmla="*/ 11 h 92"/>
                  <a:gd name="T34" fmla="*/ 35 w 169"/>
                  <a:gd name="T35" fmla="*/ 65 h 92"/>
                  <a:gd name="T36" fmla="*/ 91 w 169"/>
                  <a:gd name="T37" fmla="*/ 92 h 92"/>
                  <a:gd name="T38" fmla="*/ 95 w 169"/>
                  <a:gd name="T39" fmla="*/ 92 h 92"/>
                  <a:gd name="T40" fmla="*/ 165 w 169"/>
                  <a:gd name="T41" fmla="*/ 51 h 92"/>
                  <a:gd name="T42" fmla="*/ 169 w 169"/>
                  <a:gd name="T43" fmla="*/ 44 h 92"/>
                  <a:gd name="T44" fmla="*/ 167 w 169"/>
                  <a:gd name="T4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92">
                    <a:moveTo>
                      <a:pt x="167" y="40"/>
                    </a:moveTo>
                    <a:cubicBezTo>
                      <a:pt x="166" y="40"/>
                      <a:pt x="164" y="40"/>
                      <a:pt x="163" y="42"/>
                    </a:cubicBezTo>
                    <a:cubicBezTo>
                      <a:pt x="162" y="44"/>
                      <a:pt x="161" y="46"/>
                      <a:pt x="160" y="48"/>
                    </a:cubicBezTo>
                    <a:cubicBezTo>
                      <a:pt x="146" y="73"/>
                      <a:pt x="119" y="87"/>
                      <a:pt x="91" y="86"/>
                    </a:cubicBezTo>
                    <a:cubicBezTo>
                      <a:pt x="71" y="84"/>
                      <a:pt x="53" y="76"/>
                      <a:pt x="39" y="61"/>
                    </a:cubicBezTo>
                    <a:cubicBezTo>
                      <a:pt x="27" y="47"/>
                      <a:pt x="20" y="28"/>
                      <a:pt x="20" y="9"/>
                    </a:cubicBezTo>
                    <a:cubicBezTo>
                      <a:pt x="32" y="19"/>
                      <a:pt x="32" y="19"/>
                      <a:pt x="32" y="19"/>
                    </a:cubicBezTo>
                    <a:cubicBezTo>
                      <a:pt x="33" y="20"/>
                      <a:pt x="35" y="20"/>
                      <a:pt x="36" y="19"/>
                    </a:cubicBezTo>
                    <a:cubicBezTo>
                      <a:pt x="37" y="17"/>
                      <a:pt x="37" y="16"/>
                      <a:pt x="36" y="14"/>
                    </a:cubicBezTo>
                    <a:cubicBezTo>
                      <a:pt x="19" y="1"/>
                      <a:pt x="19" y="1"/>
                      <a:pt x="19" y="1"/>
                    </a:cubicBezTo>
                    <a:cubicBezTo>
                      <a:pt x="19" y="0"/>
                      <a:pt x="18" y="0"/>
                      <a:pt x="17" y="0"/>
                    </a:cubicBezTo>
                    <a:cubicBezTo>
                      <a:pt x="16" y="0"/>
                      <a:pt x="16" y="0"/>
                      <a:pt x="15" y="1"/>
                    </a:cubicBezTo>
                    <a:cubicBezTo>
                      <a:pt x="1" y="17"/>
                      <a:pt x="1" y="17"/>
                      <a:pt x="1" y="17"/>
                    </a:cubicBezTo>
                    <a:cubicBezTo>
                      <a:pt x="0" y="18"/>
                      <a:pt x="0" y="20"/>
                      <a:pt x="1" y="21"/>
                    </a:cubicBezTo>
                    <a:cubicBezTo>
                      <a:pt x="2" y="22"/>
                      <a:pt x="3" y="22"/>
                      <a:pt x="3" y="22"/>
                    </a:cubicBezTo>
                    <a:cubicBezTo>
                      <a:pt x="4" y="22"/>
                      <a:pt x="5" y="22"/>
                      <a:pt x="6" y="21"/>
                    </a:cubicBezTo>
                    <a:cubicBezTo>
                      <a:pt x="14" y="11"/>
                      <a:pt x="14" y="11"/>
                      <a:pt x="14" y="11"/>
                    </a:cubicBezTo>
                    <a:cubicBezTo>
                      <a:pt x="14" y="31"/>
                      <a:pt x="22" y="50"/>
                      <a:pt x="35" y="65"/>
                    </a:cubicBezTo>
                    <a:cubicBezTo>
                      <a:pt x="49" y="81"/>
                      <a:pt x="69" y="90"/>
                      <a:pt x="91" y="92"/>
                    </a:cubicBezTo>
                    <a:cubicBezTo>
                      <a:pt x="92" y="92"/>
                      <a:pt x="94" y="92"/>
                      <a:pt x="95" y="92"/>
                    </a:cubicBezTo>
                    <a:cubicBezTo>
                      <a:pt x="124" y="92"/>
                      <a:pt x="150" y="77"/>
                      <a:pt x="165" y="51"/>
                    </a:cubicBezTo>
                    <a:cubicBezTo>
                      <a:pt x="166" y="49"/>
                      <a:pt x="168" y="47"/>
                      <a:pt x="169" y="44"/>
                    </a:cubicBezTo>
                    <a:cubicBezTo>
                      <a:pt x="169" y="43"/>
                      <a:pt x="169" y="41"/>
                      <a:pt x="167"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09" name="Freeform 175"/>
              <p:cNvSpPr>
                <a:spLocks/>
              </p:cNvSpPr>
              <p:nvPr/>
            </p:nvSpPr>
            <p:spPr bwMode="auto">
              <a:xfrm>
                <a:off x="3340101" y="103188"/>
                <a:ext cx="269875" cy="152400"/>
              </a:xfrm>
              <a:custGeom>
                <a:avLst/>
                <a:gdLst>
                  <a:gd name="T0" fmla="*/ 168 w 169"/>
                  <a:gd name="T1" fmla="*/ 72 h 94"/>
                  <a:gd name="T2" fmla="*/ 164 w 169"/>
                  <a:gd name="T3" fmla="*/ 72 h 94"/>
                  <a:gd name="T4" fmla="*/ 155 w 169"/>
                  <a:gd name="T5" fmla="*/ 82 h 94"/>
                  <a:gd name="T6" fmla="*/ 134 w 169"/>
                  <a:gd name="T7" fmla="*/ 29 h 94"/>
                  <a:gd name="T8" fmla="*/ 79 w 169"/>
                  <a:gd name="T9" fmla="*/ 2 h 94"/>
                  <a:gd name="T10" fmla="*/ 4 w 169"/>
                  <a:gd name="T11" fmla="*/ 42 h 94"/>
                  <a:gd name="T12" fmla="*/ 1 w 169"/>
                  <a:gd name="T13" fmla="*/ 49 h 94"/>
                  <a:gd name="T14" fmla="*/ 2 w 169"/>
                  <a:gd name="T15" fmla="*/ 53 h 94"/>
                  <a:gd name="T16" fmla="*/ 6 w 169"/>
                  <a:gd name="T17" fmla="*/ 52 h 94"/>
                  <a:gd name="T18" fmla="*/ 10 w 169"/>
                  <a:gd name="T19" fmla="*/ 45 h 94"/>
                  <a:gd name="T20" fmla="*/ 78 w 169"/>
                  <a:gd name="T21" fmla="*/ 8 h 94"/>
                  <a:gd name="T22" fmla="*/ 130 w 169"/>
                  <a:gd name="T23" fmla="*/ 33 h 94"/>
                  <a:gd name="T24" fmla="*/ 149 w 169"/>
                  <a:gd name="T25" fmla="*/ 84 h 94"/>
                  <a:gd name="T26" fmla="*/ 138 w 169"/>
                  <a:gd name="T27" fmla="*/ 75 h 94"/>
                  <a:gd name="T28" fmla="*/ 134 w 169"/>
                  <a:gd name="T29" fmla="*/ 75 h 94"/>
                  <a:gd name="T30" fmla="*/ 134 w 169"/>
                  <a:gd name="T31" fmla="*/ 79 h 94"/>
                  <a:gd name="T32" fmla="*/ 150 w 169"/>
                  <a:gd name="T33" fmla="*/ 93 h 94"/>
                  <a:gd name="T34" fmla="*/ 152 w 169"/>
                  <a:gd name="T35" fmla="*/ 94 h 94"/>
                  <a:gd name="T36" fmla="*/ 154 w 169"/>
                  <a:gd name="T37" fmla="*/ 93 h 94"/>
                  <a:gd name="T38" fmla="*/ 168 w 169"/>
                  <a:gd name="T39" fmla="*/ 76 h 94"/>
                  <a:gd name="T40" fmla="*/ 168 w 169"/>
                  <a:gd name="T41" fmla="*/ 7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94">
                    <a:moveTo>
                      <a:pt x="168" y="72"/>
                    </a:moveTo>
                    <a:cubicBezTo>
                      <a:pt x="167" y="71"/>
                      <a:pt x="165" y="71"/>
                      <a:pt x="164" y="72"/>
                    </a:cubicBezTo>
                    <a:cubicBezTo>
                      <a:pt x="155" y="82"/>
                      <a:pt x="155" y="82"/>
                      <a:pt x="155" y="82"/>
                    </a:cubicBezTo>
                    <a:cubicBezTo>
                      <a:pt x="155" y="63"/>
                      <a:pt x="148" y="44"/>
                      <a:pt x="134" y="29"/>
                    </a:cubicBezTo>
                    <a:cubicBezTo>
                      <a:pt x="120" y="13"/>
                      <a:pt x="100" y="3"/>
                      <a:pt x="79" y="2"/>
                    </a:cubicBezTo>
                    <a:cubicBezTo>
                      <a:pt x="48" y="0"/>
                      <a:pt x="20" y="16"/>
                      <a:pt x="4" y="42"/>
                    </a:cubicBezTo>
                    <a:cubicBezTo>
                      <a:pt x="3" y="44"/>
                      <a:pt x="2" y="47"/>
                      <a:pt x="1" y="49"/>
                    </a:cubicBezTo>
                    <a:cubicBezTo>
                      <a:pt x="0" y="51"/>
                      <a:pt x="1" y="52"/>
                      <a:pt x="2" y="53"/>
                    </a:cubicBezTo>
                    <a:cubicBezTo>
                      <a:pt x="4" y="54"/>
                      <a:pt x="6" y="53"/>
                      <a:pt x="6" y="52"/>
                    </a:cubicBezTo>
                    <a:cubicBezTo>
                      <a:pt x="7" y="49"/>
                      <a:pt x="8" y="47"/>
                      <a:pt x="10" y="45"/>
                    </a:cubicBezTo>
                    <a:cubicBezTo>
                      <a:pt x="24" y="21"/>
                      <a:pt x="50" y="6"/>
                      <a:pt x="78" y="8"/>
                    </a:cubicBezTo>
                    <a:cubicBezTo>
                      <a:pt x="98" y="9"/>
                      <a:pt x="117" y="18"/>
                      <a:pt x="130" y="33"/>
                    </a:cubicBezTo>
                    <a:cubicBezTo>
                      <a:pt x="143" y="47"/>
                      <a:pt x="149" y="65"/>
                      <a:pt x="149" y="84"/>
                    </a:cubicBezTo>
                    <a:cubicBezTo>
                      <a:pt x="138" y="75"/>
                      <a:pt x="138" y="75"/>
                      <a:pt x="138" y="75"/>
                    </a:cubicBezTo>
                    <a:cubicBezTo>
                      <a:pt x="137" y="73"/>
                      <a:pt x="135" y="74"/>
                      <a:pt x="134" y="75"/>
                    </a:cubicBezTo>
                    <a:cubicBezTo>
                      <a:pt x="133" y="76"/>
                      <a:pt x="133" y="78"/>
                      <a:pt x="134" y="79"/>
                    </a:cubicBezTo>
                    <a:cubicBezTo>
                      <a:pt x="150" y="93"/>
                      <a:pt x="150" y="93"/>
                      <a:pt x="150" y="93"/>
                    </a:cubicBezTo>
                    <a:cubicBezTo>
                      <a:pt x="151" y="93"/>
                      <a:pt x="151" y="94"/>
                      <a:pt x="152" y="94"/>
                    </a:cubicBezTo>
                    <a:cubicBezTo>
                      <a:pt x="153" y="94"/>
                      <a:pt x="154" y="93"/>
                      <a:pt x="154" y="93"/>
                    </a:cubicBezTo>
                    <a:cubicBezTo>
                      <a:pt x="168" y="76"/>
                      <a:pt x="168" y="76"/>
                      <a:pt x="168" y="76"/>
                    </a:cubicBezTo>
                    <a:cubicBezTo>
                      <a:pt x="169" y="75"/>
                      <a:pt x="169" y="73"/>
                      <a:pt x="168" y="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10" name="Freeform 176"/>
              <p:cNvSpPr>
                <a:spLocks/>
              </p:cNvSpPr>
              <p:nvPr/>
            </p:nvSpPr>
            <p:spPr bwMode="auto">
              <a:xfrm>
                <a:off x="3379788" y="206375"/>
                <a:ext cx="19050" cy="52388"/>
              </a:xfrm>
              <a:custGeom>
                <a:avLst/>
                <a:gdLst>
                  <a:gd name="T0" fmla="*/ 4 w 12"/>
                  <a:gd name="T1" fmla="*/ 32 h 32"/>
                  <a:gd name="T2" fmla="*/ 9 w 12"/>
                  <a:gd name="T3" fmla="*/ 30 h 32"/>
                  <a:gd name="T4" fmla="*/ 12 w 12"/>
                  <a:gd name="T5" fmla="*/ 3 h 32"/>
                  <a:gd name="T6" fmla="*/ 6 w 12"/>
                  <a:gd name="T7" fmla="*/ 0 h 32"/>
                  <a:gd name="T8" fmla="*/ 4 w 12"/>
                  <a:gd name="T9" fmla="*/ 32 h 32"/>
                </a:gdLst>
                <a:ahLst/>
                <a:cxnLst>
                  <a:cxn ang="0">
                    <a:pos x="T0" y="T1"/>
                  </a:cxn>
                  <a:cxn ang="0">
                    <a:pos x="T2" y="T3"/>
                  </a:cxn>
                  <a:cxn ang="0">
                    <a:pos x="T4" y="T5"/>
                  </a:cxn>
                  <a:cxn ang="0">
                    <a:pos x="T6" y="T7"/>
                  </a:cxn>
                  <a:cxn ang="0">
                    <a:pos x="T8" y="T9"/>
                  </a:cxn>
                </a:cxnLst>
                <a:rect l="0" t="0" r="r" b="b"/>
                <a:pathLst>
                  <a:path w="12" h="32">
                    <a:moveTo>
                      <a:pt x="4" y="32"/>
                    </a:moveTo>
                    <a:cubicBezTo>
                      <a:pt x="9" y="30"/>
                      <a:pt x="9" y="30"/>
                      <a:pt x="9" y="30"/>
                    </a:cubicBezTo>
                    <a:cubicBezTo>
                      <a:pt x="7" y="21"/>
                      <a:pt x="8" y="11"/>
                      <a:pt x="12" y="3"/>
                    </a:cubicBezTo>
                    <a:cubicBezTo>
                      <a:pt x="6" y="0"/>
                      <a:pt x="6" y="0"/>
                      <a:pt x="6" y="0"/>
                    </a:cubicBezTo>
                    <a:cubicBezTo>
                      <a:pt x="1" y="10"/>
                      <a:pt x="0" y="21"/>
                      <a:pt x="4"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11" name="Freeform 177"/>
              <p:cNvSpPr>
                <a:spLocks/>
              </p:cNvSpPr>
              <p:nvPr/>
            </p:nvSpPr>
            <p:spPr bwMode="auto">
              <a:xfrm>
                <a:off x="3392488" y="165100"/>
                <a:ext cx="47625" cy="39688"/>
              </a:xfrm>
              <a:custGeom>
                <a:avLst/>
                <a:gdLst>
                  <a:gd name="T0" fmla="*/ 30 w 30"/>
                  <a:gd name="T1" fmla="*/ 9 h 25"/>
                  <a:gd name="T2" fmla="*/ 28 w 30"/>
                  <a:gd name="T3" fmla="*/ 0 h 25"/>
                  <a:gd name="T4" fmla="*/ 0 w 30"/>
                  <a:gd name="T5" fmla="*/ 21 h 25"/>
                  <a:gd name="T6" fmla="*/ 7 w 30"/>
                  <a:gd name="T7" fmla="*/ 25 h 25"/>
                  <a:gd name="T8" fmla="*/ 30 w 30"/>
                  <a:gd name="T9" fmla="*/ 9 h 25"/>
                </a:gdLst>
                <a:ahLst/>
                <a:cxnLst>
                  <a:cxn ang="0">
                    <a:pos x="T0" y="T1"/>
                  </a:cxn>
                  <a:cxn ang="0">
                    <a:pos x="T2" y="T3"/>
                  </a:cxn>
                  <a:cxn ang="0">
                    <a:pos x="T4" y="T5"/>
                  </a:cxn>
                  <a:cxn ang="0">
                    <a:pos x="T6" y="T7"/>
                  </a:cxn>
                  <a:cxn ang="0">
                    <a:pos x="T8" y="T9"/>
                  </a:cxn>
                </a:cxnLst>
                <a:rect l="0" t="0" r="r" b="b"/>
                <a:pathLst>
                  <a:path w="30" h="25">
                    <a:moveTo>
                      <a:pt x="30" y="9"/>
                    </a:moveTo>
                    <a:cubicBezTo>
                      <a:pt x="28" y="0"/>
                      <a:pt x="28" y="0"/>
                      <a:pt x="28" y="0"/>
                    </a:cubicBezTo>
                    <a:cubicBezTo>
                      <a:pt x="16" y="3"/>
                      <a:pt x="6" y="11"/>
                      <a:pt x="0" y="21"/>
                    </a:cubicBezTo>
                    <a:cubicBezTo>
                      <a:pt x="7" y="25"/>
                      <a:pt x="7" y="25"/>
                      <a:pt x="7" y="25"/>
                    </a:cubicBezTo>
                    <a:cubicBezTo>
                      <a:pt x="12" y="17"/>
                      <a:pt x="21" y="11"/>
                      <a:pt x="3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12" name="Freeform 178"/>
              <p:cNvSpPr>
                <a:spLocks/>
              </p:cNvSpPr>
              <p:nvPr/>
            </p:nvSpPr>
            <p:spPr bwMode="auto">
              <a:xfrm>
                <a:off x="3446463" y="160338"/>
                <a:ext cx="76200" cy="46038"/>
              </a:xfrm>
              <a:custGeom>
                <a:avLst/>
                <a:gdLst>
                  <a:gd name="T0" fmla="*/ 26 w 47"/>
                  <a:gd name="T1" fmla="*/ 5 h 29"/>
                  <a:gd name="T2" fmla="*/ 0 w 47"/>
                  <a:gd name="T3" fmla="*/ 1 h 29"/>
                  <a:gd name="T4" fmla="*/ 1 w 47"/>
                  <a:gd name="T5" fmla="*/ 11 h 29"/>
                  <a:gd name="T6" fmla="*/ 22 w 47"/>
                  <a:gd name="T7" fmla="*/ 15 h 29"/>
                  <a:gd name="T8" fmla="*/ 37 w 47"/>
                  <a:gd name="T9" fmla="*/ 29 h 29"/>
                  <a:gd name="T10" fmla="*/ 47 w 47"/>
                  <a:gd name="T11" fmla="*/ 23 h 29"/>
                  <a:gd name="T12" fmla="*/ 26 w 47"/>
                  <a:gd name="T13" fmla="*/ 5 h 29"/>
                </a:gdLst>
                <a:ahLst/>
                <a:cxnLst>
                  <a:cxn ang="0">
                    <a:pos x="T0" y="T1"/>
                  </a:cxn>
                  <a:cxn ang="0">
                    <a:pos x="T2" y="T3"/>
                  </a:cxn>
                  <a:cxn ang="0">
                    <a:pos x="T4" y="T5"/>
                  </a:cxn>
                  <a:cxn ang="0">
                    <a:pos x="T6" y="T7"/>
                  </a:cxn>
                  <a:cxn ang="0">
                    <a:pos x="T8" y="T9"/>
                  </a:cxn>
                  <a:cxn ang="0">
                    <a:pos x="T10" y="T11"/>
                  </a:cxn>
                  <a:cxn ang="0">
                    <a:pos x="T12" y="T13"/>
                  </a:cxn>
                </a:cxnLst>
                <a:rect l="0" t="0" r="r" b="b"/>
                <a:pathLst>
                  <a:path w="47" h="29">
                    <a:moveTo>
                      <a:pt x="26" y="5"/>
                    </a:moveTo>
                    <a:cubicBezTo>
                      <a:pt x="18" y="1"/>
                      <a:pt x="9" y="0"/>
                      <a:pt x="0" y="1"/>
                    </a:cubicBezTo>
                    <a:cubicBezTo>
                      <a:pt x="1" y="11"/>
                      <a:pt x="1" y="11"/>
                      <a:pt x="1" y="11"/>
                    </a:cubicBezTo>
                    <a:cubicBezTo>
                      <a:pt x="8" y="11"/>
                      <a:pt x="15" y="12"/>
                      <a:pt x="22" y="15"/>
                    </a:cubicBezTo>
                    <a:cubicBezTo>
                      <a:pt x="28" y="18"/>
                      <a:pt x="33" y="23"/>
                      <a:pt x="37" y="29"/>
                    </a:cubicBezTo>
                    <a:cubicBezTo>
                      <a:pt x="47" y="23"/>
                      <a:pt x="47" y="23"/>
                      <a:pt x="47" y="23"/>
                    </a:cubicBezTo>
                    <a:cubicBezTo>
                      <a:pt x="42" y="15"/>
                      <a:pt x="35" y="9"/>
                      <a:pt x="26"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13" name="Freeform 179"/>
              <p:cNvSpPr>
                <a:spLocks/>
              </p:cNvSpPr>
              <p:nvPr/>
            </p:nvSpPr>
            <p:spPr bwMode="auto">
              <a:xfrm>
                <a:off x="3509963" y="204788"/>
                <a:ext cx="28575" cy="55563"/>
              </a:xfrm>
              <a:custGeom>
                <a:avLst/>
                <a:gdLst>
                  <a:gd name="T0" fmla="*/ 15 w 18"/>
                  <a:gd name="T1" fmla="*/ 34 h 34"/>
                  <a:gd name="T2" fmla="*/ 11 w 18"/>
                  <a:gd name="T3" fmla="*/ 0 h 34"/>
                  <a:gd name="T4" fmla="*/ 0 w 18"/>
                  <a:gd name="T5" fmla="*/ 5 h 34"/>
                  <a:gd name="T6" fmla="*/ 1 w 18"/>
                  <a:gd name="T7" fmla="*/ 30 h 34"/>
                  <a:gd name="T8" fmla="*/ 15 w 18"/>
                  <a:gd name="T9" fmla="*/ 34 h 34"/>
                </a:gdLst>
                <a:ahLst/>
                <a:cxnLst>
                  <a:cxn ang="0">
                    <a:pos x="T0" y="T1"/>
                  </a:cxn>
                  <a:cxn ang="0">
                    <a:pos x="T2" y="T3"/>
                  </a:cxn>
                  <a:cxn ang="0">
                    <a:pos x="T4" y="T5"/>
                  </a:cxn>
                  <a:cxn ang="0">
                    <a:pos x="T6" y="T7"/>
                  </a:cxn>
                  <a:cxn ang="0">
                    <a:pos x="T8" y="T9"/>
                  </a:cxn>
                </a:cxnLst>
                <a:rect l="0" t="0" r="r" b="b"/>
                <a:pathLst>
                  <a:path w="18" h="34">
                    <a:moveTo>
                      <a:pt x="15" y="34"/>
                    </a:moveTo>
                    <a:cubicBezTo>
                      <a:pt x="18" y="23"/>
                      <a:pt x="17" y="10"/>
                      <a:pt x="11" y="0"/>
                    </a:cubicBezTo>
                    <a:cubicBezTo>
                      <a:pt x="0" y="5"/>
                      <a:pt x="0" y="5"/>
                      <a:pt x="0" y="5"/>
                    </a:cubicBezTo>
                    <a:cubicBezTo>
                      <a:pt x="3" y="13"/>
                      <a:pt x="4" y="22"/>
                      <a:pt x="1" y="30"/>
                    </a:cubicBezTo>
                    <a:lnTo>
                      <a:pt x="15"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14" name="Freeform 180"/>
              <p:cNvSpPr>
                <a:spLocks/>
              </p:cNvSpPr>
              <p:nvPr/>
            </p:nvSpPr>
            <p:spPr bwMode="auto">
              <a:xfrm>
                <a:off x="3443288" y="206375"/>
                <a:ext cx="47625" cy="63500"/>
              </a:xfrm>
              <a:custGeom>
                <a:avLst/>
                <a:gdLst>
                  <a:gd name="T0" fmla="*/ 0 w 30"/>
                  <a:gd name="T1" fmla="*/ 33 h 39"/>
                  <a:gd name="T2" fmla="*/ 6 w 30"/>
                  <a:gd name="T3" fmla="*/ 39 h 39"/>
                  <a:gd name="T4" fmla="*/ 12 w 30"/>
                  <a:gd name="T5" fmla="*/ 33 h 39"/>
                  <a:gd name="T6" fmla="*/ 11 w 30"/>
                  <a:gd name="T7" fmla="*/ 31 h 39"/>
                  <a:gd name="T8" fmla="*/ 29 w 30"/>
                  <a:gd name="T9" fmla="*/ 6 h 39"/>
                  <a:gd name="T10" fmla="*/ 29 w 30"/>
                  <a:gd name="T11" fmla="*/ 1 h 39"/>
                  <a:gd name="T12" fmla="*/ 24 w 30"/>
                  <a:gd name="T13" fmla="*/ 2 h 39"/>
                  <a:gd name="T14" fmla="*/ 7 w 30"/>
                  <a:gd name="T15" fmla="*/ 27 h 39"/>
                  <a:gd name="T16" fmla="*/ 6 w 30"/>
                  <a:gd name="T17" fmla="*/ 27 h 39"/>
                  <a:gd name="T18" fmla="*/ 0 w 30"/>
                  <a:gd name="T19"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9">
                    <a:moveTo>
                      <a:pt x="0" y="33"/>
                    </a:moveTo>
                    <a:cubicBezTo>
                      <a:pt x="0" y="37"/>
                      <a:pt x="3" y="39"/>
                      <a:pt x="6" y="39"/>
                    </a:cubicBezTo>
                    <a:cubicBezTo>
                      <a:pt x="9" y="39"/>
                      <a:pt x="12" y="37"/>
                      <a:pt x="12" y="33"/>
                    </a:cubicBezTo>
                    <a:cubicBezTo>
                      <a:pt x="12" y="32"/>
                      <a:pt x="12" y="32"/>
                      <a:pt x="11" y="31"/>
                    </a:cubicBezTo>
                    <a:cubicBezTo>
                      <a:pt x="29" y="6"/>
                      <a:pt x="29" y="6"/>
                      <a:pt x="29" y="6"/>
                    </a:cubicBezTo>
                    <a:cubicBezTo>
                      <a:pt x="30" y="4"/>
                      <a:pt x="30" y="2"/>
                      <a:pt x="29" y="1"/>
                    </a:cubicBezTo>
                    <a:cubicBezTo>
                      <a:pt x="27" y="0"/>
                      <a:pt x="25" y="1"/>
                      <a:pt x="24" y="2"/>
                    </a:cubicBezTo>
                    <a:cubicBezTo>
                      <a:pt x="7" y="27"/>
                      <a:pt x="7" y="27"/>
                      <a:pt x="7" y="27"/>
                    </a:cubicBezTo>
                    <a:cubicBezTo>
                      <a:pt x="6" y="27"/>
                      <a:pt x="6" y="27"/>
                      <a:pt x="6" y="27"/>
                    </a:cubicBezTo>
                    <a:cubicBezTo>
                      <a:pt x="3" y="27"/>
                      <a:pt x="0" y="30"/>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grpSp>
        <p:grpSp>
          <p:nvGrpSpPr>
            <p:cNvPr id="92" name="Group 91"/>
            <p:cNvGrpSpPr/>
            <p:nvPr/>
          </p:nvGrpSpPr>
          <p:grpSpPr>
            <a:xfrm>
              <a:off x="8140326" y="5179447"/>
              <a:ext cx="421116" cy="382070"/>
              <a:chOff x="3305176" y="103188"/>
              <a:chExt cx="304800" cy="279400"/>
            </a:xfrm>
          </p:grpSpPr>
          <p:sp>
            <p:nvSpPr>
              <p:cNvPr id="101" name="Freeform 174"/>
              <p:cNvSpPr>
                <a:spLocks/>
              </p:cNvSpPr>
              <p:nvPr/>
            </p:nvSpPr>
            <p:spPr bwMode="auto">
              <a:xfrm>
                <a:off x="3305176" y="233363"/>
                <a:ext cx="271463" cy="149225"/>
              </a:xfrm>
              <a:custGeom>
                <a:avLst/>
                <a:gdLst>
                  <a:gd name="T0" fmla="*/ 167 w 169"/>
                  <a:gd name="T1" fmla="*/ 40 h 92"/>
                  <a:gd name="T2" fmla="*/ 163 w 169"/>
                  <a:gd name="T3" fmla="*/ 42 h 92"/>
                  <a:gd name="T4" fmla="*/ 160 w 169"/>
                  <a:gd name="T5" fmla="*/ 48 h 92"/>
                  <a:gd name="T6" fmla="*/ 91 w 169"/>
                  <a:gd name="T7" fmla="*/ 86 h 92"/>
                  <a:gd name="T8" fmla="*/ 39 w 169"/>
                  <a:gd name="T9" fmla="*/ 61 h 92"/>
                  <a:gd name="T10" fmla="*/ 20 w 169"/>
                  <a:gd name="T11" fmla="*/ 9 h 92"/>
                  <a:gd name="T12" fmla="*/ 32 w 169"/>
                  <a:gd name="T13" fmla="*/ 19 h 92"/>
                  <a:gd name="T14" fmla="*/ 36 w 169"/>
                  <a:gd name="T15" fmla="*/ 19 h 92"/>
                  <a:gd name="T16" fmla="*/ 36 w 169"/>
                  <a:gd name="T17" fmla="*/ 14 h 92"/>
                  <a:gd name="T18" fmla="*/ 19 w 169"/>
                  <a:gd name="T19" fmla="*/ 1 h 92"/>
                  <a:gd name="T20" fmla="*/ 17 w 169"/>
                  <a:gd name="T21" fmla="*/ 0 h 92"/>
                  <a:gd name="T22" fmla="*/ 15 w 169"/>
                  <a:gd name="T23" fmla="*/ 1 h 92"/>
                  <a:gd name="T24" fmla="*/ 1 w 169"/>
                  <a:gd name="T25" fmla="*/ 17 h 92"/>
                  <a:gd name="T26" fmla="*/ 1 w 169"/>
                  <a:gd name="T27" fmla="*/ 21 h 92"/>
                  <a:gd name="T28" fmla="*/ 3 w 169"/>
                  <a:gd name="T29" fmla="*/ 22 h 92"/>
                  <a:gd name="T30" fmla="*/ 6 w 169"/>
                  <a:gd name="T31" fmla="*/ 21 h 92"/>
                  <a:gd name="T32" fmla="*/ 14 w 169"/>
                  <a:gd name="T33" fmla="*/ 11 h 92"/>
                  <a:gd name="T34" fmla="*/ 35 w 169"/>
                  <a:gd name="T35" fmla="*/ 65 h 92"/>
                  <a:gd name="T36" fmla="*/ 91 w 169"/>
                  <a:gd name="T37" fmla="*/ 92 h 92"/>
                  <a:gd name="T38" fmla="*/ 95 w 169"/>
                  <a:gd name="T39" fmla="*/ 92 h 92"/>
                  <a:gd name="T40" fmla="*/ 165 w 169"/>
                  <a:gd name="T41" fmla="*/ 51 h 92"/>
                  <a:gd name="T42" fmla="*/ 169 w 169"/>
                  <a:gd name="T43" fmla="*/ 44 h 92"/>
                  <a:gd name="T44" fmla="*/ 167 w 169"/>
                  <a:gd name="T4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92">
                    <a:moveTo>
                      <a:pt x="167" y="40"/>
                    </a:moveTo>
                    <a:cubicBezTo>
                      <a:pt x="166" y="40"/>
                      <a:pt x="164" y="40"/>
                      <a:pt x="163" y="42"/>
                    </a:cubicBezTo>
                    <a:cubicBezTo>
                      <a:pt x="162" y="44"/>
                      <a:pt x="161" y="46"/>
                      <a:pt x="160" y="48"/>
                    </a:cubicBezTo>
                    <a:cubicBezTo>
                      <a:pt x="146" y="73"/>
                      <a:pt x="119" y="87"/>
                      <a:pt x="91" y="86"/>
                    </a:cubicBezTo>
                    <a:cubicBezTo>
                      <a:pt x="71" y="84"/>
                      <a:pt x="53" y="76"/>
                      <a:pt x="39" y="61"/>
                    </a:cubicBezTo>
                    <a:cubicBezTo>
                      <a:pt x="27" y="47"/>
                      <a:pt x="20" y="28"/>
                      <a:pt x="20" y="9"/>
                    </a:cubicBezTo>
                    <a:cubicBezTo>
                      <a:pt x="32" y="19"/>
                      <a:pt x="32" y="19"/>
                      <a:pt x="32" y="19"/>
                    </a:cubicBezTo>
                    <a:cubicBezTo>
                      <a:pt x="33" y="20"/>
                      <a:pt x="35" y="20"/>
                      <a:pt x="36" y="19"/>
                    </a:cubicBezTo>
                    <a:cubicBezTo>
                      <a:pt x="37" y="17"/>
                      <a:pt x="37" y="16"/>
                      <a:pt x="36" y="14"/>
                    </a:cubicBezTo>
                    <a:cubicBezTo>
                      <a:pt x="19" y="1"/>
                      <a:pt x="19" y="1"/>
                      <a:pt x="19" y="1"/>
                    </a:cubicBezTo>
                    <a:cubicBezTo>
                      <a:pt x="19" y="0"/>
                      <a:pt x="18" y="0"/>
                      <a:pt x="17" y="0"/>
                    </a:cubicBezTo>
                    <a:cubicBezTo>
                      <a:pt x="16" y="0"/>
                      <a:pt x="16" y="0"/>
                      <a:pt x="15" y="1"/>
                    </a:cubicBezTo>
                    <a:cubicBezTo>
                      <a:pt x="1" y="17"/>
                      <a:pt x="1" y="17"/>
                      <a:pt x="1" y="17"/>
                    </a:cubicBezTo>
                    <a:cubicBezTo>
                      <a:pt x="0" y="18"/>
                      <a:pt x="0" y="20"/>
                      <a:pt x="1" y="21"/>
                    </a:cubicBezTo>
                    <a:cubicBezTo>
                      <a:pt x="2" y="22"/>
                      <a:pt x="3" y="22"/>
                      <a:pt x="3" y="22"/>
                    </a:cubicBezTo>
                    <a:cubicBezTo>
                      <a:pt x="4" y="22"/>
                      <a:pt x="5" y="22"/>
                      <a:pt x="6" y="21"/>
                    </a:cubicBezTo>
                    <a:cubicBezTo>
                      <a:pt x="14" y="11"/>
                      <a:pt x="14" y="11"/>
                      <a:pt x="14" y="11"/>
                    </a:cubicBezTo>
                    <a:cubicBezTo>
                      <a:pt x="14" y="31"/>
                      <a:pt x="22" y="50"/>
                      <a:pt x="35" y="65"/>
                    </a:cubicBezTo>
                    <a:cubicBezTo>
                      <a:pt x="49" y="81"/>
                      <a:pt x="69" y="90"/>
                      <a:pt x="91" y="92"/>
                    </a:cubicBezTo>
                    <a:cubicBezTo>
                      <a:pt x="92" y="92"/>
                      <a:pt x="94" y="92"/>
                      <a:pt x="95" y="92"/>
                    </a:cubicBezTo>
                    <a:cubicBezTo>
                      <a:pt x="124" y="92"/>
                      <a:pt x="150" y="77"/>
                      <a:pt x="165" y="51"/>
                    </a:cubicBezTo>
                    <a:cubicBezTo>
                      <a:pt x="166" y="49"/>
                      <a:pt x="168" y="47"/>
                      <a:pt x="169" y="44"/>
                    </a:cubicBezTo>
                    <a:cubicBezTo>
                      <a:pt x="169" y="43"/>
                      <a:pt x="169" y="41"/>
                      <a:pt x="167"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02" name="Freeform 175"/>
              <p:cNvSpPr>
                <a:spLocks/>
              </p:cNvSpPr>
              <p:nvPr/>
            </p:nvSpPr>
            <p:spPr bwMode="auto">
              <a:xfrm>
                <a:off x="3340101" y="103188"/>
                <a:ext cx="269875" cy="152400"/>
              </a:xfrm>
              <a:custGeom>
                <a:avLst/>
                <a:gdLst>
                  <a:gd name="T0" fmla="*/ 168 w 169"/>
                  <a:gd name="T1" fmla="*/ 72 h 94"/>
                  <a:gd name="T2" fmla="*/ 164 w 169"/>
                  <a:gd name="T3" fmla="*/ 72 h 94"/>
                  <a:gd name="T4" fmla="*/ 155 w 169"/>
                  <a:gd name="T5" fmla="*/ 82 h 94"/>
                  <a:gd name="T6" fmla="*/ 134 w 169"/>
                  <a:gd name="T7" fmla="*/ 29 h 94"/>
                  <a:gd name="T8" fmla="*/ 79 w 169"/>
                  <a:gd name="T9" fmla="*/ 2 h 94"/>
                  <a:gd name="T10" fmla="*/ 4 w 169"/>
                  <a:gd name="T11" fmla="*/ 42 h 94"/>
                  <a:gd name="T12" fmla="*/ 1 w 169"/>
                  <a:gd name="T13" fmla="*/ 49 h 94"/>
                  <a:gd name="T14" fmla="*/ 2 w 169"/>
                  <a:gd name="T15" fmla="*/ 53 h 94"/>
                  <a:gd name="T16" fmla="*/ 6 w 169"/>
                  <a:gd name="T17" fmla="*/ 52 h 94"/>
                  <a:gd name="T18" fmla="*/ 10 w 169"/>
                  <a:gd name="T19" fmla="*/ 45 h 94"/>
                  <a:gd name="T20" fmla="*/ 78 w 169"/>
                  <a:gd name="T21" fmla="*/ 8 h 94"/>
                  <a:gd name="T22" fmla="*/ 130 w 169"/>
                  <a:gd name="T23" fmla="*/ 33 h 94"/>
                  <a:gd name="T24" fmla="*/ 149 w 169"/>
                  <a:gd name="T25" fmla="*/ 84 h 94"/>
                  <a:gd name="T26" fmla="*/ 138 w 169"/>
                  <a:gd name="T27" fmla="*/ 75 h 94"/>
                  <a:gd name="T28" fmla="*/ 134 w 169"/>
                  <a:gd name="T29" fmla="*/ 75 h 94"/>
                  <a:gd name="T30" fmla="*/ 134 w 169"/>
                  <a:gd name="T31" fmla="*/ 79 h 94"/>
                  <a:gd name="T32" fmla="*/ 150 w 169"/>
                  <a:gd name="T33" fmla="*/ 93 h 94"/>
                  <a:gd name="T34" fmla="*/ 152 w 169"/>
                  <a:gd name="T35" fmla="*/ 94 h 94"/>
                  <a:gd name="T36" fmla="*/ 154 w 169"/>
                  <a:gd name="T37" fmla="*/ 93 h 94"/>
                  <a:gd name="T38" fmla="*/ 168 w 169"/>
                  <a:gd name="T39" fmla="*/ 76 h 94"/>
                  <a:gd name="T40" fmla="*/ 168 w 169"/>
                  <a:gd name="T41" fmla="*/ 7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94">
                    <a:moveTo>
                      <a:pt x="168" y="72"/>
                    </a:moveTo>
                    <a:cubicBezTo>
                      <a:pt x="167" y="71"/>
                      <a:pt x="165" y="71"/>
                      <a:pt x="164" y="72"/>
                    </a:cubicBezTo>
                    <a:cubicBezTo>
                      <a:pt x="155" y="82"/>
                      <a:pt x="155" y="82"/>
                      <a:pt x="155" y="82"/>
                    </a:cubicBezTo>
                    <a:cubicBezTo>
                      <a:pt x="155" y="63"/>
                      <a:pt x="148" y="44"/>
                      <a:pt x="134" y="29"/>
                    </a:cubicBezTo>
                    <a:cubicBezTo>
                      <a:pt x="120" y="13"/>
                      <a:pt x="100" y="3"/>
                      <a:pt x="79" y="2"/>
                    </a:cubicBezTo>
                    <a:cubicBezTo>
                      <a:pt x="48" y="0"/>
                      <a:pt x="20" y="16"/>
                      <a:pt x="4" y="42"/>
                    </a:cubicBezTo>
                    <a:cubicBezTo>
                      <a:pt x="3" y="44"/>
                      <a:pt x="2" y="47"/>
                      <a:pt x="1" y="49"/>
                    </a:cubicBezTo>
                    <a:cubicBezTo>
                      <a:pt x="0" y="51"/>
                      <a:pt x="1" y="52"/>
                      <a:pt x="2" y="53"/>
                    </a:cubicBezTo>
                    <a:cubicBezTo>
                      <a:pt x="4" y="54"/>
                      <a:pt x="6" y="53"/>
                      <a:pt x="6" y="52"/>
                    </a:cubicBezTo>
                    <a:cubicBezTo>
                      <a:pt x="7" y="49"/>
                      <a:pt x="8" y="47"/>
                      <a:pt x="10" y="45"/>
                    </a:cubicBezTo>
                    <a:cubicBezTo>
                      <a:pt x="24" y="21"/>
                      <a:pt x="50" y="6"/>
                      <a:pt x="78" y="8"/>
                    </a:cubicBezTo>
                    <a:cubicBezTo>
                      <a:pt x="98" y="9"/>
                      <a:pt x="117" y="18"/>
                      <a:pt x="130" y="33"/>
                    </a:cubicBezTo>
                    <a:cubicBezTo>
                      <a:pt x="143" y="47"/>
                      <a:pt x="149" y="65"/>
                      <a:pt x="149" y="84"/>
                    </a:cubicBezTo>
                    <a:cubicBezTo>
                      <a:pt x="138" y="75"/>
                      <a:pt x="138" y="75"/>
                      <a:pt x="138" y="75"/>
                    </a:cubicBezTo>
                    <a:cubicBezTo>
                      <a:pt x="137" y="73"/>
                      <a:pt x="135" y="74"/>
                      <a:pt x="134" y="75"/>
                    </a:cubicBezTo>
                    <a:cubicBezTo>
                      <a:pt x="133" y="76"/>
                      <a:pt x="133" y="78"/>
                      <a:pt x="134" y="79"/>
                    </a:cubicBezTo>
                    <a:cubicBezTo>
                      <a:pt x="150" y="93"/>
                      <a:pt x="150" y="93"/>
                      <a:pt x="150" y="93"/>
                    </a:cubicBezTo>
                    <a:cubicBezTo>
                      <a:pt x="151" y="93"/>
                      <a:pt x="151" y="94"/>
                      <a:pt x="152" y="94"/>
                    </a:cubicBezTo>
                    <a:cubicBezTo>
                      <a:pt x="153" y="94"/>
                      <a:pt x="154" y="93"/>
                      <a:pt x="154" y="93"/>
                    </a:cubicBezTo>
                    <a:cubicBezTo>
                      <a:pt x="168" y="76"/>
                      <a:pt x="168" y="76"/>
                      <a:pt x="168" y="76"/>
                    </a:cubicBezTo>
                    <a:cubicBezTo>
                      <a:pt x="169" y="75"/>
                      <a:pt x="169" y="73"/>
                      <a:pt x="168" y="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03" name="Freeform 176"/>
              <p:cNvSpPr>
                <a:spLocks/>
              </p:cNvSpPr>
              <p:nvPr/>
            </p:nvSpPr>
            <p:spPr bwMode="auto">
              <a:xfrm>
                <a:off x="3379788" y="206375"/>
                <a:ext cx="19050" cy="52388"/>
              </a:xfrm>
              <a:custGeom>
                <a:avLst/>
                <a:gdLst>
                  <a:gd name="T0" fmla="*/ 4 w 12"/>
                  <a:gd name="T1" fmla="*/ 32 h 32"/>
                  <a:gd name="T2" fmla="*/ 9 w 12"/>
                  <a:gd name="T3" fmla="*/ 30 h 32"/>
                  <a:gd name="T4" fmla="*/ 12 w 12"/>
                  <a:gd name="T5" fmla="*/ 3 h 32"/>
                  <a:gd name="T6" fmla="*/ 6 w 12"/>
                  <a:gd name="T7" fmla="*/ 0 h 32"/>
                  <a:gd name="T8" fmla="*/ 4 w 12"/>
                  <a:gd name="T9" fmla="*/ 32 h 32"/>
                </a:gdLst>
                <a:ahLst/>
                <a:cxnLst>
                  <a:cxn ang="0">
                    <a:pos x="T0" y="T1"/>
                  </a:cxn>
                  <a:cxn ang="0">
                    <a:pos x="T2" y="T3"/>
                  </a:cxn>
                  <a:cxn ang="0">
                    <a:pos x="T4" y="T5"/>
                  </a:cxn>
                  <a:cxn ang="0">
                    <a:pos x="T6" y="T7"/>
                  </a:cxn>
                  <a:cxn ang="0">
                    <a:pos x="T8" y="T9"/>
                  </a:cxn>
                </a:cxnLst>
                <a:rect l="0" t="0" r="r" b="b"/>
                <a:pathLst>
                  <a:path w="12" h="32">
                    <a:moveTo>
                      <a:pt x="4" y="32"/>
                    </a:moveTo>
                    <a:cubicBezTo>
                      <a:pt x="9" y="30"/>
                      <a:pt x="9" y="30"/>
                      <a:pt x="9" y="30"/>
                    </a:cubicBezTo>
                    <a:cubicBezTo>
                      <a:pt x="7" y="21"/>
                      <a:pt x="8" y="11"/>
                      <a:pt x="12" y="3"/>
                    </a:cubicBezTo>
                    <a:cubicBezTo>
                      <a:pt x="6" y="0"/>
                      <a:pt x="6" y="0"/>
                      <a:pt x="6" y="0"/>
                    </a:cubicBezTo>
                    <a:cubicBezTo>
                      <a:pt x="1" y="10"/>
                      <a:pt x="0" y="21"/>
                      <a:pt x="4"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04" name="Freeform 177"/>
              <p:cNvSpPr>
                <a:spLocks/>
              </p:cNvSpPr>
              <p:nvPr/>
            </p:nvSpPr>
            <p:spPr bwMode="auto">
              <a:xfrm>
                <a:off x="3392488" y="165100"/>
                <a:ext cx="47625" cy="39688"/>
              </a:xfrm>
              <a:custGeom>
                <a:avLst/>
                <a:gdLst>
                  <a:gd name="T0" fmla="*/ 30 w 30"/>
                  <a:gd name="T1" fmla="*/ 9 h 25"/>
                  <a:gd name="T2" fmla="*/ 28 w 30"/>
                  <a:gd name="T3" fmla="*/ 0 h 25"/>
                  <a:gd name="T4" fmla="*/ 0 w 30"/>
                  <a:gd name="T5" fmla="*/ 21 h 25"/>
                  <a:gd name="T6" fmla="*/ 7 w 30"/>
                  <a:gd name="T7" fmla="*/ 25 h 25"/>
                  <a:gd name="T8" fmla="*/ 30 w 30"/>
                  <a:gd name="T9" fmla="*/ 9 h 25"/>
                </a:gdLst>
                <a:ahLst/>
                <a:cxnLst>
                  <a:cxn ang="0">
                    <a:pos x="T0" y="T1"/>
                  </a:cxn>
                  <a:cxn ang="0">
                    <a:pos x="T2" y="T3"/>
                  </a:cxn>
                  <a:cxn ang="0">
                    <a:pos x="T4" y="T5"/>
                  </a:cxn>
                  <a:cxn ang="0">
                    <a:pos x="T6" y="T7"/>
                  </a:cxn>
                  <a:cxn ang="0">
                    <a:pos x="T8" y="T9"/>
                  </a:cxn>
                </a:cxnLst>
                <a:rect l="0" t="0" r="r" b="b"/>
                <a:pathLst>
                  <a:path w="30" h="25">
                    <a:moveTo>
                      <a:pt x="30" y="9"/>
                    </a:moveTo>
                    <a:cubicBezTo>
                      <a:pt x="28" y="0"/>
                      <a:pt x="28" y="0"/>
                      <a:pt x="28" y="0"/>
                    </a:cubicBezTo>
                    <a:cubicBezTo>
                      <a:pt x="16" y="3"/>
                      <a:pt x="6" y="11"/>
                      <a:pt x="0" y="21"/>
                    </a:cubicBezTo>
                    <a:cubicBezTo>
                      <a:pt x="7" y="25"/>
                      <a:pt x="7" y="25"/>
                      <a:pt x="7" y="25"/>
                    </a:cubicBezTo>
                    <a:cubicBezTo>
                      <a:pt x="12" y="17"/>
                      <a:pt x="21" y="11"/>
                      <a:pt x="3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05" name="Freeform 178"/>
              <p:cNvSpPr>
                <a:spLocks/>
              </p:cNvSpPr>
              <p:nvPr/>
            </p:nvSpPr>
            <p:spPr bwMode="auto">
              <a:xfrm>
                <a:off x="3446463" y="160338"/>
                <a:ext cx="76200" cy="46038"/>
              </a:xfrm>
              <a:custGeom>
                <a:avLst/>
                <a:gdLst>
                  <a:gd name="T0" fmla="*/ 26 w 47"/>
                  <a:gd name="T1" fmla="*/ 5 h 29"/>
                  <a:gd name="T2" fmla="*/ 0 w 47"/>
                  <a:gd name="T3" fmla="*/ 1 h 29"/>
                  <a:gd name="T4" fmla="*/ 1 w 47"/>
                  <a:gd name="T5" fmla="*/ 11 h 29"/>
                  <a:gd name="T6" fmla="*/ 22 w 47"/>
                  <a:gd name="T7" fmla="*/ 15 h 29"/>
                  <a:gd name="T8" fmla="*/ 37 w 47"/>
                  <a:gd name="T9" fmla="*/ 29 h 29"/>
                  <a:gd name="T10" fmla="*/ 47 w 47"/>
                  <a:gd name="T11" fmla="*/ 23 h 29"/>
                  <a:gd name="T12" fmla="*/ 26 w 47"/>
                  <a:gd name="T13" fmla="*/ 5 h 29"/>
                </a:gdLst>
                <a:ahLst/>
                <a:cxnLst>
                  <a:cxn ang="0">
                    <a:pos x="T0" y="T1"/>
                  </a:cxn>
                  <a:cxn ang="0">
                    <a:pos x="T2" y="T3"/>
                  </a:cxn>
                  <a:cxn ang="0">
                    <a:pos x="T4" y="T5"/>
                  </a:cxn>
                  <a:cxn ang="0">
                    <a:pos x="T6" y="T7"/>
                  </a:cxn>
                  <a:cxn ang="0">
                    <a:pos x="T8" y="T9"/>
                  </a:cxn>
                  <a:cxn ang="0">
                    <a:pos x="T10" y="T11"/>
                  </a:cxn>
                  <a:cxn ang="0">
                    <a:pos x="T12" y="T13"/>
                  </a:cxn>
                </a:cxnLst>
                <a:rect l="0" t="0" r="r" b="b"/>
                <a:pathLst>
                  <a:path w="47" h="29">
                    <a:moveTo>
                      <a:pt x="26" y="5"/>
                    </a:moveTo>
                    <a:cubicBezTo>
                      <a:pt x="18" y="1"/>
                      <a:pt x="9" y="0"/>
                      <a:pt x="0" y="1"/>
                    </a:cubicBezTo>
                    <a:cubicBezTo>
                      <a:pt x="1" y="11"/>
                      <a:pt x="1" y="11"/>
                      <a:pt x="1" y="11"/>
                    </a:cubicBezTo>
                    <a:cubicBezTo>
                      <a:pt x="8" y="11"/>
                      <a:pt x="15" y="12"/>
                      <a:pt x="22" y="15"/>
                    </a:cubicBezTo>
                    <a:cubicBezTo>
                      <a:pt x="28" y="18"/>
                      <a:pt x="33" y="23"/>
                      <a:pt x="37" y="29"/>
                    </a:cubicBezTo>
                    <a:cubicBezTo>
                      <a:pt x="47" y="23"/>
                      <a:pt x="47" y="23"/>
                      <a:pt x="47" y="23"/>
                    </a:cubicBezTo>
                    <a:cubicBezTo>
                      <a:pt x="42" y="15"/>
                      <a:pt x="35" y="9"/>
                      <a:pt x="26"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06" name="Freeform 179"/>
              <p:cNvSpPr>
                <a:spLocks/>
              </p:cNvSpPr>
              <p:nvPr/>
            </p:nvSpPr>
            <p:spPr bwMode="auto">
              <a:xfrm>
                <a:off x="3509963" y="204788"/>
                <a:ext cx="28575" cy="55563"/>
              </a:xfrm>
              <a:custGeom>
                <a:avLst/>
                <a:gdLst>
                  <a:gd name="T0" fmla="*/ 15 w 18"/>
                  <a:gd name="T1" fmla="*/ 34 h 34"/>
                  <a:gd name="T2" fmla="*/ 11 w 18"/>
                  <a:gd name="T3" fmla="*/ 0 h 34"/>
                  <a:gd name="T4" fmla="*/ 0 w 18"/>
                  <a:gd name="T5" fmla="*/ 5 h 34"/>
                  <a:gd name="T6" fmla="*/ 1 w 18"/>
                  <a:gd name="T7" fmla="*/ 30 h 34"/>
                  <a:gd name="T8" fmla="*/ 15 w 18"/>
                  <a:gd name="T9" fmla="*/ 34 h 34"/>
                </a:gdLst>
                <a:ahLst/>
                <a:cxnLst>
                  <a:cxn ang="0">
                    <a:pos x="T0" y="T1"/>
                  </a:cxn>
                  <a:cxn ang="0">
                    <a:pos x="T2" y="T3"/>
                  </a:cxn>
                  <a:cxn ang="0">
                    <a:pos x="T4" y="T5"/>
                  </a:cxn>
                  <a:cxn ang="0">
                    <a:pos x="T6" y="T7"/>
                  </a:cxn>
                  <a:cxn ang="0">
                    <a:pos x="T8" y="T9"/>
                  </a:cxn>
                </a:cxnLst>
                <a:rect l="0" t="0" r="r" b="b"/>
                <a:pathLst>
                  <a:path w="18" h="34">
                    <a:moveTo>
                      <a:pt x="15" y="34"/>
                    </a:moveTo>
                    <a:cubicBezTo>
                      <a:pt x="18" y="23"/>
                      <a:pt x="17" y="10"/>
                      <a:pt x="11" y="0"/>
                    </a:cubicBezTo>
                    <a:cubicBezTo>
                      <a:pt x="0" y="5"/>
                      <a:pt x="0" y="5"/>
                      <a:pt x="0" y="5"/>
                    </a:cubicBezTo>
                    <a:cubicBezTo>
                      <a:pt x="3" y="13"/>
                      <a:pt x="4" y="22"/>
                      <a:pt x="1" y="30"/>
                    </a:cubicBezTo>
                    <a:lnTo>
                      <a:pt x="15"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07" name="Freeform 180"/>
              <p:cNvSpPr>
                <a:spLocks/>
              </p:cNvSpPr>
              <p:nvPr/>
            </p:nvSpPr>
            <p:spPr bwMode="auto">
              <a:xfrm>
                <a:off x="3443288" y="206375"/>
                <a:ext cx="47625" cy="63500"/>
              </a:xfrm>
              <a:custGeom>
                <a:avLst/>
                <a:gdLst>
                  <a:gd name="T0" fmla="*/ 0 w 30"/>
                  <a:gd name="T1" fmla="*/ 33 h 39"/>
                  <a:gd name="T2" fmla="*/ 6 w 30"/>
                  <a:gd name="T3" fmla="*/ 39 h 39"/>
                  <a:gd name="T4" fmla="*/ 12 w 30"/>
                  <a:gd name="T5" fmla="*/ 33 h 39"/>
                  <a:gd name="T6" fmla="*/ 11 w 30"/>
                  <a:gd name="T7" fmla="*/ 31 h 39"/>
                  <a:gd name="T8" fmla="*/ 29 w 30"/>
                  <a:gd name="T9" fmla="*/ 6 h 39"/>
                  <a:gd name="T10" fmla="*/ 29 w 30"/>
                  <a:gd name="T11" fmla="*/ 1 h 39"/>
                  <a:gd name="T12" fmla="*/ 24 w 30"/>
                  <a:gd name="T13" fmla="*/ 2 h 39"/>
                  <a:gd name="T14" fmla="*/ 7 w 30"/>
                  <a:gd name="T15" fmla="*/ 27 h 39"/>
                  <a:gd name="T16" fmla="*/ 6 w 30"/>
                  <a:gd name="T17" fmla="*/ 27 h 39"/>
                  <a:gd name="T18" fmla="*/ 0 w 30"/>
                  <a:gd name="T19"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9">
                    <a:moveTo>
                      <a:pt x="0" y="33"/>
                    </a:moveTo>
                    <a:cubicBezTo>
                      <a:pt x="0" y="37"/>
                      <a:pt x="3" y="39"/>
                      <a:pt x="6" y="39"/>
                    </a:cubicBezTo>
                    <a:cubicBezTo>
                      <a:pt x="9" y="39"/>
                      <a:pt x="12" y="37"/>
                      <a:pt x="12" y="33"/>
                    </a:cubicBezTo>
                    <a:cubicBezTo>
                      <a:pt x="12" y="32"/>
                      <a:pt x="12" y="32"/>
                      <a:pt x="11" y="31"/>
                    </a:cubicBezTo>
                    <a:cubicBezTo>
                      <a:pt x="29" y="6"/>
                      <a:pt x="29" y="6"/>
                      <a:pt x="29" y="6"/>
                    </a:cubicBezTo>
                    <a:cubicBezTo>
                      <a:pt x="30" y="4"/>
                      <a:pt x="30" y="2"/>
                      <a:pt x="29" y="1"/>
                    </a:cubicBezTo>
                    <a:cubicBezTo>
                      <a:pt x="27" y="0"/>
                      <a:pt x="25" y="1"/>
                      <a:pt x="24" y="2"/>
                    </a:cubicBezTo>
                    <a:cubicBezTo>
                      <a:pt x="7" y="27"/>
                      <a:pt x="7" y="27"/>
                      <a:pt x="7" y="27"/>
                    </a:cubicBezTo>
                    <a:cubicBezTo>
                      <a:pt x="6" y="27"/>
                      <a:pt x="6" y="27"/>
                      <a:pt x="6" y="27"/>
                    </a:cubicBezTo>
                    <a:cubicBezTo>
                      <a:pt x="3" y="27"/>
                      <a:pt x="0" y="30"/>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grpSp>
        <p:grpSp>
          <p:nvGrpSpPr>
            <p:cNvPr id="93" name="Group 92"/>
            <p:cNvGrpSpPr/>
            <p:nvPr/>
          </p:nvGrpSpPr>
          <p:grpSpPr>
            <a:xfrm>
              <a:off x="8953258" y="5179447"/>
              <a:ext cx="421116" cy="382070"/>
              <a:chOff x="3305176" y="103188"/>
              <a:chExt cx="304800" cy="279400"/>
            </a:xfrm>
          </p:grpSpPr>
          <p:sp>
            <p:nvSpPr>
              <p:cNvPr id="94" name="Freeform 174"/>
              <p:cNvSpPr>
                <a:spLocks/>
              </p:cNvSpPr>
              <p:nvPr/>
            </p:nvSpPr>
            <p:spPr bwMode="auto">
              <a:xfrm>
                <a:off x="3305176" y="233363"/>
                <a:ext cx="271463" cy="149225"/>
              </a:xfrm>
              <a:custGeom>
                <a:avLst/>
                <a:gdLst>
                  <a:gd name="T0" fmla="*/ 167 w 169"/>
                  <a:gd name="T1" fmla="*/ 40 h 92"/>
                  <a:gd name="T2" fmla="*/ 163 w 169"/>
                  <a:gd name="T3" fmla="*/ 42 h 92"/>
                  <a:gd name="T4" fmla="*/ 160 w 169"/>
                  <a:gd name="T5" fmla="*/ 48 h 92"/>
                  <a:gd name="T6" fmla="*/ 91 w 169"/>
                  <a:gd name="T7" fmla="*/ 86 h 92"/>
                  <a:gd name="T8" fmla="*/ 39 w 169"/>
                  <a:gd name="T9" fmla="*/ 61 h 92"/>
                  <a:gd name="T10" fmla="*/ 20 w 169"/>
                  <a:gd name="T11" fmla="*/ 9 h 92"/>
                  <a:gd name="T12" fmla="*/ 32 w 169"/>
                  <a:gd name="T13" fmla="*/ 19 h 92"/>
                  <a:gd name="T14" fmla="*/ 36 w 169"/>
                  <a:gd name="T15" fmla="*/ 19 h 92"/>
                  <a:gd name="T16" fmla="*/ 36 w 169"/>
                  <a:gd name="T17" fmla="*/ 14 h 92"/>
                  <a:gd name="T18" fmla="*/ 19 w 169"/>
                  <a:gd name="T19" fmla="*/ 1 h 92"/>
                  <a:gd name="T20" fmla="*/ 17 w 169"/>
                  <a:gd name="T21" fmla="*/ 0 h 92"/>
                  <a:gd name="T22" fmla="*/ 15 w 169"/>
                  <a:gd name="T23" fmla="*/ 1 h 92"/>
                  <a:gd name="T24" fmla="*/ 1 w 169"/>
                  <a:gd name="T25" fmla="*/ 17 h 92"/>
                  <a:gd name="T26" fmla="*/ 1 w 169"/>
                  <a:gd name="T27" fmla="*/ 21 h 92"/>
                  <a:gd name="T28" fmla="*/ 3 w 169"/>
                  <a:gd name="T29" fmla="*/ 22 h 92"/>
                  <a:gd name="T30" fmla="*/ 6 w 169"/>
                  <a:gd name="T31" fmla="*/ 21 h 92"/>
                  <a:gd name="T32" fmla="*/ 14 w 169"/>
                  <a:gd name="T33" fmla="*/ 11 h 92"/>
                  <a:gd name="T34" fmla="*/ 35 w 169"/>
                  <a:gd name="T35" fmla="*/ 65 h 92"/>
                  <a:gd name="T36" fmla="*/ 91 w 169"/>
                  <a:gd name="T37" fmla="*/ 92 h 92"/>
                  <a:gd name="T38" fmla="*/ 95 w 169"/>
                  <a:gd name="T39" fmla="*/ 92 h 92"/>
                  <a:gd name="T40" fmla="*/ 165 w 169"/>
                  <a:gd name="T41" fmla="*/ 51 h 92"/>
                  <a:gd name="T42" fmla="*/ 169 w 169"/>
                  <a:gd name="T43" fmla="*/ 44 h 92"/>
                  <a:gd name="T44" fmla="*/ 167 w 169"/>
                  <a:gd name="T45"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92">
                    <a:moveTo>
                      <a:pt x="167" y="40"/>
                    </a:moveTo>
                    <a:cubicBezTo>
                      <a:pt x="166" y="40"/>
                      <a:pt x="164" y="40"/>
                      <a:pt x="163" y="42"/>
                    </a:cubicBezTo>
                    <a:cubicBezTo>
                      <a:pt x="162" y="44"/>
                      <a:pt x="161" y="46"/>
                      <a:pt x="160" y="48"/>
                    </a:cubicBezTo>
                    <a:cubicBezTo>
                      <a:pt x="146" y="73"/>
                      <a:pt x="119" y="87"/>
                      <a:pt x="91" y="86"/>
                    </a:cubicBezTo>
                    <a:cubicBezTo>
                      <a:pt x="71" y="84"/>
                      <a:pt x="53" y="76"/>
                      <a:pt x="39" y="61"/>
                    </a:cubicBezTo>
                    <a:cubicBezTo>
                      <a:pt x="27" y="47"/>
                      <a:pt x="20" y="28"/>
                      <a:pt x="20" y="9"/>
                    </a:cubicBezTo>
                    <a:cubicBezTo>
                      <a:pt x="32" y="19"/>
                      <a:pt x="32" y="19"/>
                      <a:pt x="32" y="19"/>
                    </a:cubicBezTo>
                    <a:cubicBezTo>
                      <a:pt x="33" y="20"/>
                      <a:pt x="35" y="20"/>
                      <a:pt x="36" y="19"/>
                    </a:cubicBezTo>
                    <a:cubicBezTo>
                      <a:pt x="37" y="17"/>
                      <a:pt x="37" y="16"/>
                      <a:pt x="36" y="14"/>
                    </a:cubicBezTo>
                    <a:cubicBezTo>
                      <a:pt x="19" y="1"/>
                      <a:pt x="19" y="1"/>
                      <a:pt x="19" y="1"/>
                    </a:cubicBezTo>
                    <a:cubicBezTo>
                      <a:pt x="19" y="0"/>
                      <a:pt x="18" y="0"/>
                      <a:pt x="17" y="0"/>
                    </a:cubicBezTo>
                    <a:cubicBezTo>
                      <a:pt x="16" y="0"/>
                      <a:pt x="16" y="0"/>
                      <a:pt x="15" y="1"/>
                    </a:cubicBezTo>
                    <a:cubicBezTo>
                      <a:pt x="1" y="17"/>
                      <a:pt x="1" y="17"/>
                      <a:pt x="1" y="17"/>
                    </a:cubicBezTo>
                    <a:cubicBezTo>
                      <a:pt x="0" y="18"/>
                      <a:pt x="0" y="20"/>
                      <a:pt x="1" y="21"/>
                    </a:cubicBezTo>
                    <a:cubicBezTo>
                      <a:pt x="2" y="22"/>
                      <a:pt x="3" y="22"/>
                      <a:pt x="3" y="22"/>
                    </a:cubicBezTo>
                    <a:cubicBezTo>
                      <a:pt x="4" y="22"/>
                      <a:pt x="5" y="22"/>
                      <a:pt x="6" y="21"/>
                    </a:cubicBezTo>
                    <a:cubicBezTo>
                      <a:pt x="14" y="11"/>
                      <a:pt x="14" y="11"/>
                      <a:pt x="14" y="11"/>
                    </a:cubicBezTo>
                    <a:cubicBezTo>
                      <a:pt x="14" y="31"/>
                      <a:pt x="22" y="50"/>
                      <a:pt x="35" y="65"/>
                    </a:cubicBezTo>
                    <a:cubicBezTo>
                      <a:pt x="49" y="81"/>
                      <a:pt x="69" y="90"/>
                      <a:pt x="91" y="92"/>
                    </a:cubicBezTo>
                    <a:cubicBezTo>
                      <a:pt x="92" y="92"/>
                      <a:pt x="94" y="92"/>
                      <a:pt x="95" y="92"/>
                    </a:cubicBezTo>
                    <a:cubicBezTo>
                      <a:pt x="124" y="92"/>
                      <a:pt x="150" y="77"/>
                      <a:pt x="165" y="51"/>
                    </a:cubicBezTo>
                    <a:cubicBezTo>
                      <a:pt x="166" y="49"/>
                      <a:pt x="168" y="47"/>
                      <a:pt x="169" y="44"/>
                    </a:cubicBezTo>
                    <a:cubicBezTo>
                      <a:pt x="169" y="43"/>
                      <a:pt x="169" y="41"/>
                      <a:pt x="167"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95" name="Freeform 175"/>
              <p:cNvSpPr>
                <a:spLocks/>
              </p:cNvSpPr>
              <p:nvPr/>
            </p:nvSpPr>
            <p:spPr bwMode="auto">
              <a:xfrm>
                <a:off x="3340101" y="103188"/>
                <a:ext cx="269875" cy="152400"/>
              </a:xfrm>
              <a:custGeom>
                <a:avLst/>
                <a:gdLst>
                  <a:gd name="T0" fmla="*/ 168 w 169"/>
                  <a:gd name="T1" fmla="*/ 72 h 94"/>
                  <a:gd name="T2" fmla="*/ 164 w 169"/>
                  <a:gd name="T3" fmla="*/ 72 h 94"/>
                  <a:gd name="T4" fmla="*/ 155 w 169"/>
                  <a:gd name="T5" fmla="*/ 82 h 94"/>
                  <a:gd name="T6" fmla="*/ 134 w 169"/>
                  <a:gd name="T7" fmla="*/ 29 h 94"/>
                  <a:gd name="T8" fmla="*/ 79 w 169"/>
                  <a:gd name="T9" fmla="*/ 2 h 94"/>
                  <a:gd name="T10" fmla="*/ 4 w 169"/>
                  <a:gd name="T11" fmla="*/ 42 h 94"/>
                  <a:gd name="T12" fmla="*/ 1 w 169"/>
                  <a:gd name="T13" fmla="*/ 49 h 94"/>
                  <a:gd name="T14" fmla="*/ 2 w 169"/>
                  <a:gd name="T15" fmla="*/ 53 h 94"/>
                  <a:gd name="T16" fmla="*/ 6 w 169"/>
                  <a:gd name="T17" fmla="*/ 52 h 94"/>
                  <a:gd name="T18" fmla="*/ 10 w 169"/>
                  <a:gd name="T19" fmla="*/ 45 h 94"/>
                  <a:gd name="T20" fmla="*/ 78 w 169"/>
                  <a:gd name="T21" fmla="*/ 8 h 94"/>
                  <a:gd name="T22" fmla="*/ 130 w 169"/>
                  <a:gd name="T23" fmla="*/ 33 h 94"/>
                  <a:gd name="T24" fmla="*/ 149 w 169"/>
                  <a:gd name="T25" fmla="*/ 84 h 94"/>
                  <a:gd name="T26" fmla="*/ 138 w 169"/>
                  <a:gd name="T27" fmla="*/ 75 h 94"/>
                  <a:gd name="T28" fmla="*/ 134 w 169"/>
                  <a:gd name="T29" fmla="*/ 75 h 94"/>
                  <a:gd name="T30" fmla="*/ 134 w 169"/>
                  <a:gd name="T31" fmla="*/ 79 h 94"/>
                  <a:gd name="T32" fmla="*/ 150 w 169"/>
                  <a:gd name="T33" fmla="*/ 93 h 94"/>
                  <a:gd name="T34" fmla="*/ 152 w 169"/>
                  <a:gd name="T35" fmla="*/ 94 h 94"/>
                  <a:gd name="T36" fmla="*/ 154 w 169"/>
                  <a:gd name="T37" fmla="*/ 93 h 94"/>
                  <a:gd name="T38" fmla="*/ 168 w 169"/>
                  <a:gd name="T39" fmla="*/ 76 h 94"/>
                  <a:gd name="T40" fmla="*/ 168 w 169"/>
                  <a:gd name="T41" fmla="*/ 7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 h="94">
                    <a:moveTo>
                      <a:pt x="168" y="72"/>
                    </a:moveTo>
                    <a:cubicBezTo>
                      <a:pt x="167" y="71"/>
                      <a:pt x="165" y="71"/>
                      <a:pt x="164" y="72"/>
                    </a:cubicBezTo>
                    <a:cubicBezTo>
                      <a:pt x="155" y="82"/>
                      <a:pt x="155" y="82"/>
                      <a:pt x="155" y="82"/>
                    </a:cubicBezTo>
                    <a:cubicBezTo>
                      <a:pt x="155" y="63"/>
                      <a:pt x="148" y="44"/>
                      <a:pt x="134" y="29"/>
                    </a:cubicBezTo>
                    <a:cubicBezTo>
                      <a:pt x="120" y="13"/>
                      <a:pt x="100" y="3"/>
                      <a:pt x="79" y="2"/>
                    </a:cubicBezTo>
                    <a:cubicBezTo>
                      <a:pt x="48" y="0"/>
                      <a:pt x="20" y="16"/>
                      <a:pt x="4" y="42"/>
                    </a:cubicBezTo>
                    <a:cubicBezTo>
                      <a:pt x="3" y="44"/>
                      <a:pt x="2" y="47"/>
                      <a:pt x="1" y="49"/>
                    </a:cubicBezTo>
                    <a:cubicBezTo>
                      <a:pt x="0" y="51"/>
                      <a:pt x="1" y="52"/>
                      <a:pt x="2" y="53"/>
                    </a:cubicBezTo>
                    <a:cubicBezTo>
                      <a:pt x="4" y="54"/>
                      <a:pt x="6" y="53"/>
                      <a:pt x="6" y="52"/>
                    </a:cubicBezTo>
                    <a:cubicBezTo>
                      <a:pt x="7" y="49"/>
                      <a:pt x="8" y="47"/>
                      <a:pt x="10" y="45"/>
                    </a:cubicBezTo>
                    <a:cubicBezTo>
                      <a:pt x="24" y="21"/>
                      <a:pt x="50" y="6"/>
                      <a:pt x="78" y="8"/>
                    </a:cubicBezTo>
                    <a:cubicBezTo>
                      <a:pt x="98" y="9"/>
                      <a:pt x="117" y="18"/>
                      <a:pt x="130" y="33"/>
                    </a:cubicBezTo>
                    <a:cubicBezTo>
                      <a:pt x="143" y="47"/>
                      <a:pt x="149" y="65"/>
                      <a:pt x="149" y="84"/>
                    </a:cubicBezTo>
                    <a:cubicBezTo>
                      <a:pt x="138" y="75"/>
                      <a:pt x="138" y="75"/>
                      <a:pt x="138" y="75"/>
                    </a:cubicBezTo>
                    <a:cubicBezTo>
                      <a:pt x="137" y="73"/>
                      <a:pt x="135" y="74"/>
                      <a:pt x="134" y="75"/>
                    </a:cubicBezTo>
                    <a:cubicBezTo>
                      <a:pt x="133" y="76"/>
                      <a:pt x="133" y="78"/>
                      <a:pt x="134" y="79"/>
                    </a:cubicBezTo>
                    <a:cubicBezTo>
                      <a:pt x="150" y="93"/>
                      <a:pt x="150" y="93"/>
                      <a:pt x="150" y="93"/>
                    </a:cubicBezTo>
                    <a:cubicBezTo>
                      <a:pt x="151" y="93"/>
                      <a:pt x="151" y="94"/>
                      <a:pt x="152" y="94"/>
                    </a:cubicBezTo>
                    <a:cubicBezTo>
                      <a:pt x="153" y="94"/>
                      <a:pt x="154" y="93"/>
                      <a:pt x="154" y="93"/>
                    </a:cubicBezTo>
                    <a:cubicBezTo>
                      <a:pt x="168" y="76"/>
                      <a:pt x="168" y="76"/>
                      <a:pt x="168" y="76"/>
                    </a:cubicBezTo>
                    <a:cubicBezTo>
                      <a:pt x="169" y="75"/>
                      <a:pt x="169" y="73"/>
                      <a:pt x="168" y="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96" name="Freeform 176"/>
              <p:cNvSpPr>
                <a:spLocks/>
              </p:cNvSpPr>
              <p:nvPr/>
            </p:nvSpPr>
            <p:spPr bwMode="auto">
              <a:xfrm>
                <a:off x="3379788" y="206375"/>
                <a:ext cx="19050" cy="52388"/>
              </a:xfrm>
              <a:custGeom>
                <a:avLst/>
                <a:gdLst>
                  <a:gd name="T0" fmla="*/ 4 w 12"/>
                  <a:gd name="T1" fmla="*/ 32 h 32"/>
                  <a:gd name="T2" fmla="*/ 9 w 12"/>
                  <a:gd name="T3" fmla="*/ 30 h 32"/>
                  <a:gd name="T4" fmla="*/ 12 w 12"/>
                  <a:gd name="T5" fmla="*/ 3 h 32"/>
                  <a:gd name="T6" fmla="*/ 6 w 12"/>
                  <a:gd name="T7" fmla="*/ 0 h 32"/>
                  <a:gd name="T8" fmla="*/ 4 w 12"/>
                  <a:gd name="T9" fmla="*/ 32 h 32"/>
                </a:gdLst>
                <a:ahLst/>
                <a:cxnLst>
                  <a:cxn ang="0">
                    <a:pos x="T0" y="T1"/>
                  </a:cxn>
                  <a:cxn ang="0">
                    <a:pos x="T2" y="T3"/>
                  </a:cxn>
                  <a:cxn ang="0">
                    <a:pos x="T4" y="T5"/>
                  </a:cxn>
                  <a:cxn ang="0">
                    <a:pos x="T6" y="T7"/>
                  </a:cxn>
                  <a:cxn ang="0">
                    <a:pos x="T8" y="T9"/>
                  </a:cxn>
                </a:cxnLst>
                <a:rect l="0" t="0" r="r" b="b"/>
                <a:pathLst>
                  <a:path w="12" h="32">
                    <a:moveTo>
                      <a:pt x="4" y="32"/>
                    </a:moveTo>
                    <a:cubicBezTo>
                      <a:pt x="9" y="30"/>
                      <a:pt x="9" y="30"/>
                      <a:pt x="9" y="30"/>
                    </a:cubicBezTo>
                    <a:cubicBezTo>
                      <a:pt x="7" y="21"/>
                      <a:pt x="8" y="11"/>
                      <a:pt x="12" y="3"/>
                    </a:cubicBezTo>
                    <a:cubicBezTo>
                      <a:pt x="6" y="0"/>
                      <a:pt x="6" y="0"/>
                      <a:pt x="6" y="0"/>
                    </a:cubicBezTo>
                    <a:cubicBezTo>
                      <a:pt x="1" y="10"/>
                      <a:pt x="0" y="21"/>
                      <a:pt x="4"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97" name="Freeform 177"/>
              <p:cNvSpPr>
                <a:spLocks/>
              </p:cNvSpPr>
              <p:nvPr/>
            </p:nvSpPr>
            <p:spPr bwMode="auto">
              <a:xfrm>
                <a:off x="3392488" y="165100"/>
                <a:ext cx="47625" cy="39688"/>
              </a:xfrm>
              <a:custGeom>
                <a:avLst/>
                <a:gdLst>
                  <a:gd name="T0" fmla="*/ 30 w 30"/>
                  <a:gd name="T1" fmla="*/ 9 h 25"/>
                  <a:gd name="T2" fmla="*/ 28 w 30"/>
                  <a:gd name="T3" fmla="*/ 0 h 25"/>
                  <a:gd name="T4" fmla="*/ 0 w 30"/>
                  <a:gd name="T5" fmla="*/ 21 h 25"/>
                  <a:gd name="T6" fmla="*/ 7 w 30"/>
                  <a:gd name="T7" fmla="*/ 25 h 25"/>
                  <a:gd name="T8" fmla="*/ 30 w 30"/>
                  <a:gd name="T9" fmla="*/ 9 h 25"/>
                </a:gdLst>
                <a:ahLst/>
                <a:cxnLst>
                  <a:cxn ang="0">
                    <a:pos x="T0" y="T1"/>
                  </a:cxn>
                  <a:cxn ang="0">
                    <a:pos x="T2" y="T3"/>
                  </a:cxn>
                  <a:cxn ang="0">
                    <a:pos x="T4" y="T5"/>
                  </a:cxn>
                  <a:cxn ang="0">
                    <a:pos x="T6" y="T7"/>
                  </a:cxn>
                  <a:cxn ang="0">
                    <a:pos x="T8" y="T9"/>
                  </a:cxn>
                </a:cxnLst>
                <a:rect l="0" t="0" r="r" b="b"/>
                <a:pathLst>
                  <a:path w="30" h="25">
                    <a:moveTo>
                      <a:pt x="30" y="9"/>
                    </a:moveTo>
                    <a:cubicBezTo>
                      <a:pt x="28" y="0"/>
                      <a:pt x="28" y="0"/>
                      <a:pt x="28" y="0"/>
                    </a:cubicBezTo>
                    <a:cubicBezTo>
                      <a:pt x="16" y="3"/>
                      <a:pt x="6" y="11"/>
                      <a:pt x="0" y="21"/>
                    </a:cubicBezTo>
                    <a:cubicBezTo>
                      <a:pt x="7" y="25"/>
                      <a:pt x="7" y="25"/>
                      <a:pt x="7" y="25"/>
                    </a:cubicBezTo>
                    <a:cubicBezTo>
                      <a:pt x="12" y="17"/>
                      <a:pt x="21" y="11"/>
                      <a:pt x="3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98" name="Freeform 178"/>
              <p:cNvSpPr>
                <a:spLocks/>
              </p:cNvSpPr>
              <p:nvPr/>
            </p:nvSpPr>
            <p:spPr bwMode="auto">
              <a:xfrm>
                <a:off x="3446463" y="160338"/>
                <a:ext cx="76200" cy="46038"/>
              </a:xfrm>
              <a:custGeom>
                <a:avLst/>
                <a:gdLst>
                  <a:gd name="T0" fmla="*/ 26 w 47"/>
                  <a:gd name="T1" fmla="*/ 5 h 29"/>
                  <a:gd name="T2" fmla="*/ 0 w 47"/>
                  <a:gd name="T3" fmla="*/ 1 h 29"/>
                  <a:gd name="T4" fmla="*/ 1 w 47"/>
                  <a:gd name="T5" fmla="*/ 11 h 29"/>
                  <a:gd name="T6" fmla="*/ 22 w 47"/>
                  <a:gd name="T7" fmla="*/ 15 h 29"/>
                  <a:gd name="T8" fmla="*/ 37 w 47"/>
                  <a:gd name="T9" fmla="*/ 29 h 29"/>
                  <a:gd name="T10" fmla="*/ 47 w 47"/>
                  <a:gd name="T11" fmla="*/ 23 h 29"/>
                  <a:gd name="T12" fmla="*/ 26 w 47"/>
                  <a:gd name="T13" fmla="*/ 5 h 29"/>
                </a:gdLst>
                <a:ahLst/>
                <a:cxnLst>
                  <a:cxn ang="0">
                    <a:pos x="T0" y="T1"/>
                  </a:cxn>
                  <a:cxn ang="0">
                    <a:pos x="T2" y="T3"/>
                  </a:cxn>
                  <a:cxn ang="0">
                    <a:pos x="T4" y="T5"/>
                  </a:cxn>
                  <a:cxn ang="0">
                    <a:pos x="T6" y="T7"/>
                  </a:cxn>
                  <a:cxn ang="0">
                    <a:pos x="T8" y="T9"/>
                  </a:cxn>
                  <a:cxn ang="0">
                    <a:pos x="T10" y="T11"/>
                  </a:cxn>
                  <a:cxn ang="0">
                    <a:pos x="T12" y="T13"/>
                  </a:cxn>
                </a:cxnLst>
                <a:rect l="0" t="0" r="r" b="b"/>
                <a:pathLst>
                  <a:path w="47" h="29">
                    <a:moveTo>
                      <a:pt x="26" y="5"/>
                    </a:moveTo>
                    <a:cubicBezTo>
                      <a:pt x="18" y="1"/>
                      <a:pt x="9" y="0"/>
                      <a:pt x="0" y="1"/>
                    </a:cubicBezTo>
                    <a:cubicBezTo>
                      <a:pt x="1" y="11"/>
                      <a:pt x="1" y="11"/>
                      <a:pt x="1" y="11"/>
                    </a:cubicBezTo>
                    <a:cubicBezTo>
                      <a:pt x="8" y="11"/>
                      <a:pt x="15" y="12"/>
                      <a:pt x="22" y="15"/>
                    </a:cubicBezTo>
                    <a:cubicBezTo>
                      <a:pt x="28" y="18"/>
                      <a:pt x="33" y="23"/>
                      <a:pt x="37" y="29"/>
                    </a:cubicBezTo>
                    <a:cubicBezTo>
                      <a:pt x="47" y="23"/>
                      <a:pt x="47" y="23"/>
                      <a:pt x="47" y="23"/>
                    </a:cubicBezTo>
                    <a:cubicBezTo>
                      <a:pt x="42" y="15"/>
                      <a:pt x="35" y="9"/>
                      <a:pt x="26"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99" name="Freeform 179"/>
              <p:cNvSpPr>
                <a:spLocks/>
              </p:cNvSpPr>
              <p:nvPr/>
            </p:nvSpPr>
            <p:spPr bwMode="auto">
              <a:xfrm>
                <a:off x="3509963" y="204788"/>
                <a:ext cx="28575" cy="55563"/>
              </a:xfrm>
              <a:custGeom>
                <a:avLst/>
                <a:gdLst>
                  <a:gd name="T0" fmla="*/ 15 w 18"/>
                  <a:gd name="T1" fmla="*/ 34 h 34"/>
                  <a:gd name="T2" fmla="*/ 11 w 18"/>
                  <a:gd name="T3" fmla="*/ 0 h 34"/>
                  <a:gd name="T4" fmla="*/ 0 w 18"/>
                  <a:gd name="T5" fmla="*/ 5 h 34"/>
                  <a:gd name="T6" fmla="*/ 1 w 18"/>
                  <a:gd name="T7" fmla="*/ 30 h 34"/>
                  <a:gd name="T8" fmla="*/ 15 w 18"/>
                  <a:gd name="T9" fmla="*/ 34 h 34"/>
                </a:gdLst>
                <a:ahLst/>
                <a:cxnLst>
                  <a:cxn ang="0">
                    <a:pos x="T0" y="T1"/>
                  </a:cxn>
                  <a:cxn ang="0">
                    <a:pos x="T2" y="T3"/>
                  </a:cxn>
                  <a:cxn ang="0">
                    <a:pos x="T4" y="T5"/>
                  </a:cxn>
                  <a:cxn ang="0">
                    <a:pos x="T6" y="T7"/>
                  </a:cxn>
                  <a:cxn ang="0">
                    <a:pos x="T8" y="T9"/>
                  </a:cxn>
                </a:cxnLst>
                <a:rect l="0" t="0" r="r" b="b"/>
                <a:pathLst>
                  <a:path w="18" h="34">
                    <a:moveTo>
                      <a:pt x="15" y="34"/>
                    </a:moveTo>
                    <a:cubicBezTo>
                      <a:pt x="18" y="23"/>
                      <a:pt x="17" y="10"/>
                      <a:pt x="11" y="0"/>
                    </a:cubicBezTo>
                    <a:cubicBezTo>
                      <a:pt x="0" y="5"/>
                      <a:pt x="0" y="5"/>
                      <a:pt x="0" y="5"/>
                    </a:cubicBezTo>
                    <a:cubicBezTo>
                      <a:pt x="3" y="13"/>
                      <a:pt x="4" y="22"/>
                      <a:pt x="1" y="30"/>
                    </a:cubicBezTo>
                    <a:lnTo>
                      <a:pt x="15"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sp>
            <p:nvSpPr>
              <p:cNvPr id="100" name="Freeform 180"/>
              <p:cNvSpPr>
                <a:spLocks/>
              </p:cNvSpPr>
              <p:nvPr/>
            </p:nvSpPr>
            <p:spPr bwMode="auto">
              <a:xfrm>
                <a:off x="3443290" y="206375"/>
                <a:ext cx="47625" cy="63500"/>
              </a:xfrm>
              <a:custGeom>
                <a:avLst/>
                <a:gdLst>
                  <a:gd name="T0" fmla="*/ 0 w 30"/>
                  <a:gd name="T1" fmla="*/ 33 h 39"/>
                  <a:gd name="T2" fmla="*/ 6 w 30"/>
                  <a:gd name="T3" fmla="*/ 39 h 39"/>
                  <a:gd name="T4" fmla="*/ 12 w 30"/>
                  <a:gd name="T5" fmla="*/ 33 h 39"/>
                  <a:gd name="T6" fmla="*/ 11 w 30"/>
                  <a:gd name="T7" fmla="*/ 31 h 39"/>
                  <a:gd name="T8" fmla="*/ 29 w 30"/>
                  <a:gd name="T9" fmla="*/ 6 h 39"/>
                  <a:gd name="T10" fmla="*/ 29 w 30"/>
                  <a:gd name="T11" fmla="*/ 1 h 39"/>
                  <a:gd name="T12" fmla="*/ 24 w 30"/>
                  <a:gd name="T13" fmla="*/ 2 h 39"/>
                  <a:gd name="T14" fmla="*/ 7 w 30"/>
                  <a:gd name="T15" fmla="*/ 27 h 39"/>
                  <a:gd name="T16" fmla="*/ 6 w 30"/>
                  <a:gd name="T17" fmla="*/ 27 h 39"/>
                  <a:gd name="T18" fmla="*/ 0 w 30"/>
                  <a:gd name="T19"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9">
                    <a:moveTo>
                      <a:pt x="0" y="33"/>
                    </a:moveTo>
                    <a:cubicBezTo>
                      <a:pt x="0" y="37"/>
                      <a:pt x="3" y="39"/>
                      <a:pt x="6" y="39"/>
                    </a:cubicBezTo>
                    <a:cubicBezTo>
                      <a:pt x="9" y="39"/>
                      <a:pt x="12" y="37"/>
                      <a:pt x="12" y="33"/>
                    </a:cubicBezTo>
                    <a:cubicBezTo>
                      <a:pt x="12" y="32"/>
                      <a:pt x="12" y="32"/>
                      <a:pt x="11" y="31"/>
                    </a:cubicBezTo>
                    <a:cubicBezTo>
                      <a:pt x="29" y="6"/>
                      <a:pt x="29" y="6"/>
                      <a:pt x="29" y="6"/>
                    </a:cubicBezTo>
                    <a:cubicBezTo>
                      <a:pt x="30" y="4"/>
                      <a:pt x="30" y="2"/>
                      <a:pt x="29" y="1"/>
                    </a:cubicBezTo>
                    <a:cubicBezTo>
                      <a:pt x="27" y="0"/>
                      <a:pt x="25" y="1"/>
                      <a:pt x="24" y="2"/>
                    </a:cubicBezTo>
                    <a:cubicBezTo>
                      <a:pt x="7" y="27"/>
                      <a:pt x="7" y="27"/>
                      <a:pt x="7" y="27"/>
                    </a:cubicBezTo>
                    <a:cubicBezTo>
                      <a:pt x="6" y="27"/>
                      <a:pt x="6" y="27"/>
                      <a:pt x="6" y="27"/>
                    </a:cubicBezTo>
                    <a:cubicBezTo>
                      <a:pt x="3" y="27"/>
                      <a:pt x="0" y="30"/>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212E35"/>
                  </a:solidFill>
                </a:endParaRPr>
              </a:p>
            </p:txBody>
          </p:sp>
        </p:grpSp>
      </p:grpSp>
    </p:spTree>
    <p:extLst>
      <p:ext uri="{BB962C8B-B14F-4D97-AF65-F5344CB8AC3E}">
        <p14:creationId xmlns:p14="http://schemas.microsoft.com/office/powerpoint/2010/main" val="267250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1500"/>
                                        <p:tgtEl>
                                          <p:spTgt spid="67"/>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1500"/>
                                        <p:tgtEl>
                                          <p:spTgt spid="71"/>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1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Straight Connector 74"/>
          <p:cNvCxnSpPr/>
          <p:nvPr/>
        </p:nvCxnSpPr>
        <p:spPr>
          <a:xfrm>
            <a:off x="4918068" y="3700594"/>
            <a:ext cx="0" cy="1567839"/>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4"/>
          </p:nvPr>
        </p:nvSpPr>
        <p:spPr/>
        <p:txBody>
          <a:bodyPr/>
          <a:lstStyle/>
          <a:p>
            <a:fld id="{0FB999A9-77CE-4AD1-9911-24A29F08BC34}" type="slidenum">
              <a:rPr lang="en-US" smtClean="0">
                <a:solidFill>
                  <a:prstClr val="white">
                    <a:lumMod val="75000"/>
                  </a:prstClr>
                </a:solidFill>
              </a:rPr>
              <a:pPr/>
              <a:t>36</a:t>
            </a:fld>
            <a:endParaRPr lang="en-US">
              <a:solidFill>
                <a:prstClr val="white">
                  <a:lumMod val="75000"/>
                </a:prstClr>
              </a:solidFill>
            </a:endParaRPr>
          </a:p>
        </p:txBody>
      </p:sp>
      <p:sp>
        <p:nvSpPr>
          <p:cNvPr id="89" name="Title 1"/>
          <p:cNvSpPr>
            <a:spLocks noGrp="1"/>
          </p:cNvSpPr>
          <p:nvPr>
            <p:ph type="title"/>
          </p:nvPr>
        </p:nvSpPr>
        <p:spPr>
          <a:xfrm>
            <a:off x="946785" y="429273"/>
            <a:ext cx="10311765" cy="641668"/>
          </a:xfrm>
        </p:spPr>
        <p:txBody>
          <a:bodyPr>
            <a:normAutofit/>
          </a:bodyPr>
          <a:lstStyle/>
          <a:p>
            <a:r>
              <a:rPr lang="en-US" dirty="0" smtClean="0"/>
              <a:t>Scaling </a:t>
            </a:r>
            <a:r>
              <a:rPr lang="en-US" dirty="0"/>
              <a:t>to Available </a:t>
            </a:r>
            <a:r>
              <a:rPr lang="en-US" dirty="0" smtClean="0"/>
              <a:t>Workload</a:t>
            </a:r>
            <a:endParaRPr lang="en-US" dirty="0"/>
          </a:p>
        </p:txBody>
      </p:sp>
      <p:sp>
        <p:nvSpPr>
          <p:cNvPr id="46" name="Rectangle 36"/>
          <p:cNvSpPr/>
          <p:nvPr/>
        </p:nvSpPr>
        <p:spPr>
          <a:xfrm>
            <a:off x="1049239" y="1540042"/>
            <a:ext cx="10310966" cy="3697839"/>
          </a:xfrm>
          <a:custGeom>
            <a:avLst/>
            <a:gdLst>
              <a:gd name="connsiteX0" fmla="*/ 0 w 6213765"/>
              <a:gd name="connsiteY0" fmla="*/ 0 h 3512125"/>
              <a:gd name="connsiteX1" fmla="*/ 6213765 w 6213765"/>
              <a:gd name="connsiteY1" fmla="*/ 0 h 3512125"/>
              <a:gd name="connsiteX2" fmla="*/ 6213765 w 6213765"/>
              <a:gd name="connsiteY2" fmla="*/ 3512125 h 3512125"/>
              <a:gd name="connsiteX3" fmla="*/ 0 w 6213765"/>
              <a:gd name="connsiteY3" fmla="*/ 3512125 h 3512125"/>
              <a:gd name="connsiteX4" fmla="*/ 0 w 6213765"/>
              <a:gd name="connsiteY4" fmla="*/ 0 h 3512125"/>
              <a:gd name="connsiteX0" fmla="*/ 0 w 6213765"/>
              <a:gd name="connsiteY0" fmla="*/ 0 h 3512125"/>
              <a:gd name="connsiteX1" fmla="*/ 6213765 w 6213765"/>
              <a:gd name="connsiteY1" fmla="*/ 0 h 3512125"/>
              <a:gd name="connsiteX2" fmla="*/ 6213765 w 6213765"/>
              <a:gd name="connsiteY2" fmla="*/ 3512125 h 3512125"/>
              <a:gd name="connsiteX3" fmla="*/ 550514 w 6213765"/>
              <a:gd name="connsiteY3" fmla="*/ 3508384 h 3512125"/>
              <a:gd name="connsiteX4" fmla="*/ 0 w 6213765"/>
              <a:gd name="connsiteY4" fmla="*/ 3512125 h 3512125"/>
              <a:gd name="connsiteX5" fmla="*/ 0 w 6213765"/>
              <a:gd name="connsiteY5" fmla="*/ 0 h 3512125"/>
              <a:gd name="connsiteX0" fmla="*/ 0 w 6213765"/>
              <a:gd name="connsiteY0" fmla="*/ 0 h 3512125"/>
              <a:gd name="connsiteX1" fmla="*/ 6213765 w 6213765"/>
              <a:gd name="connsiteY1" fmla="*/ 0 h 3512125"/>
              <a:gd name="connsiteX2" fmla="*/ 6213765 w 6213765"/>
              <a:gd name="connsiteY2" fmla="*/ 3512125 h 3512125"/>
              <a:gd name="connsiteX3" fmla="*/ 543019 w 6213765"/>
              <a:gd name="connsiteY3" fmla="*/ 3066174 h 3512125"/>
              <a:gd name="connsiteX4" fmla="*/ 0 w 6213765"/>
              <a:gd name="connsiteY4" fmla="*/ 3512125 h 3512125"/>
              <a:gd name="connsiteX5" fmla="*/ 0 w 6213765"/>
              <a:gd name="connsiteY5" fmla="*/ 0 h 3512125"/>
              <a:gd name="connsiteX0" fmla="*/ 0 w 6213765"/>
              <a:gd name="connsiteY0" fmla="*/ 0 h 3512125"/>
              <a:gd name="connsiteX1" fmla="*/ 6213765 w 6213765"/>
              <a:gd name="connsiteY1" fmla="*/ 0 h 3512125"/>
              <a:gd name="connsiteX2" fmla="*/ 6213765 w 6213765"/>
              <a:gd name="connsiteY2" fmla="*/ 3512125 h 3512125"/>
              <a:gd name="connsiteX3" fmla="*/ 1434934 w 6213765"/>
              <a:gd name="connsiteY3" fmla="*/ 3126134 h 3512125"/>
              <a:gd name="connsiteX4" fmla="*/ 543019 w 6213765"/>
              <a:gd name="connsiteY4" fmla="*/ 3066174 h 3512125"/>
              <a:gd name="connsiteX5" fmla="*/ 0 w 6213765"/>
              <a:gd name="connsiteY5" fmla="*/ 3512125 h 3512125"/>
              <a:gd name="connsiteX6" fmla="*/ 0 w 6213765"/>
              <a:gd name="connsiteY6" fmla="*/ 0 h 3512125"/>
              <a:gd name="connsiteX0" fmla="*/ 0 w 6213765"/>
              <a:gd name="connsiteY0" fmla="*/ 0 h 3512125"/>
              <a:gd name="connsiteX1" fmla="*/ 6213765 w 6213765"/>
              <a:gd name="connsiteY1" fmla="*/ 0 h 3512125"/>
              <a:gd name="connsiteX2" fmla="*/ 6213765 w 6213765"/>
              <a:gd name="connsiteY2" fmla="*/ 3512125 h 3512125"/>
              <a:gd name="connsiteX3" fmla="*/ 1427439 w 6213765"/>
              <a:gd name="connsiteY3" fmla="*/ 128102 h 3512125"/>
              <a:gd name="connsiteX4" fmla="*/ 543019 w 6213765"/>
              <a:gd name="connsiteY4" fmla="*/ 3066174 h 3512125"/>
              <a:gd name="connsiteX5" fmla="*/ 0 w 6213765"/>
              <a:gd name="connsiteY5" fmla="*/ 3512125 h 3512125"/>
              <a:gd name="connsiteX6" fmla="*/ 0 w 6213765"/>
              <a:gd name="connsiteY6" fmla="*/ 0 h 3512125"/>
              <a:gd name="connsiteX0" fmla="*/ 0 w 6213765"/>
              <a:gd name="connsiteY0" fmla="*/ 0 h 3512125"/>
              <a:gd name="connsiteX1" fmla="*/ 6213765 w 6213765"/>
              <a:gd name="connsiteY1" fmla="*/ 0 h 3512125"/>
              <a:gd name="connsiteX2" fmla="*/ 6213765 w 6213765"/>
              <a:gd name="connsiteY2" fmla="*/ 3512125 h 3512125"/>
              <a:gd name="connsiteX3" fmla="*/ 1427439 w 6213765"/>
              <a:gd name="connsiteY3" fmla="*/ 128102 h 3512125"/>
              <a:gd name="connsiteX4" fmla="*/ 587990 w 6213765"/>
              <a:gd name="connsiteY4" fmla="*/ 3058679 h 3512125"/>
              <a:gd name="connsiteX5" fmla="*/ 0 w 6213765"/>
              <a:gd name="connsiteY5" fmla="*/ 3512125 h 3512125"/>
              <a:gd name="connsiteX6" fmla="*/ 0 w 6213765"/>
              <a:gd name="connsiteY6" fmla="*/ 0 h 3512125"/>
              <a:gd name="connsiteX0" fmla="*/ 0 w 6213765"/>
              <a:gd name="connsiteY0" fmla="*/ 0 h 3512125"/>
              <a:gd name="connsiteX1" fmla="*/ 6213765 w 6213765"/>
              <a:gd name="connsiteY1" fmla="*/ 0 h 3512125"/>
              <a:gd name="connsiteX2" fmla="*/ 6213765 w 6213765"/>
              <a:gd name="connsiteY2" fmla="*/ 3512125 h 3512125"/>
              <a:gd name="connsiteX3" fmla="*/ 1427439 w 6213765"/>
              <a:gd name="connsiteY3" fmla="*/ 120606 h 3512125"/>
              <a:gd name="connsiteX4" fmla="*/ 587990 w 6213765"/>
              <a:gd name="connsiteY4" fmla="*/ 3058679 h 3512125"/>
              <a:gd name="connsiteX5" fmla="*/ 0 w 6213765"/>
              <a:gd name="connsiteY5" fmla="*/ 3512125 h 3512125"/>
              <a:gd name="connsiteX6" fmla="*/ 0 w 6213765"/>
              <a:gd name="connsiteY6" fmla="*/ 0 h 3512125"/>
              <a:gd name="connsiteX0" fmla="*/ 0 w 6213765"/>
              <a:gd name="connsiteY0" fmla="*/ 0 h 3512125"/>
              <a:gd name="connsiteX1" fmla="*/ 6213765 w 6213765"/>
              <a:gd name="connsiteY1" fmla="*/ 0 h 3512125"/>
              <a:gd name="connsiteX2" fmla="*/ 6213765 w 6213765"/>
              <a:gd name="connsiteY2" fmla="*/ 3512125 h 3512125"/>
              <a:gd name="connsiteX3" fmla="*/ 1448704 w 6213765"/>
              <a:gd name="connsiteY3" fmla="*/ 131239 h 3512125"/>
              <a:gd name="connsiteX4" fmla="*/ 587990 w 6213765"/>
              <a:gd name="connsiteY4" fmla="*/ 3058679 h 3512125"/>
              <a:gd name="connsiteX5" fmla="*/ 0 w 6213765"/>
              <a:gd name="connsiteY5" fmla="*/ 3512125 h 3512125"/>
              <a:gd name="connsiteX6" fmla="*/ 0 w 6213765"/>
              <a:gd name="connsiteY6" fmla="*/ 0 h 3512125"/>
              <a:gd name="connsiteX0" fmla="*/ 0 w 6213765"/>
              <a:gd name="connsiteY0" fmla="*/ 0 h 3512125"/>
              <a:gd name="connsiteX1" fmla="*/ 6213765 w 6213765"/>
              <a:gd name="connsiteY1" fmla="*/ 0 h 3512125"/>
              <a:gd name="connsiteX2" fmla="*/ 6213765 w 6213765"/>
              <a:gd name="connsiteY2" fmla="*/ 3512125 h 3512125"/>
              <a:gd name="connsiteX3" fmla="*/ 1448704 w 6213765"/>
              <a:gd name="connsiteY3" fmla="*/ 131239 h 3512125"/>
              <a:gd name="connsiteX4" fmla="*/ 577358 w 6213765"/>
              <a:gd name="connsiteY4" fmla="*/ 3053363 h 3512125"/>
              <a:gd name="connsiteX5" fmla="*/ 0 w 6213765"/>
              <a:gd name="connsiteY5" fmla="*/ 3512125 h 3512125"/>
              <a:gd name="connsiteX6" fmla="*/ 0 w 6213765"/>
              <a:gd name="connsiteY6" fmla="*/ 0 h 3512125"/>
              <a:gd name="connsiteX0" fmla="*/ 0 w 6213765"/>
              <a:gd name="connsiteY0" fmla="*/ 0 h 3512125"/>
              <a:gd name="connsiteX1" fmla="*/ 6213765 w 6213765"/>
              <a:gd name="connsiteY1" fmla="*/ 0 h 3512125"/>
              <a:gd name="connsiteX2" fmla="*/ 6213765 w 6213765"/>
              <a:gd name="connsiteY2" fmla="*/ 3512125 h 3512125"/>
              <a:gd name="connsiteX3" fmla="*/ 1448704 w 6213765"/>
              <a:gd name="connsiteY3" fmla="*/ 131239 h 3512125"/>
              <a:gd name="connsiteX4" fmla="*/ 566726 w 6213765"/>
              <a:gd name="connsiteY4" fmla="*/ 3053363 h 3512125"/>
              <a:gd name="connsiteX5" fmla="*/ 0 w 6213765"/>
              <a:gd name="connsiteY5" fmla="*/ 3512125 h 3512125"/>
              <a:gd name="connsiteX6" fmla="*/ 0 w 6213765"/>
              <a:gd name="connsiteY6" fmla="*/ 0 h 3512125"/>
              <a:gd name="connsiteX0" fmla="*/ 0 w 6213765"/>
              <a:gd name="connsiteY0" fmla="*/ 0 h 3512125"/>
              <a:gd name="connsiteX1" fmla="*/ 6213765 w 6213765"/>
              <a:gd name="connsiteY1" fmla="*/ 0 h 3512125"/>
              <a:gd name="connsiteX2" fmla="*/ 6213765 w 6213765"/>
              <a:gd name="connsiteY2" fmla="*/ 3512125 h 3512125"/>
              <a:gd name="connsiteX3" fmla="*/ 2284667 w 6213765"/>
              <a:gd name="connsiteY3" fmla="*/ 723351 h 3512125"/>
              <a:gd name="connsiteX4" fmla="*/ 1448704 w 6213765"/>
              <a:gd name="connsiteY4" fmla="*/ 131239 h 3512125"/>
              <a:gd name="connsiteX5" fmla="*/ 566726 w 6213765"/>
              <a:gd name="connsiteY5" fmla="*/ 3053363 h 3512125"/>
              <a:gd name="connsiteX6" fmla="*/ 0 w 6213765"/>
              <a:gd name="connsiteY6" fmla="*/ 3512125 h 3512125"/>
              <a:gd name="connsiteX7" fmla="*/ 0 w 6213765"/>
              <a:gd name="connsiteY7" fmla="*/ 0 h 3512125"/>
              <a:gd name="connsiteX0" fmla="*/ 0 w 6213765"/>
              <a:gd name="connsiteY0" fmla="*/ 0 h 3512125"/>
              <a:gd name="connsiteX1" fmla="*/ 6213765 w 6213765"/>
              <a:gd name="connsiteY1" fmla="*/ 0 h 3512125"/>
              <a:gd name="connsiteX2" fmla="*/ 6213765 w 6213765"/>
              <a:gd name="connsiteY2" fmla="*/ 3512125 h 3512125"/>
              <a:gd name="connsiteX3" fmla="*/ 2316565 w 6213765"/>
              <a:gd name="connsiteY3" fmla="*/ 2036472 h 3512125"/>
              <a:gd name="connsiteX4" fmla="*/ 1448704 w 6213765"/>
              <a:gd name="connsiteY4" fmla="*/ 131239 h 3512125"/>
              <a:gd name="connsiteX5" fmla="*/ 566726 w 6213765"/>
              <a:gd name="connsiteY5" fmla="*/ 3053363 h 3512125"/>
              <a:gd name="connsiteX6" fmla="*/ 0 w 6213765"/>
              <a:gd name="connsiteY6" fmla="*/ 3512125 h 3512125"/>
              <a:gd name="connsiteX7" fmla="*/ 0 w 6213765"/>
              <a:gd name="connsiteY7" fmla="*/ 0 h 3512125"/>
              <a:gd name="connsiteX0" fmla="*/ 0 w 6213765"/>
              <a:gd name="connsiteY0" fmla="*/ 0 h 3512125"/>
              <a:gd name="connsiteX1" fmla="*/ 6213765 w 6213765"/>
              <a:gd name="connsiteY1" fmla="*/ 0 h 3512125"/>
              <a:gd name="connsiteX2" fmla="*/ 6213765 w 6213765"/>
              <a:gd name="connsiteY2" fmla="*/ 3512125 h 3512125"/>
              <a:gd name="connsiteX3" fmla="*/ 2337830 w 6213765"/>
              <a:gd name="connsiteY3" fmla="*/ 2041788 h 3512125"/>
              <a:gd name="connsiteX4" fmla="*/ 1448704 w 6213765"/>
              <a:gd name="connsiteY4" fmla="*/ 131239 h 3512125"/>
              <a:gd name="connsiteX5" fmla="*/ 566726 w 6213765"/>
              <a:gd name="connsiteY5" fmla="*/ 3053363 h 3512125"/>
              <a:gd name="connsiteX6" fmla="*/ 0 w 6213765"/>
              <a:gd name="connsiteY6" fmla="*/ 3512125 h 3512125"/>
              <a:gd name="connsiteX7" fmla="*/ 0 w 6213765"/>
              <a:gd name="connsiteY7" fmla="*/ 0 h 3512125"/>
              <a:gd name="connsiteX0" fmla="*/ 0 w 6213765"/>
              <a:gd name="connsiteY0" fmla="*/ 0 h 3512125"/>
              <a:gd name="connsiteX1" fmla="*/ 6213765 w 6213765"/>
              <a:gd name="connsiteY1" fmla="*/ 0 h 3512125"/>
              <a:gd name="connsiteX2" fmla="*/ 6213765 w 6213765"/>
              <a:gd name="connsiteY2" fmla="*/ 3512125 h 3512125"/>
              <a:gd name="connsiteX3" fmla="*/ 3209700 w 6213765"/>
              <a:gd name="connsiteY3" fmla="*/ 2376713 h 3512125"/>
              <a:gd name="connsiteX4" fmla="*/ 2337830 w 6213765"/>
              <a:gd name="connsiteY4" fmla="*/ 2041788 h 3512125"/>
              <a:gd name="connsiteX5" fmla="*/ 1448704 w 6213765"/>
              <a:gd name="connsiteY5" fmla="*/ 131239 h 3512125"/>
              <a:gd name="connsiteX6" fmla="*/ 566726 w 6213765"/>
              <a:gd name="connsiteY6" fmla="*/ 3053363 h 3512125"/>
              <a:gd name="connsiteX7" fmla="*/ 0 w 6213765"/>
              <a:gd name="connsiteY7" fmla="*/ 3512125 h 3512125"/>
              <a:gd name="connsiteX8" fmla="*/ 0 w 6213765"/>
              <a:gd name="connsiteY8" fmla="*/ 0 h 3512125"/>
              <a:gd name="connsiteX0" fmla="*/ 0 w 6213765"/>
              <a:gd name="connsiteY0" fmla="*/ 0 h 3512125"/>
              <a:gd name="connsiteX1" fmla="*/ 6213765 w 6213765"/>
              <a:gd name="connsiteY1" fmla="*/ 0 h 3512125"/>
              <a:gd name="connsiteX2" fmla="*/ 6213765 w 6213765"/>
              <a:gd name="connsiteY2" fmla="*/ 3512125 h 3512125"/>
              <a:gd name="connsiteX3" fmla="*/ 3225649 w 6213765"/>
              <a:gd name="connsiteY3" fmla="*/ 3057197 h 3512125"/>
              <a:gd name="connsiteX4" fmla="*/ 2337830 w 6213765"/>
              <a:gd name="connsiteY4" fmla="*/ 2041788 h 3512125"/>
              <a:gd name="connsiteX5" fmla="*/ 1448704 w 6213765"/>
              <a:gd name="connsiteY5" fmla="*/ 131239 h 3512125"/>
              <a:gd name="connsiteX6" fmla="*/ 566726 w 6213765"/>
              <a:gd name="connsiteY6" fmla="*/ 3053363 h 3512125"/>
              <a:gd name="connsiteX7" fmla="*/ 0 w 6213765"/>
              <a:gd name="connsiteY7" fmla="*/ 3512125 h 3512125"/>
              <a:gd name="connsiteX8" fmla="*/ 0 w 6213765"/>
              <a:gd name="connsiteY8" fmla="*/ 0 h 3512125"/>
              <a:gd name="connsiteX0" fmla="*/ 0 w 6213765"/>
              <a:gd name="connsiteY0" fmla="*/ 0 h 3512125"/>
              <a:gd name="connsiteX1" fmla="*/ 6213765 w 6213765"/>
              <a:gd name="connsiteY1" fmla="*/ 0 h 3512125"/>
              <a:gd name="connsiteX2" fmla="*/ 6213765 w 6213765"/>
              <a:gd name="connsiteY2" fmla="*/ 3512125 h 3512125"/>
              <a:gd name="connsiteX3" fmla="*/ 3985876 w 6213765"/>
              <a:gd name="connsiteY3" fmla="*/ 3174155 h 3512125"/>
              <a:gd name="connsiteX4" fmla="*/ 3225649 w 6213765"/>
              <a:gd name="connsiteY4" fmla="*/ 3057197 h 3512125"/>
              <a:gd name="connsiteX5" fmla="*/ 2337830 w 6213765"/>
              <a:gd name="connsiteY5" fmla="*/ 2041788 h 3512125"/>
              <a:gd name="connsiteX6" fmla="*/ 1448704 w 6213765"/>
              <a:gd name="connsiteY6" fmla="*/ 131239 h 3512125"/>
              <a:gd name="connsiteX7" fmla="*/ 566726 w 6213765"/>
              <a:gd name="connsiteY7" fmla="*/ 3053363 h 3512125"/>
              <a:gd name="connsiteX8" fmla="*/ 0 w 6213765"/>
              <a:gd name="connsiteY8" fmla="*/ 3512125 h 3512125"/>
              <a:gd name="connsiteX9" fmla="*/ 0 w 6213765"/>
              <a:gd name="connsiteY9" fmla="*/ 0 h 3512125"/>
              <a:gd name="connsiteX0" fmla="*/ 0 w 6213765"/>
              <a:gd name="connsiteY0" fmla="*/ 0 h 3512125"/>
              <a:gd name="connsiteX1" fmla="*/ 6213765 w 6213765"/>
              <a:gd name="connsiteY1" fmla="*/ 0 h 3512125"/>
              <a:gd name="connsiteX2" fmla="*/ 6213765 w 6213765"/>
              <a:gd name="connsiteY2" fmla="*/ 3512125 h 3512125"/>
              <a:gd name="connsiteX3" fmla="*/ 4092202 w 6213765"/>
              <a:gd name="connsiteY3" fmla="*/ 3046564 h 3512125"/>
              <a:gd name="connsiteX4" fmla="*/ 3225649 w 6213765"/>
              <a:gd name="connsiteY4" fmla="*/ 3057197 h 3512125"/>
              <a:gd name="connsiteX5" fmla="*/ 2337830 w 6213765"/>
              <a:gd name="connsiteY5" fmla="*/ 2041788 h 3512125"/>
              <a:gd name="connsiteX6" fmla="*/ 1448704 w 6213765"/>
              <a:gd name="connsiteY6" fmla="*/ 131239 h 3512125"/>
              <a:gd name="connsiteX7" fmla="*/ 566726 w 6213765"/>
              <a:gd name="connsiteY7" fmla="*/ 3053363 h 3512125"/>
              <a:gd name="connsiteX8" fmla="*/ 0 w 6213765"/>
              <a:gd name="connsiteY8" fmla="*/ 3512125 h 3512125"/>
              <a:gd name="connsiteX9" fmla="*/ 0 w 6213765"/>
              <a:gd name="connsiteY9" fmla="*/ 0 h 3512125"/>
              <a:gd name="connsiteX0" fmla="*/ 0 w 6213765"/>
              <a:gd name="connsiteY0" fmla="*/ 0 h 3512125"/>
              <a:gd name="connsiteX1" fmla="*/ 6213765 w 6213765"/>
              <a:gd name="connsiteY1" fmla="*/ 0 h 3512125"/>
              <a:gd name="connsiteX2" fmla="*/ 6213765 w 6213765"/>
              <a:gd name="connsiteY2" fmla="*/ 3512125 h 3512125"/>
              <a:gd name="connsiteX3" fmla="*/ 4879011 w 6213765"/>
              <a:gd name="connsiteY3" fmla="*/ 3216685 h 3512125"/>
              <a:gd name="connsiteX4" fmla="*/ 4092202 w 6213765"/>
              <a:gd name="connsiteY4" fmla="*/ 3046564 h 3512125"/>
              <a:gd name="connsiteX5" fmla="*/ 3225649 w 6213765"/>
              <a:gd name="connsiteY5" fmla="*/ 3057197 h 3512125"/>
              <a:gd name="connsiteX6" fmla="*/ 2337830 w 6213765"/>
              <a:gd name="connsiteY6" fmla="*/ 2041788 h 3512125"/>
              <a:gd name="connsiteX7" fmla="*/ 1448704 w 6213765"/>
              <a:gd name="connsiteY7" fmla="*/ 131239 h 3512125"/>
              <a:gd name="connsiteX8" fmla="*/ 566726 w 6213765"/>
              <a:gd name="connsiteY8" fmla="*/ 3053363 h 3512125"/>
              <a:gd name="connsiteX9" fmla="*/ 0 w 6213765"/>
              <a:gd name="connsiteY9" fmla="*/ 3512125 h 3512125"/>
              <a:gd name="connsiteX10" fmla="*/ 0 w 6213765"/>
              <a:gd name="connsiteY10" fmla="*/ 0 h 3512125"/>
              <a:gd name="connsiteX0" fmla="*/ 0 w 6213765"/>
              <a:gd name="connsiteY0" fmla="*/ 0 h 3512125"/>
              <a:gd name="connsiteX1" fmla="*/ 6213765 w 6213765"/>
              <a:gd name="connsiteY1" fmla="*/ 0 h 3512125"/>
              <a:gd name="connsiteX2" fmla="*/ 6213765 w 6213765"/>
              <a:gd name="connsiteY2" fmla="*/ 3512125 h 3512125"/>
              <a:gd name="connsiteX3" fmla="*/ 4879011 w 6213765"/>
              <a:gd name="connsiteY3" fmla="*/ 3041248 h 3512125"/>
              <a:gd name="connsiteX4" fmla="*/ 4092202 w 6213765"/>
              <a:gd name="connsiteY4" fmla="*/ 3046564 h 3512125"/>
              <a:gd name="connsiteX5" fmla="*/ 3225649 w 6213765"/>
              <a:gd name="connsiteY5" fmla="*/ 3057197 h 3512125"/>
              <a:gd name="connsiteX6" fmla="*/ 2337830 w 6213765"/>
              <a:gd name="connsiteY6" fmla="*/ 2041788 h 3512125"/>
              <a:gd name="connsiteX7" fmla="*/ 1448704 w 6213765"/>
              <a:gd name="connsiteY7" fmla="*/ 131239 h 3512125"/>
              <a:gd name="connsiteX8" fmla="*/ 566726 w 6213765"/>
              <a:gd name="connsiteY8" fmla="*/ 3053363 h 3512125"/>
              <a:gd name="connsiteX9" fmla="*/ 0 w 6213765"/>
              <a:gd name="connsiteY9" fmla="*/ 3512125 h 3512125"/>
              <a:gd name="connsiteX10" fmla="*/ 0 w 6213765"/>
              <a:gd name="connsiteY10" fmla="*/ 0 h 3512125"/>
              <a:gd name="connsiteX0" fmla="*/ 0 w 6213765"/>
              <a:gd name="connsiteY0" fmla="*/ 0 h 3512125"/>
              <a:gd name="connsiteX1" fmla="*/ 6213765 w 6213765"/>
              <a:gd name="connsiteY1" fmla="*/ 0 h 3512125"/>
              <a:gd name="connsiteX2" fmla="*/ 6213765 w 6213765"/>
              <a:gd name="connsiteY2" fmla="*/ 3512125 h 3512125"/>
              <a:gd name="connsiteX3" fmla="*/ 5639239 w 6213765"/>
              <a:gd name="connsiteY3" fmla="*/ 3301746 h 3512125"/>
              <a:gd name="connsiteX4" fmla="*/ 4879011 w 6213765"/>
              <a:gd name="connsiteY4" fmla="*/ 3041248 h 3512125"/>
              <a:gd name="connsiteX5" fmla="*/ 4092202 w 6213765"/>
              <a:gd name="connsiteY5" fmla="*/ 3046564 h 3512125"/>
              <a:gd name="connsiteX6" fmla="*/ 3225649 w 6213765"/>
              <a:gd name="connsiteY6" fmla="*/ 3057197 h 3512125"/>
              <a:gd name="connsiteX7" fmla="*/ 2337830 w 6213765"/>
              <a:gd name="connsiteY7" fmla="*/ 2041788 h 3512125"/>
              <a:gd name="connsiteX8" fmla="*/ 1448704 w 6213765"/>
              <a:gd name="connsiteY8" fmla="*/ 131239 h 3512125"/>
              <a:gd name="connsiteX9" fmla="*/ 566726 w 6213765"/>
              <a:gd name="connsiteY9" fmla="*/ 3053363 h 3512125"/>
              <a:gd name="connsiteX10" fmla="*/ 0 w 6213765"/>
              <a:gd name="connsiteY10" fmla="*/ 3512125 h 3512125"/>
              <a:gd name="connsiteX11" fmla="*/ 0 w 6213765"/>
              <a:gd name="connsiteY11" fmla="*/ 0 h 3512125"/>
              <a:gd name="connsiteX0" fmla="*/ 0 w 6213765"/>
              <a:gd name="connsiteY0" fmla="*/ 0 h 3512125"/>
              <a:gd name="connsiteX1" fmla="*/ 6213765 w 6213765"/>
              <a:gd name="connsiteY1" fmla="*/ 0 h 3512125"/>
              <a:gd name="connsiteX2" fmla="*/ 6213765 w 6213765"/>
              <a:gd name="connsiteY2" fmla="*/ 3512125 h 3512125"/>
              <a:gd name="connsiteX3" fmla="*/ 5644555 w 6213765"/>
              <a:gd name="connsiteY3" fmla="*/ 3051881 h 3512125"/>
              <a:gd name="connsiteX4" fmla="*/ 4879011 w 6213765"/>
              <a:gd name="connsiteY4" fmla="*/ 3041248 h 3512125"/>
              <a:gd name="connsiteX5" fmla="*/ 4092202 w 6213765"/>
              <a:gd name="connsiteY5" fmla="*/ 3046564 h 3512125"/>
              <a:gd name="connsiteX6" fmla="*/ 3225649 w 6213765"/>
              <a:gd name="connsiteY6" fmla="*/ 3057197 h 3512125"/>
              <a:gd name="connsiteX7" fmla="*/ 2337830 w 6213765"/>
              <a:gd name="connsiteY7" fmla="*/ 2041788 h 3512125"/>
              <a:gd name="connsiteX8" fmla="*/ 1448704 w 6213765"/>
              <a:gd name="connsiteY8" fmla="*/ 131239 h 3512125"/>
              <a:gd name="connsiteX9" fmla="*/ 566726 w 6213765"/>
              <a:gd name="connsiteY9" fmla="*/ 3053363 h 3512125"/>
              <a:gd name="connsiteX10" fmla="*/ 0 w 6213765"/>
              <a:gd name="connsiteY10" fmla="*/ 3512125 h 3512125"/>
              <a:gd name="connsiteX11" fmla="*/ 0 w 6213765"/>
              <a:gd name="connsiteY11" fmla="*/ 0 h 3512125"/>
              <a:gd name="connsiteX0" fmla="*/ 0 w 6222002"/>
              <a:gd name="connsiteY0" fmla="*/ 0 h 3718071"/>
              <a:gd name="connsiteX1" fmla="*/ 6222002 w 6222002"/>
              <a:gd name="connsiteY1" fmla="*/ 205946 h 3718071"/>
              <a:gd name="connsiteX2" fmla="*/ 6222002 w 6222002"/>
              <a:gd name="connsiteY2" fmla="*/ 3718071 h 3718071"/>
              <a:gd name="connsiteX3" fmla="*/ 5652792 w 6222002"/>
              <a:gd name="connsiteY3" fmla="*/ 3257827 h 3718071"/>
              <a:gd name="connsiteX4" fmla="*/ 4887248 w 6222002"/>
              <a:gd name="connsiteY4" fmla="*/ 3247194 h 3718071"/>
              <a:gd name="connsiteX5" fmla="*/ 4100439 w 6222002"/>
              <a:gd name="connsiteY5" fmla="*/ 3252510 h 3718071"/>
              <a:gd name="connsiteX6" fmla="*/ 3233886 w 6222002"/>
              <a:gd name="connsiteY6" fmla="*/ 3263143 h 3718071"/>
              <a:gd name="connsiteX7" fmla="*/ 2346067 w 6222002"/>
              <a:gd name="connsiteY7" fmla="*/ 2247734 h 3718071"/>
              <a:gd name="connsiteX8" fmla="*/ 1456941 w 6222002"/>
              <a:gd name="connsiteY8" fmla="*/ 337185 h 3718071"/>
              <a:gd name="connsiteX9" fmla="*/ 574963 w 6222002"/>
              <a:gd name="connsiteY9" fmla="*/ 3259309 h 3718071"/>
              <a:gd name="connsiteX10" fmla="*/ 8237 w 6222002"/>
              <a:gd name="connsiteY10" fmla="*/ 3718071 h 3718071"/>
              <a:gd name="connsiteX11" fmla="*/ 0 w 6222002"/>
              <a:gd name="connsiteY11" fmla="*/ 0 h 3718071"/>
              <a:gd name="connsiteX0" fmla="*/ 0 w 6222002"/>
              <a:gd name="connsiteY0" fmla="*/ 8237 h 3726308"/>
              <a:gd name="connsiteX1" fmla="*/ 6205526 w 6222002"/>
              <a:gd name="connsiteY1" fmla="*/ 0 h 3726308"/>
              <a:gd name="connsiteX2" fmla="*/ 6222002 w 6222002"/>
              <a:gd name="connsiteY2" fmla="*/ 3726308 h 3726308"/>
              <a:gd name="connsiteX3" fmla="*/ 5652792 w 6222002"/>
              <a:gd name="connsiteY3" fmla="*/ 3266064 h 3726308"/>
              <a:gd name="connsiteX4" fmla="*/ 4887248 w 6222002"/>
              <a:gd name="connsiteY4" fmla="*/ 3255431 h 3726308"/>
              <a:gd name="connsiteX5" fmla="*/ 4100439 w 6222002"/>
              <a:gd name="connsiteY5" fmla="*/ 3260747 h 3726308"/>
              <a:gd name="connsiteX6" fmla="*/ 3233886 w 6222002"/>
              <a:gd name="connsiteY6" fmla="*/ 3271380 h 3726308"/>
              <a:gd name="connsiteX7" fmla="*/ 2346067 w 6222002"/>
              <a:gd name="connsiteY7" fmla="*/ 2255971 h 3726308"/>
              <a:gd name="connsiteX8" fmla="*/ 1456941 w 6222002"/>
              <a:gd name="connsiteY8" fmla="*/ 345422 h 3726308"/>
              <a:gd name="connsiteX9" fmla="*/ 574963 w 6222002"/>
              <a:gd name="connsiteY9" fmla="*/ 3267546 h 3726308"/>
              <a:gd name="connsiteX10" fmla="*/ 8237 w 6222002"/>
              <a:gd name="connsiteY10" fmla="*/ 3726308 h 3726308"/>
              <a:gd name="connsiteX11" fmla="*/ 0 w 6222002"/>
              <a:gd name="connsiteY11" fmla="*/ 8237 h 372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22002" h="3726308">
                <a:moveTo>
                  <a:pt x="0" y="8237"/>
                </a:moveTo>
                <a:lnTo>
                  <a:pt x="6205526" y="0"/>
                </a:lnTo>
                <a:lnTo>
                  <a:pt x="6222002" y="3726308"/>
                </a:lnTo>
                <a:lnTo>
                  <a:pt x="5652792" y="3266064"/>
                </a:lnTo>
                <a:lnTo>
                  <a:pt x="4887248" y="3255431"/>
                </a:lnTo>
                <a:lnTo>
                  <a:pt x="4100439" y="3260747"/>
                </a:lnTo>
                <a:lnTo>
                  <a:pt x="3233886" y="3271380"/>
                </a:lnTo>
                <a:lnTo>
                  <a:pt x="2346067" y="2255971"/>
                </a:lnTo>
                <a:lnTo>
                  <a:pt x="1456941" y="345422"/>
                </a:lnTo>
                <a:lnTo>
                  <a:pt x="574963" y="3267546"/>
                </a:lnTo>
                <a:lnTo>
                  <a:pt x="8237" y="3726308"/>
                </a:lnTo>
                <a:cubicBezTo>
                  <a:pt x="5491" y="2486951"/>
                  <a:pt x="2746" y="1247594"/>
                  <a:pt x="0" y="8237"/>
                </a:cubicBezTo>
                <a:close/>
              </a:path>
            </a:pathLst>
          </a:custGeom>
          <a:solidFill>
            <a:schemeClr val="tx1">
              <a:lumMod val="75000"/>
              <a:lumOff val="25000"/>
              <a:alpha val="48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srgbClr val="0079EF">
                  <a:lumMod val="75000"/>
                </a:srgbClr>
              </a:solidFill>
            </a:endParaRPr>
          </a:p>
        </p:txBody>
      </p:sp>
      <p:grpSp>
        <p:nvGrpSpPr>
          <p:cNvPr id="47" name="Group 46"/>
          <p:cNvGrpSpPr/>
          <p:nvPr/>
        </p:nvGrpSpPr>
        <p:grpSpPr>
          <a:xfrm>
            <a:off x="1060168" y="1551747"/>
            <a:ext cx="10300760" cy="3766616"/>
            <a:chOff x="1091120" y="1541115"/>
            <a:chExt cx="10300760" cy="3766616"/>
          </a:xfrm>
          <a:solidFill>
            <a:schemeClr val="accent1">
              <a:lumMod val="20000"/>
              <a:lumOff val="80000"/>
            </a:schemeClr>
          </a:solidFill>
          <a:effectLst/>
        </p:grpSpPr>
        <p:sp>
          <p:nvSpPr>
            <p:cNvPr id="48" name="Rectangle 36"/>
            <p:cNvSpPr/>
            <p:nvPr/>
          </p:nvSpPr>
          <p:spPr>
            <a:xfrm>
              <a:off x="1091120" y="1541115"/>
              <a:ext cx="10297545" cy="3725552"/>
            </a:xfrm>
            <a:custGeom>
              <a:avLst/>
              <a:gdLst>
                <a:gd name="connsiteX0" fmla="*/ 0 w 6213765"/>
                <a:gd name="connsiteY0" fmla="*/ 0 h 3512125"/>
                <a:gd name="connsiteX1" fmla="*/ 6213765 w 6213765"/>
                <a:gd name="connsiteY1" fmla="*/ 0 h 3512125"/>
                <a:gd name="connsiteX2" fmla="*/ 6213765 w 6213765"/>
                <a:gd name="connsiteY2" fmla="*/ 3512125 h 3512125"/>
                <a:gd name="connsiteX3" fmla="*/ 0 w 6213765"/>
                <a:gd name="connsiteY3" fmla="*/ 3512125 h 3512125"/>
                <a:gd name="connsiteX4" fmla="*/ 0 w 6213765"/>
                <a:gd name="connsiteY4" fmla="*/ 0 h 3512125"/>
                <a:gd name="connsiteX0" fmla="*/ 0 w 6213765"/>
                <a:gd name="connsiteY0" fmla="*/ 0 h 3512125"/>
                <a:gd name="connsiteX1" fmla="*/ 6213765 w 6213765"/>
                <a:gd name="connsiteY1" fmla="*/ 0 h 3512125"/>
                <a:gd name="connsiteX2" fmla="*/ 6213765 w 6213765"/>
                <a:gd name="connsiteY2" fmla="*/ 3512125 h 3512125"/>
                <a:gd name="connsiteX3" fmla="*/ 550514 w 6213765"/>
                <a:gd name="connsiteY3" fmla="*/ 3508384 h 3512125"/>
                <a:gd name="connsiteX4" fmla="*/ 0 w 6213765"/>
                <a:gd name="connsiteY4" fmla="*/ 3512125 h 3512125"/>
                <a:gd name="connsiteX5" fmla="*/ 0 w 6213765"/>
                <a:gd name="connsiteY5" fmla="*/ 0 h 3512125"/>
                <a:gd name="connsiteX0" fmla="*/ 0 w 6213765"/>
                <a:gd name="connsiteY0" fmla="*/ 0 h 3512125"/>
                <a:gd name="connsiteX1" fmla="*/ 6213765 w 6213765"/>
                <a:gd name="connsiteY1" fmla="*/ 0 h 3512125"/>
                <a:gd name="connsiteX2" fmla="*/ 6213765 w 6213765"/>
                <a:gd name="connsiteY2" fmla="*/ 3512125 h 3512125"/>
                <a:gd name="connsiteX3" fmla="*/ 543019 w 6213765"/>
                <a:gd name="connsiteY3" fmla="*/ 3066174 h 3512125"/>
                <a:gd name="connsiteX4" fmla="*/ 0 w 6213765"/>
                <a:gd name="connsiteY4" fmla="*/ 3512125 h 3512125"/>
                <a:gd name="connsiteX5" fmla="*/ 0 w 6213765"/>
                <a:gd name="connsiteY5" fmla="*/ 0 h 3512125"/>
                <a:gd name="connsiteX0" fmla="*/ 0 w 6213765"/>
                <a:gd name="connsiteY0" fmla="*/ 0 h 3512125"/>
                <a:gd name="connsiteX1" fmla="*/ 6213765 w 6213765"/>
                <a:gd name="connsiteY1" fmla="*/ 0 h 3512125"/>
                <a:gd name="connsiteX2" fmla="*/ 6213765 w 6213765"/>
                <a:gd name="connsiteY2" fmla="*/ 3512125 h 3512125"/>
                <a:gd name="connsiteX3" fmla="*/ 1434934 w 6213765"/>
                <a:gd name="connsiteY3" fmla="*/ 3126134 h 3512125"/>
                <a:gd name="connsiteX4" fmla="*/ 543019 w 6213765"/>
                <a:gd name="connsiteY4" fmla="*/ 3066174 h 3512125"/>
                <a:gd name="connsiteX5" fmla="*/ 0 w 6213765"/>
                <a:gd name="connsiteY5" fmla="*/ 3512125 h 3512125"/>
                <a:gd name="connsiteX6" fmla="*/ 0 w 6213765"/>
                <a:gd name="connsiteY6" fmla="*/ 0 h 3512125"/>
                <a:gd name="connsiteX0" fmla="*/ 0 w 6213765"/>
                <a:gd name="connsiteY0" fmla="*/ 0 h 3512125"/>
                <a:gd name="connsiteX1" fmla="*/ 6213765 w 6213765"/>
                <a:gd name="connsiteY1" fmla="*/ 0 h 3512125"/>
                <a:gd name="connsiteX2" fmla="*/ 6213765 w 6213765"/>
                <a:gd name="connsiteY2" fmla="*/ 3512125 h 3512125"/>
                <a:gd name="connsiteX3" fmla="*/ 1427439 w 6213765"/>
                <a:gd name="connsiteY3" fmla="*/ 128102 h 3512125"/>
                <a:gd name="connsiteX4" fmla="*/ 543019 w 6213765"/>
                <a:gd name="connsiteY4" fmla="*/ 3066174 h 3512125"/>
                <a:gd name="connsiteX5" fmla="*/ 0 w 6213765"/>
                <a:gd name="connsiteY5" fmla="*/ 3512125 h 3512125"/>
                <a:gd name="connsiteX6" fmla="*/ 0 w 6213765"/>
                <a:gd name="connsiteY6" fmla="*/ 0 h 3512125"/>
                <a:gd name="connsiteX0" fmla="*/ 0 w 6213765"/>
                <a:gd name="connsiteY0" fmla="*/ 0 h 3512125"/>
                <a:gd name="connsiteX1" fmla="*/ 6213765 w 6213765"/>
                <a:gd name="connsiteY1" fmla="*/ 0 h 3512125"/>
                <a:gd name="connsiteX2" fmla="*/ 6213765 w 6213765"/>
                <a:gd name="connsiteY2" fmla="*/ 3512125 h 3512125"/>
                <a:gd name="connsiteX3" fmla="*/ 1427439 w 6213765"/>
                <a:gd name="connsiteY3" fmla="*/ 128102 h 3512125"/>
                <a:gd name="connsiteX4" fmla="*/ 587990 w 6213765"/>
                <a:gd name="connsiteY4" fmla="*/ 3058679 h 3512125"/>
                <a:gd name="connsiteX5" fmla="*/ 0 w 6213765"/>
                <a:gd name="connsiteY5" fmla="*/ 3512125 h 3512125"/>
                <a:gd name="connsiteX6" fmla="*/ 0 w 6213765"/>
                <a:gd name="connsiteY6" fmla="*/ 0 h 3512125"/>
                <a:gd name="connsiteX0" fmla="*/ 0 w 6213765"/>
                <a:gd name="connsiteY0" fmla="*/ 0 h 3512125"/>
                <a:gd name="connsiteX1" fmla="*/ 6213765 w 6213765"/>
                <a:gd name="connsiteY1" fmla="*/ 0 h 3512125"/>
                <a:gd name="connsiteX2" fmla="*/ 6213765 w 6213765"/>
                <a:gd name="connsiteY2" fmla="*/ 3512125 h 3512125"/>
                <a:gd name="connsiteX3" fmla="*/ 1427439 w 6213765"/>
                <a:gd name="connsiteY3" fmla="*/ 120606 h 3512125"/>
                <a:gd name="connsiteX4" fmla="*/ 587990 w 6213765"/>
                <a:gd name="connsiteY4" fmla="*/ 3058679 h 3512125"/>
                <a:gd name="connsiteX5" fmla="*/ 0 w 6213765"/>
                <a:gd name="connsiteY5" fmla="*/ 3512125 h 3512125"/>
                <a:gd name="connsiteX6" fmla="*/ 0 w 6213765"/>
                <a:gd name="connsiteY6" fmla="*/ 0 h 3512125"/>
                <a:gd name="connsiteX0" fmla="*/ 0 w 6213765"/>
                <a:gd name="connsiteY0" fmla="*/ 0 h 3512125"/>
                <a:gd name="connsiteX1" fmla="*/ 6213765 w 6213765"/>
                <a:gd name="connsiteY1" fmla="*/ 0 h 3512125"/>
                <a:gd name="connsiteX2" fmla="*/ 6213765 w 6213765"/>
                <a:gd name="connsiteY2" fmla="*/ 3512125 h 3512125"/>
                <a:gd name="connsiteX3" fmla="*/ 1448704 w 6213765"/>
                <a:gd name="connsiteY3" fmla="*/ 131239 h 3512125"/>
                <a:gd name="connsiteX4" fmla="*/ 587990 w 6213765"/>
                <a:gd name="connsiteY4" fmla="*/ 3058679 h 3512125"/>
                <a:gd name="connsiteX5" fmla="*/ 0 w 6213765"/>
                <a:gd name="connsiteY5" fmla="*/ 3512125 h 3512125"/>
                <a:gd name="connsiteX6" fmla="*/ 0 w 6213765"/>
                <a:gd name="connsiteY6" fmla="*/ 0 h 3512125"/>
                <a:gd name="connsiteX0" fmla="*/ 0 w 6213765"/>
                <a:gd name="connsiteY0" fmla="*/ 0 h 3512125"/>
                <a:gd name="connsiteX1" fmla="*/ 6213765 w 6213765"/>
                <a:gd name="connsiteY1" fmla="*/ 0 h 3512125"/>
                <a:gd name="connsiteX2" fmla="*/ 6213765 w 6213765"/>
                <a:gd name="connsiteY2" fmla="*/ 3512125 h 3512125"/>
                <a:gd name="connsiteX3" fmla="*/ 1448704 w 6213765"/>
                <a:gd name="connsiteY3" fmla="*/ 131239 h 3512125"/>
                <a:gd name="connsiteX4" fmla="*/ 577358 w 6213765"/>
                <a:gd name="connsiteY4" fmla="*/ 3053363 h 3512125"/>
                <a:gd name="connsiteX5" fmla="*/ 0 w 6213765"/>
                <a:gd name="connsiteY5" fmla="*/ 3512125 h 3512125"/>
                <a:gd name="connsiteX6" fmla="*/ 0 w 6213765"/>
                <a:gd name="connsiteY6" fmla="*/ 0 h 3512125"/>
                <a:gd name="connsiteX0" fmla="*/ 0 w 6213765"/>
                <a:gd name="connsiteY0" fmla="*/ 0 h 3512125"/>
                <a:gd name="connsiteX1" fmla="*/ 6213765 w 6213765"/>
                <a:gd name="connsiteY1" fmla="*/ 0 h 3512125"/>
                <a:gd name="connsiteX2" fmla="*/ 6213765 w 6213765"/>
                <a:gd name="connsiteY2" fmla="*/ 3512125 h 3512125"/>
                <a:gd name="connsiteX3" fmla="*/ 1448704 w 6213765"/>
                <a:gd name="connsiteY3" fmla="*/ 131239 h 3512125"/>
                <a:gd name="connsiteX4" fmla="*/ 566726 w 6213765"/>
                <a:gd name="connsiteY4" fmla="*/ 3053363 h 3512125"/>
                <a:gd name="connsiteX5" fmla="*/ 0 w 6213765"/>
                <a:gd name="connsiteY5" fmla="*/ 3512125 h 3512125"/>
                <a:gd name="connsiteX6" fmla="*/ 0 w 6213765"/>
                <a:gd name="connsiteY6" fmla="*/ 0 h 3512125"/>
                <a:gd name="connsiteX0" fmla="*/ 0 w 6213765"/>
                <a:gd name="connsiteY0" fmla="*/ 0 h 3512125"/>
                <a:gd name="connsiteX1" fmla="*/ 6213765 w 6213765"/>
                <a:gd name="connsiteY1" fmla="*/ 0 h 3512125"/>
                <a:gd name="connsiteX2" fmla="*/ 6213765 w 6213765"/>
                <a:gd name="connsiteY2" fmla="*/ 3512125 h 3512125"/>
                <a:gd name="connsiteX3" fmla="*/ 2284667 w 6213765"/>
                <a:gd name="connsiteY3" fmla="*/ 723351 h 3512125"/>
                <a:gd name="connsiteX4" fmla="*/ 1448704 w 6213765"/>
                <a:gd name="connsiteY4" fmla="*/ 131239 h 3512125"/>
                <a:gd name="connsiteX5" fmla="*/ 566726 w 6213765"/>
                <a:gd name="connsiteY5" fmla="*/ 3053363 h 3512125"/>
                <a:gd name="connsiteX6" fmla="*/ 0 w 6213765"/>
                <a:gd name="connsiteY6" fmla="*/ 3512125 h 3512125"/>
                <a:gd name="connsiteX7" fmla="*/ 0 w 6213765"/>
                <a:gd name="connsiteY7" fmla="*/ 0 h 3512125"/>
                <a:gd name="connsiteX0" fmla="*/ 0 w 6213765"/>
                <a:gd name="connsiteY0" fmla="*/ 0 h 3512125"/>
                <a:gd name="connsiteX1" fmla="*/ 6213765 w 6213765"/>
                <a:gd name="connsiteY1" fmla="*/ 0 h 3512125"/>
                <a:gd name="connsiteX2" fmla="*/ 6213765 w 6213765"/>
                <a:gd name="connsiteY2" fmla="*/ 3512125 h 3512125"/>
                <a:gd name="connsiteX3" fmla="*/ 2316565 w 6213765"/>
                <a:gd name="connsiteY3" fmla="*/ 2036472 h 3512125"/>
                <a:gd name="connsiteX4" fmla="*/ 1448704 w 6213765"/>
                <a:gd name="connsiteY4" fmla="*/ 131239 h 3512125"/>
                <a:gd name="connsiteX5" fmla="*/ 566726 w 6213765"/>
                <a:gd name="connsiteY5" fmla="*/ 3053363 h 3512125"/>
                <a:gd name="connsiteX6" fmla="*/ 0 w 6213765"/>
                <a:gd name="connsiteY6" fmla="*/ 3512125 h 3512125"/>
                <a:gd name="connsiteX7" fmla="*/ 0 w 6213765"/>
                <a:gd name="connsiteY7" fmla="*/ 0 h 3512125"/>
                <a:gd name="connsiteX0" fmla="*/ 0 w 6213765"/>
                <a:gd name="connsiteY0" fmla="*/ 0 h 3512125"/>
                <a:gd name="connsiteX1" fmla="*/ 6213765 w 6213765"/>
                <a:gd name="connsiteY1" fmla="*/ 0 h 3512125"/>
                <a:gd name="connsiteX2" fmla="*/ 6213765 w 6213765"/>
                <a:gd name="connsiteY2" fmla="*/ 3512125 h 3512125"/>
                <a:gd name="connsiteX3" fmla="*/ 2337830 w 6213765"/>
                <a:gd name="connsiteY3" fmla="*/ 2041788 h 3512125"/>
                <a:gd name="connsiteX4" fmla="*/ 1448704 w 6213765"/>
                <a:gd name="connsiteY4" fmla="*/ 131239 h 3512125"/>
                <a:gd name="connsiteX5" fmla="*/ 566726 w 6213765"/>
                <a:gd name="connsiteY5" fmla="*/ 3053363 h 3512125"/>
                <a:gd name="connsiteX6" fmla="*/ 0 w 6213765"/>
                <a:gd name="connsiteY6" fmla="*/ 3512125 h 3512125"/>
                <a:gd name="connsiteX7" fmla="*/ 0 w 6213765"/>
                <a:gd name="connsiteY7" fmla="*/ 0 h 3512125"/>
                <a:gd name="connsiteX0" fmla="*/ 0 w 6213765"/>
                <a:gd name="connsiteY0" fmla="*/ 0 h 3512125"/>
                <a:gd name="connsiteX1" fmla="*/ 6213765 w 6213765"/>
                <a:gd name="connsiteY1" fmla="*/ 0 h 3512125"/>
                <a:gd name="connsiteX2" fmla="*/ 6213765 w 6213765"/>
                <a:gd name="connsiteY2" fmla="*/ 3512125 h 3512125"/>
                <a:gd name="connsiteX3" fmla="*/ 3209700 w 6213765"/>
                <a:gd name="connsiteY3" fmla="*/ 2376713 h 3512125"/>
                <a:gd name="connsiteX4" fmla="*/ 2337830 w 6213765"/>
                <a:gd name="connsiteY4" fmla="*/ 2041788 h 3512125"/>
                <a:gd name="connsiteX5" fmla="*/ 1448704 w 6213765"/>
                <a:gd name="connsiteY5" fmla="*/ 131239 h 3512125"/>
                <a:gd name="connsiteX6" fmla="*/ 566726 w 6213765"/>
                <a:gd name="connsiteY6" fmla="*/ 3053363 h 3512125"/>
                <a:gd name="connsiteX7" fmla="*/ 0 w 6213765"/>
                <a:gd name="connsiteY7" fmla="*/ 3512125 h 3512125"/>
                <a:gd name="connsiteX8" fmla="*/ 0 w 6213765"/>
                <a:gd name="connsiteY8" fmla="*/ 0 h 3512125"/>
                <a:gd name="connsiteX0" fmla="*/ 0 w 6213765"/>
                <a:gd name="connsiteY0" fmla="*/ 0 h 3512125"/>
                <a:gd name="connsiteX1" fmla="*/ 6213765 w 6213765"/>
                <a:gd name="connsiteY1" fmla="*/ 0 h 3512125"/>
                <a:gd name="connsiteX2" fmla="*/ 6213765 w 6213765"/>
                <a:gd name="connsiteY2" fmla="*/ 3512125 h 3512125"/>
                <a:gd name="connsiteX3" fmla="*/ 3225649 w 6213765"/>
                <a:gd name="connsiteY3" fmla="*/ 3057197 h 3512125"/>
                <a:gd name="connsiteX4" fmla="*/ 2337830 w 6213765"/>
                <a:gd name="connsiteY4" fmla="*/ 2041788 h 3512125"/>
                <a:gd name="connsiteX5" fmla="*/ 1448704 w 6213765"/>
                <a:gd name="connsiteY5" fmla="*/ 131239 h 3512125"/>
                <a:gd name="connsiteX6" fmla="*/ 566726 w 6213765"/>
                <a:gd name="connsiteY6" fmla="*/ 3053363 h 3512125"/>
                <a:gd name="connsiteX7" fmla="*/ 0 w 6213765"/>
                <a:gd name="connsiteY7" fmla="*/ 3512125 h 3512125"/>
                <a:gd name="connsiteX8" fmla="*/ 0 w 6213765"/>
                <a:gd name="connsiteY8" fmla="*/ 0 h 3512125"/>
                <a:gd name="connsiteX0" fmla="*/ 0 w 6213765"/>
                <a:gd name="connsiteY0" fmla="*/ 0 h 3512125"/>
                <a:gd name="connsiteX1" fmla="*/ 6213765 w 6213765"/>
                <a:gd name="connsiteY1" fmla="*/ 0 h 3512125"/>
                <a:gd name="connsiteX2" fmla="*/ 6213765 w 6213765"/>
                <a:gd name="connsiteY2" fmla="*/ 3512125 h 3512125"/>
                <a:gd name="connsiteX3" fmla="*/ 3985876 w 6213765"/>
                <a:gd name="connsiteY3" fmla="*/ 3174155 h 3512125"/>
                <a:gd name="connsiteX4" fmla="*/ 3225649 w 6213765"/>
                <a:gd name="connsiteY4" fmla="*/ 3057197 h 3512125"/>
                <a:gd name="connsiteX5" fmla="*/ 2337830 w 6213765"/>
                <a:gd name="connsiteY5" fmla="*/ 2041788 h 3512125"/>
                <a:gd name="connsiteX6" fmla="*/ 1448704 w 6213765"/>
                <a:gd name="connsiteY6" fmla="*/ 131239 h 3512125"/>
                <a:gd name="connsiteX7" fmla="*/ 566726 w 6213765"/>
                <a:gd name="connsiteY7" fmla="*/ 3053363 h 3512125"/>
                <a:gd name="connsiteX8" fmla="*/ 0 w 6213765"/>
                <a:gd name="connsiteY8" fmla="*/ 3512125 h 3512125"/>
                <a:gd name="connsiteX9" fmla="*/ 0 w 6213765"/>
                <a:gd name="connsiteY9" fmla="*/ 0 h 3512125"/>
                <a:gd name="connsiteX0" fmla="*/ 0 w 6213765"/>
                <a:gd name="connsiteY0" fmla="*/ 0 h 3512125"/>
                <a:gd name="connsiteX1" fmla="*/ 6213765 w 6213765"/>
                <a:gd name="connsiteY1" fmla="*/ 0 h 3512125"/>
                <a:gd name="connsiteX2" fmla="*/ 6213765 w 6213765"/>
                <a:gd name="connsiteY2" fmla="*/ 3512125 h 3512125"/>
                <a:gd name="connsiteX3" fmla="*/ 4092202 w 6213765"/>
                <a:gd name="connsiteY3" fmla="*/ 3046564 h 3512125"/>
                <a:gd name="connsiteX4" fmla="*/ 3225649 w 6213765"/>
                <a:gd name="connsiteY4" fmla="*/ 3057197 h 3512125"/>
                <a:gd name="connsiteX5" fmla="*/ 2337830 w 6213765"/>
                <a:gd name="connsiteY5" fmla="*/ 2041788 h 3512125"/>
                <a:gd name="connsiteX6" fmla="*/ 1448704 w 6213765"/>
                <a:gd name="connsiteY6" fmla="*/ 131239 h 3512125"/>
                <a:gd name="connsiteX7" fmla="*/ 566726 w 6213765"/>
                <a:gd name="connsiteY7" fmla="*/ 3053363 h 3512125"/>
                <a:gd name="connsiteX8" fmla="*/ 0 w 6213765"/>
                <a:gd name="connsiteY8" fmla="*/ 3512125 h 3512125"/>
                <a:gd name="connsiteX9" fmla="*/ 0 w 6213765"/>
                <a:gd name="connsiteY9" fmla="*/ 0 h 3512125"/>
                <a:gd name="connsiteX0" fmla="*/ 0 w 6213765"/>
                <a:gd name="connsiteY0" fmla="*/ 0 h 3512125"/>
                <a:gd name="connsiteX1" fmla="*/ 6213765 w 6213765"/>
                <a:gd name="connsiteY1" fmla="*/ 0 h 3512125"/>
                <a:gd name="connsiteX2" fmla="*/ 6213765 w 6213765"/>
                <a:gd name="connsiteY2" fmla="*/ 3512125 h 3512125"/>
                <a:gd name="connsiteX3" fmla="*/ 4879011 w 6213765"/>
                <a:gd name="connsiteY3" fmla="*/ 3216685 h 3512125"/>
                <a:gd name="connsiteX4" fmla="*/ 4092202 w 6213765"/>
                <a:gd name="connsiteY4" fmla="*/ 3046564 h 3512125"/>
                <a:gd name="connsiteX5" fmla="*/ 3225649 w 6213765"/>
                <a:gd name="connsiteY5" fmla="*/ 3057197 h 3512125"/>
                <a:gd name="connsiteX6" fmla="*/ 2337830 w 6213765"/>
                <a:gd name="connsiteY6" fmla="*/ 2041788 h 3512125"/>
                <a:gd name="connsiteX7" fmla="*/ 1448704 w 6213765"/>
                <a:gd name="connsiteY7" fmla="*/ 131239 h 3512125"/>
                <a:gd name="connsiteX8" fmla="*/ 566726 w 6213765"/>
                <a:gd name="connsiteY8" fmla="*/ 3053363 h 3512125"/>
                <a:gd name="connsiteX9" fmla="*/ 0 w 6213765"/>
                <a:gd name="connsiteY9" fmla="*/ 3512125 h 3512125"/>
                <a:gd name="connsiteX10" fmla="*/ 0 w 6213765"/>
                <a:gd name="connsiteY10" fmla="*/ 0 h 3512125"/>
                <a:gd name="connsiteX0" fmla="*/ 0 w 6213765"/>
                <a:gd name="connsiteY0" fmla="*/ 0 h 3512125"/>
                <a:gd name="connsiteX1" fmla="*/ 6213765 w 6213765"/>
                <a:gd name="connsiteY1" fmla="*/ 0 h 3512125"/>
                <a:gd name="connsiteX2" fmla="*/ 6213765 w 6213765"/>
                <a:gd name="connsiteY2" fmla="*/ 3512125 h 3512125"/>
                <a:gd name="connsiteX3" fmla="*/ 4879011 w 6213765"/>
                <a:gd name="connsiteY3" fmla="*/ 3041248 h 3512125"/>
                <a:gd name="connsiteX4" fmla="*/ 4092202 w 6213765"/>
                <a:gd name="connsiteY4" fmla="*/ 3046564 h 3512125"/>
                <a:gd name="connsiteX5" fmla="*/ 3225649 w 6213765"/>
                <a:gd name="connsiteY5" fmla="*/ 3057197 h 3512125"/>
                <a:gd name="connsiteX6" fmla="*/ 2337830 w 6213765"/>
                <a:gd name="connsiteY6" fmla="*/ 2041788 h 3512125"/>
                <a:gd name="connsiteX7" fmla="*/ 1448704 w 6213765"/>
                <a:gd name="connsiteY7" fmla="*/ 131239 h 3512125"/>
                <a:gd name="connsiteX8" fmla="*/ 566726 w 6213765"/>
                <a:gd name="connsiteY8" fmla="*/ 3053363 h 3512125"/>
                <a:gd name="connsiteX9" fmla="*/ 0 w 6213765"/>
                <a:gd name="connsiteY9" fmla="*/ 3512125 h 3512125"/>
                <a:gd name="connsiteX10" fmla="*/ 0 w 6213765"/>
                <a:gd name="connsiteY10" fmla="*/ 0 h 3512125"/>
                <a:gd name="connsiteX0" fmla="*/ 0 w 6213765"/>
                <a:gd name="connsiteY0" fmla="*/ 0 h 3512125"/>
                <a:gd name="connsiteX1" fmla="*/ 6213765 w 6213765"/>
                <a:gd name="connsiteY1" fmla="*/ 0 h 3512125"/>
                <a:gd name="connsiteX2" fmla="*/ 6213765 w 6213765"/>
                <a:gd name="connsiteY2" fmla="*/ 3512125 h 3512125"/>
                <a:gd name="connsiteX3" fmla="*/ 5639239 w 6213765"/>
                <a:gd name="connsiteY3" fmla="*/ 3301746 h 3512125"/>
                <a:gd name="connsiteX4" fmla="*/ 4879011 w 6213765"/>
                <a:gd name="connsiteY4" fmla="*/ 3041248 h 3512125"/>
                <a:gd name="connsiteX5" fmla="*/ 4092202 w 6213765"/>
                <a:gd name="connsiteY5" fmla="*/ 3046564 h 3512125"/>
                <a:gd name="connsiteX6" fmla="*/ 3225649 w 6213765"/>
                <a:gd name="connsiteY6" fmla="*/ 3057197 h 3512125"/>
                <a:gd name="connsiteX7" fmla="*/ 2337830 w 6213765"/>
                <a:gd name="connsiteY7" fmla="*/ 2041788 h 3512125"/>
                <a:gd name="connsiteX8" fmla="*/ 1448704 w 6213765"/>
                <a:gd name="connsiteY8" fmla="*/ 131239 h 3512125"/>
                <a:gd name="connsiteX9" fmla="*/ 566726 w 6213765"/>
                <a:gd name="connsiteY9" fmla="*/ 3053363 h 3512125"/>
                <a:gd name="connsiteX10" fmla="*/ 0 w 6213765"/>
                <a:gd name="connsiteY10" fmla="*/ 3512125 h 3512125"/>
                <a:gd name="connsiteX11" fmla="*/ 0 w 6213765"/>
                <a:gd name="connsiteY11" fmla="*/ 0 h 3512125"/>
                <a:gd name="connsiteX0" fmla="*/ 0 w 6213765"/>
                <a:gd name="connsiteY0" fmla="*/ 0 h 3512125"/>
                <a:gd name="connsiteX1" fmla="*/ 6213765 w 6213765"/>
                <a:gd name="connsiteY1" fmla="*/ 0 h 3512125"/>
                <a:gd name="connsiteX2" fmla="*/ 6213765 w 6213765"/>
                <a:gd name="connsiteY2" fmla="*/ 3512125 h 3512125"/>
                <a:gd name="connsiteX3" fmla="*/ 5644555 w 6213765"/>
                <a:gd name="connsiteY3" fmla="*/ 3051881 h 3512125"/>
                <a:gd name="connsiteX4" fmla="*/ 4879011 w 6213765"/>
                <a:gd name="connsiteY4" fmla="*/ 3041248 h 3512125"/>
                <a:gd name="connsiteX5" fmla="*/ 4092202 w 6213765"/>
                <a:gd name="connsiteY5" fmla="*/ 3046564 h 3512125"/>
                <a:gd name="connsiteX6" fmla="*/ 3225649 w 6213765"/>
                <a:gd name="connsiteY6" fmla="*/ 3057197 h 3512125"/>
                <a:gd name="connsiteX7" fmla="*/ 2337830 w 6213765"/>
                <a:gd name="connsiteY7" fmla="*/ 2041788 h 3512125"/>
                <a:gd name="connsiteX8" fmla="*/ 1448704 w 6213765"/>
                <a:gd name="connsiteY8" fmla="*/ 131239 h 3512125"/>
                <a:gd name="connsiteX9" fmla="*/ 566726 w 6213765"/>
                <a:gd name="connsiteY9" fmla="*/ 3053363 h 3512125"/>
                <a:gd name="connsiteX10" fmla="*/ 0 w 6213765"/>
                <a:gd name="connsiteY10" fmla="*/ 3512125 h 3512125"/>
                <a:gd name="connsiteX11" fmla="*/ 0 w 6213765"/>
                <a:gd name="connsiteY11" fmla="*/ 0 h 3512125"/>
                <a:gd name="connsiteX0" fmla="*/ 0 w 6222002"/>
                <a:gd name="connsiteY0" fmla="*/ 0 h 3718071"/>
                <a:gd name="connsiteX1" fmla="*/ 6222002 w 6222002"/>
                <a:gd name="connsiteY1" fmla="*/ 205946 h 3718071"/>
                <a:gd name="connsiteX2" fmla="*/ 6222002 w 6222002"/>
                <a:gd name="connsiteY2" fmla="*/ 3718071 h 3718071"/>
                <a:gd name="connsiteX3" fmla="*/ 5652792 w 6222002"/>
                <a:gd name="connsiteY3" fmla="*/ 3257827 h 3718071"/>
                <a:gd name="connsiteX4" fmla="*/ 4887248 w 6222002"/>
                <a:gd name="connsiteY4" fmla="*/ 3247194 h 3718071"/>
                <a:gd name="connsiteX5" fmla="*/ 4100439 w 6222002"/>
                <a:gd name="connsiteY5" fmla="*/ 3252510 h 3718071"/>
                <a:gd name="connsiteX6" fmla="*/ 3233886 w 6222002"/>
                <a:gd name="connsiteY6" fmla="*/ 3263143 h 3718071"/>
                <a:gd name="connsiteX7" fmla="*/ 2346067 w 6222002"/>
                <a:gd name="connsiteY7" fmla="*/ 2247734 h 3718071"/>
                <a:gd name="connsiteX8" fmla="*/ 1456941 w 6222002"/>
                <a:gd name="connsiteY8" fmla="*/ 337185 h 3718071"/>
                <a:gd name="connsiteX9" fmla="*/ 574963 w 6222002"/>
                <a:gd name="connsiteY9" fmla="*/ 3259309 h 3718071"/>
                <a:gd name="connsiteX10" fmla="*/ 8237 w 6222002"/>
                <a:gd name="connsiteY10" fmla="*/ 3718071 h 3718071"/>
                <a:gd name="connsiteX11" fmla="*/ 0 w 6222002"/>
                <a:gd name="connsiteY11" fmla="*/ 0 h 3718071"/>
                <a:gd name="connsiteX0" fmla="*/ 0 w 6222002"/>
                <a:gd name="connsiteY0" fmla="*/ 8237 h 3726308"/>
                <a:gd name="connsiteX1" fmla="*/ 6205526 w 6222002"/>
                <a:gd name="connsiteY1" fmla="*/ 0 h 3726308"/>
                <a:gd name="connsiteX2" fmla="*/ 6222002 w 6222002"/>
                <a:gd name="connsiteY2" fmla="*/ 3726308 h 3726308"/>
                <a:gd name="connsiteX3" fmla="*/ 5652792 w 6222002"/>
                <a:gd name="connsiteY3" fmla="*/ 3266064 h 3726308"/>
                <a:gd name="connsiteX4" fmla="*/ 4887248 w 6222002"/>
                <a:gd name="connsiteY4" fmla="*/ 3255431 h 3726308"/>
                <a:gd name="connsiteX5" fmla="*/ 4100439 w 6222002"/>
                <a:gd name="connsiteY5" fmla="*/ 3260747 h 3726308"/>
                <a:gd name="connsiteX6" fmla="*/ 3233886 w 6222002"/>
                <a:gd name="connsiteY6" fmla="*/ 3271380 h 3726308"/>
                <a:gd name="connsiteX7" fmla="*/ 2346067 w 6222002"/>
                <a:gd name="connsiteY7" fmla="*/ 2255971 h 3726308"/>
                <a:gd name="connsiteX8" fmla="*/ 1456941 w 6222002"/>
                <a:gd name="connsiteY8" fmla="*/ 345422 h 3726308"/>
                <a:gd name="connsiteX9" fmla="*/ 574963 w 6222002"/>
                <a:gd name="connsiteY9" fmla="*/ 3267546 h 3726308"/>
                <a:gd name="connsiteX10" fmla="*/ 8237 w 6222002"/>
                <a:gd name="connsiteY10" fmla="*/ 3726308 h 3726308"/>
                <a:gd name="connsiteX11" fmla="*/ 0 w 6222002"/>
                <a:gd name="connsiteY11" fmla="*/ 8237 h 3726308"/>
                <a:gd name="connsiteX0" fmla="*/ 0 w 6222002"/>
                <a:gd name="connsiteY0" fmla="*/ 8237 h 3726308"/>
                <a:gd name="connsiteX1" fmla="*/ 643729 w 6222002"/>
                <a:gd name="connsiteY1" fmla="*/ 14239 h 3726308"/>
                <a:gd name="connsiteX2" fmla="*/ 6205526 w 6222002"/>
                <a:gd name="connsiteY2" fmla="*/ 0 h 3726308"/>
                <a:gd name="connsiteX3" fmla="*/ 6222002 w 6222002"/>
                <a:gd name="connsiteY3" fmla="*/ 3726308 h 3726308"/>
                <a:gd name="connsiteX4" fmla="*/ 5652792 w 6222002"/>
                <a:gd name="connsiteY4" fmla="*/ 3266064 h 3726308"/>
                <a:gd name="connsiteX5" fmla="*/ 4887248 w 6222002"/>
                <a:gd name="connsiteY5" fmla="*/ 3255431 h 3726308"/>
                <a:gd name="connsiteX6" fmla="*/ 4100439 w 6222002"/>
                <a:gd name="connsiteY6" fmla="*/ 3260747 h 3726308"/>
                <a:gd name="connsiteX7" fmla="*/ 3233886 w 6222002"/>
                <a:gd name="connsiteY7" fmla="*/ 3271380 h 3726308"/>
                <a:gd name="connsiteX8" fmla="*/ 2346067 w 6222002"/>
                <a:gd name="connsiteY8" fmla="*/ 2255971 h 3726308"/>
                <a:gd name="connsiteX9" fmla="*/ 1456941 w 6222002"/>
                <a:gd name="connsiteY9" fmla="*/ 345422 h 3726308"/>
                <a:gd name="connsiteX10" fmla="*/ 574963 w 6222002"/>
                <a:gd name="connsiteY10" fmla="*/ 3267546 h 3726308"/>
                <a:gd name="connsiteX11" fmla="*/ 8237 w 6222002"/>
                <a:gd name="connsiteY11" fmla="*/ 3726308 h 3726308"/>
                <a:gd name="connsiteX12" fmla="*/ 0 w 6222002"/>
                <a:gd name="connsiteY12" fmla="*/ 8237 h 3726308"/>
                <a:gd name="connsiteX0" fmla="*/ 0 w 6222002"/>
                <a:gd name="connsiteY0" fmla="*/ 3261849 h 3726308"/>
                <a:gd name="connsiteX1" fmla="*/ 643729 w 6222002"/>
                <a:gd name="connsiteY1" fmla="*/ 14239 h 3726308"/>
                <a:gd name="connsiteX2" fmla="*/ 6205526 w 6222002"/>
                <a:gd name="connsiteY2" fmla="*/ 0 h 3726308"/>
                <a:gd name="connsiteX3" fmla="*/ 6222002 w 6222002"/>
                <a:gd name="connsiteY3" fmla="*/ 3726308 h 3726308"/>
                <a:gd name="connsiteX4" fmla="*/ 5652792 w 6222002"/>
                <a:gd name="connsiteY4" fmla="*/ 3266064 h 3726308"/>
                <a:gd name="connsiteX5" fmla="*/ 4887248 w 6222002"/>
                <a:gd name="connsiteY5" fmla="*/ 3255431 h 3726308"/>
                <a:gd name="connsiteX6" fmla="*/ 4100439 w 6222002"/>
                <a:gd name="connsiteY6" fmla="*/ 3260747 h 3726308"/>
                <a:gd name="connsiteX7" fmla="*/ 3233886 w 6222002"/>
                <a:gd name="connsiteY7" fmla="*/ 3271380 h 3726308"/>
                <a:gd name="connsiteX8" fmla="*/ 2346067 w 6222002"/>
                <a:gd name="connsiteY8" fmla="*/ 2255971 h 3726308"/>
                <a:gd name="connsiteX9" fmla="*/ 1456941 w 6222002"/>
                <a:gd name="connsiteY9" fmla="*/ 345422 h 3726308"/>
                <a:gd name="connsiteX10" fmla="*/ 574963 w 6222002"/>
                <a:gd name="connsiteY10" fmla="*/ 3267546 h 3726308"/>
                <a:gd name="connsiteX11" fmla="*/ 8237 w 6222002"/>
                <a:gd name="connsiteY11" fmla="*/ 3726308 h 3726308"/>
                <a:gd name="connsiteX12" fmla="*/ 0 w 6222002"/>
                <a:gd name="connsiteY12" fmla="*/ 3261849 h 3726308"/>
                <a:gd name="connsiteX0" fmla="*/ 0 w 6222002"/>
                <a:gd name="connsiteY0" fmla="*/ 3261849 h 3726308"/>
                <a:gd name="connsiteX1" fmla="*/ 643729 w 6222002"/>
                <a:gd name="connsiteY1" fmla="*/ 14239 h 3726308"/>
                <a:gd name="connsiteX2" fmla="*/ 223835 w 6222002"/>
                <a:gd name="connsiteY2" fmla="*/ 2174051 h 3726308"/>
                <a:gd name="connsiteX3" fmla="*/ 6205526 w 6222002"/>
                <a:gd name="connsiteY3" fmla="*/ 0 h 3726308"/>
                <a:gd name="connsiteX4" fmla="*/ 6222002 w 6222002"/>
                <a:gd name="connsiteY4" fmla="*/ 3726308 h 3726308"/>
                <a:gd name="connsiteX5" fmla="*/ 5652792 w 6222002"/>
                <a:gd name="connsiteY5" fmla="*/ 3266064 h 3726308"/>
                <a:gd name="connsiteX6" fmla="*/ 4887248 w 6222002"/>
                <a:gd name="connsiteY6" fmla="*/ 3255431 h 3726308"/>
                <a:gd name="connsiteX7" fmla="*/ 4100439 w 6222002"/>
                <a:gd name="connsiteY7" fmla="*/ 3260747 h 3726308"/>
                <a:gd name="connsiteX8" fmla="*/ 3233886 w 6222002"/>
                <a:gd name="connsiteY8" fmla="*/ 3271380 h 3726308"/>
                <a:gd name="connsiteX9" fmla="*/ 2346067 w 6222002"/>
                <a:gd name="connsiteY9" fmla="*/ 2255971 h 3726308"/>
                <a:gd name="connsiteX10" fmla="*/ 1456941 w 6222002"/>
                <a:gd name="connsiteY10" fmla="*/ 345422 h 3726308"/>
                <a:gd name="connsiteX11" fmla="*/ 574963 w 6222002"/>
                <a:gd name="connsiteY11" fmla="*/ 3267546 h 3726308"/>
                <a:gd name="connsiteX12" fmla="*/ 8237 w 6222002"/>
                <a:gd name="connsiteY12" fmla="*/ 3726308 h 3726308"/>
                <a:gd name="connsiteX13" fmla="*/ 0 w 6222002"/>
                <a:gd name="connsiteY13" fmla="*/ 3261849 h 3726308"/>
                <a:gd name="connsiteX0" fmla="*/ 0 w 6222002"/>
                <a:gd name="connsiteY0" fmla="*/ 3261849 h 3726308"/>
                <a:gd name="connsiteX1" fmla="*/ 643729 w 6222002"/>
                <a:gd name="connsiteY1" fmla="*/ 14239 h 3726308"/>
                <a:gd name="connsiteX2" fmla="*/ 1466675 w 6222002"/>
                <a:gd name="connsiteY2" fmla="*/ 11713 h 3726308"/>
                <a:gd name="connsiteX3" fmla="*/ 6205526 w 6222002"/>
                <a:gd name="connsiteY3" fmla="*/ 0 h 3726308"/>
                <a:gd name="connsiteX4" fmla="*/ 6222002 w 6222002"/>
                <a:gd name="connsiteY4" fmla="*/ 3726308 h 3726308"/>
                <a:gd name="connsiteX5" fmla="*/ 5652792 w 6222002"/>
                <a:gd name="connsiteY5" fmla="*/ 3266064 h 3726308"/>
                <a:gd name="connsiteX6" fmla="*/ 4887248 w 6222002"/>
                <a:gd name="connsiteY6" fmla="*/ 3255431 h 3726308"/>
                <a:gd name="connsiteX7" fmla="*/ 4100439 w 6222002"/>
                <a:gd name="connsiteY7" fmla="*/ 3260747 h 3726308"/>
                <a:gd name="connsiteX8" fmla="*/ 3233886 w 6222002"/>
                <a:gd name="connsiteY8" fmla="*/ 3271380 h 3726308"/>
                <a:gd name="connsiteX9" fmla="*/ 2346067 w 6222002"/>
                <a:gd name="connsiteY9" fmla="*/ 2255971 h 3726308"/>
                <a:gd name="connsiteX10" fmla="*/ 1456941 w 6222002"/>
                <a:gd name="connsiteY10" fmla="*/ 345422 h 3726308"/>
                <a:gd name="connsiteX11" fmla="*/ 574963 w 6222002"/>
                <a:gd name="connsiteY11" fmla="*/ 3267546 h 3726308"/>
                <a:gd name="connsiteX12" fmla="*/ 8237 w 6222002"/>
                <a:gd name="connsiteY12" fmla="*/ 3726308 h 3726308"/>
                <a:gd name="connsiteX13" fmla="*/ 0 w 6222002"/>
                <a:gd name="connsiteY13" fmla="*/ 3261849 h 3726308"/>
                <a:gd name="connsiteX0" fmla="*/ 0 w 6222002"/>
                <a:gd name="connsiteY0" fmla="*/ 3261849 h 3726308"/>
                <a:gd name="connsiteX1" fmla="*/ 111047 w 6222002"/>
                <a:gd name="connsiteY1" fmla="*/ 2692000 h 3726308"/>
                <a:gd name="connsiteX2" fmla="*/ 643729 w 6222002"/>
                <a:gd name="connsiteY2" fmla="*/ 14239 h 3726308"/>
                <a:gd name="connsiteX3" fmla="*/ 1466675 w 6222002"/>
                <a:gd name="connsiteY3" fmla="*/ 11713 h 3726308"/>
                <a:gd name="connsiteX4" fmla="*/ 6205526 w 6222002"/>
                <a:gd name="connsiteY4" fmla="*/ 0 h 3726308"/>
                <a:gd name="connsiteX5" fmla="*/ 6222002 w 6222002"/>
                <a:gd name="connsiteY5" fmla="*/ 3726308 h 3726308"/>
                <a:gd name="connsiteX6" fmla="*/ 5652792 w 6222002"/>
                <a:gd name="connsiteY6" fmla="*/ 3266064 h 3726308"/>
                <a:gd name="connsiteX7" fmla="*/ 4887248 w 6222002"/>
                <a:gd name="connsiteY7" fmla="*/ 3255431 h 3726308"/>
                <a:gd name="connsiteX8" fmla="*/ 4100439 w 6222002"/>
                <a:gd name="connsiteY8" fmla="*/ 3260747 h 3726308"/>
                <a:gd name="connsiteX9" fmla="*/ 3233886 w 6222002"/>
                <a:gd name="connsiteY9" fmla="*/ 3271380 h 3726308"/>
                <a:gd name="connsiteX10" fmla="*/ 2346067 w 6222002"/>
                <a:gd name="connsiteY10" fmla="*/ 2255971 h 3726308"/>
                <a:gd name="connsiteX11" fmla="*/ 1456941 w 6222002"/>
                <a:gd name="connsiteY11" fmla="*/ 345422 h 3726308"/>
                <a:gd name="connsiteX12" fmla="*/ 574963 w 6222002"/>
                <a:gd name="connsiteY12" fmla="*/ 3267546 h 3726308"/>
                <a:gd name="connsiteX13" fmla="*/ 8237 w 6222002"/>
                <a:gd name="connsiteY13" fmla="*/ 3726308 h 3726308"/>
                <a:gd name="connsiteX14" fmla="*/ 0 w 6222002"/>
                <a:gd name="connsiteY14" fmla="*/ 3261849 h 3726308"/>
                <a:gd name="connsiteX0" fmla="*/ 0 w 6222002"/>
                <a:gd name="connsiteY0" fmla="*/ 3261849 h 3726308"/>
                <a:gd name="connsiteX1" fmla="*/ 574798 w 6222002"/>
                <a:gd name="connsiteY1" fmla="*/ 3253384 h 3726308"/>
                <a:gd name="connsiteX2" fmla="*/ 643729 w 6222002"/>
                <a:gd name="connsiteY2" fmla="*/ 14239 h 3726308"/>
                <a:gd name="connsiteX3" fmla="*/ 1466675 w 6222002"/>
                <a:gd name="connsiteY3" fmla="*/ 11713 h 3726308"/>
                <a:gd name="connsiteX4" fmla="*/ 6205526 w 6222002"/>
                <a:gd name="connsiteY4" fmla="*/ 0 h 3726308"/>
                <a:gd name="connsiteX5" fmla="*/ 6222002 w 6222002"/>
                <a:gd name="connsiteY5" fmla="*/ 3726308 h 3726308"/>
                <a:gd name="connsiteX6" fmla="*/ 5652792 w 6222002"/>
                <a:gd name="connsiteY6" fmla="*/ 3266064 h 3726308"/>
                <a:gd name="connsiteX7" fmla="*/ 4887248 w 6222002"/>
                <a:gd name="connsiteY7" fmla="*/ 3255431 h 3726308"/>
                <a:gd name="connsiteX8" fmla="*/ 4100439 w 6222002"/>
                <a:gd name="connsiteY8" fmla="*/ 3260747 h 3726308"/>
                <a:gd name="connsiteX9" fmla="*/ 3233886 w 6222002"/>
                <a:gd name="connsiteY9" fmla="*/ 3271380 h 3726308"/>
                <a:gd name="connsiteX10" fmla="*/ 2346067 w 6222002"/>
                <a:gd name="connsiteY10" fmla="*/ 2255971 h 3726308"/>
                <a:gd name="connsiteX11" fmla="*/ 1456941 w 6222002"/>
                <a:gd name="connsiteY11" fmla="*/ 345422 h 3726308"/>
                <a:gd name="connsiteX12" fmla="*/ 574963 w 6222002"/>
                <a:gd name="connsiteY12" fmla="*/ 3267546 h 3726308"/>
                <a:gd name="connsiteX13" fmla="*/ 8237 w 6222002"/>
                <a:gd name="connsiteY13" fmla="*/ 3726308 h 3726308"/>
                <a:gd name="connsiteX14" fmla="*/ 0 w 6222002"/>
                <a:gd name="connsiteY14" fmla="*/ 3261849 h 3726308"/>
                <a:gd name="connsiteX0" fmla="*/ 0 w 6222002"/>
                <a:gd name="connsiteY0" fmla="*/ 3261849 h 3726308"/>
                <a:gd name="connsiteX1" fmla="*/ 574798 w 6222002"/>
                <a:gd name="connsiteY1" fmla="*/ 3253384 h 3726308"/>
                <a:gd name="connsiteX2" fmla="*/ 578471 w 6222002"/>
                <a:gd name="connsiteY2" fmla="*/ 20765 h 3726308"/>
                <a:gd name="connsiteX3" fmla="*/ 1466675 w 6222002"/>
                <a:gd name="connsiteY3" fmla="*/ 11713 h 3726308"/>
                <a:gd name="connsiteX4" fmla="*/ 6205526 w 6222002"/>
                <a:gd name="connsiteY4" fmla="*/ 0 h 3726308"/>
                <a:gd name="connsiteX5" fmla="*/ 6222002 w 6222002"/>
                <a:gd name="connsiteY5" fmla="*/ 3726308 h 3726308"/>
                <a:gd name="connsiteX6" fmla="*/ 5652792 w 6222002"/>
                <a:gd name="connsiteY6" fmla="*/ 3266064 h 3726308"/>
                <a:gd name="connsiteX7" fmla="*/ 4887248 w 6222002"/>
                <a:gd name="connsiteY7" fmla="*/ 3255431 h 3726308"/>
                <a:gd name="connsiteX8" fmla="*/ 4100439 w 6222002"/>
                <a:gd name="connsiteY8" fmla="*/ 3260747 h 3726308"/>
                <a:gd name="connsiteX9" fmla="*/ 3233886 w 6222002"/>
                <a:gd name="connsiteY9" fmla="*/ 3271380 h 3726308"/>
                <a:gd name="connsiteX10" fmla="*/ 2346067 w 6222002"/>
                <a:gd name="connsiteY10" fmla="*/ 2255971 h 3726308"/>
                <a:gd name="connsiteX11" fmla="*/ 1456941 w 6222002"/>
                <a:gd name="connsiteY11" fmla="*/ 345422 h 3726308"/>
                <a:gd name="connsiteX12" fmla="*/ 574963 w 6222002"/>
                <a:gd name="connsiteY12" fmla="*/ 3267546 h 3726308"/>
                <a:gd name="connsiteX13" fmla="*/ 8237 w 6222002"/>
                <a:gd name="connsiteY13" fmla="*/ 3726308 h 3726308"/>
                <a:gd name="connsiteX14" fmla="*/ 0 w 6222002"/>
                <a:gd name="connsiteY14" fmla="*/ 3261849 h 3726308"/>
                <a:gd name="connsiteX0" fmla="*/ 0 w 6222002"/>
                <a:gd name="connsiteY0" fmla="*/ 3261849 h 3726308"/>
                <a:gd name="connsiteX1" fmla="*/ 574798 w 6222002"/>
                <a:gd name="connsiteY1" fmla="*/ 3253384 h 3726308"/>
                <a:gd name="connsiteX2" fmla="*/ 578471 w 6222002"/>
                <a:gd name="connsiteY2" fmla="*/ 20765 h 3726308"/>
                <a:gd name="connsiteX3" fmla="*/ 1466675 w 6222002"/>
                <a:gd name="connsiteY3" fmla="*/ 11713 h 3726308"/>
                <a:gd name="connsiteX4" fmla="*/ 2264290 w 6222002"/>
                <a:gd name="connsiteY4" fmla="*/ 7714 h 3726308"/>
                <a:gd name="connsiteX5" fmla="*/ 6205526 w 6222002"/>
                <a:gd name="connsiteY5" fmla="*/ 0 h 3726308"/>
                <a:gd name="connsiteX6" fmla="*/ 6222002 w 6222002"/>
                <a:gd name="connsiteY6" fmla="*/ 3726308 h 3726308"/>
                <a:gd name="connsiteX7" fmla="*/ 5652792 w 6222002"/>
                <a:gd name="connsiteY7" fmla="*/ 3266064 h 3726308"/>
                <a:gd name="connsiteX8" fmla="*/ 4887248 w 6222002"/>
                <a:gd name="connsiteY8" fmla="*/ 3255431 h 3726308"/>
                <a:gd name="connsiteX9" fmla="*/ 4100439 w 6222002"/>
                <a:gd name="connsiteY9" fmla="*/ 3260747 h 3726308"/>
                <a:gd name="connsiteX10" fmla="*/ 3233886 w 6222002"/>
                <a:gd name="connsiteY10" fmla="*/ 3271380 h 3726308"/>
                <a:gd name="connsiteX11" fmla="*/ 2346067 w 6222002"/>
                <a:gd name="connsiteY11" fmla="*/ 2255971 h 3726308"/>
                <a:gd name="connsiteX12" fmla="*/ 1456941 w 6222002"/>
                <a:gd name="connsiteY12" fmla="*/ 345422 h 3726308"/>
                <a:gd name="connsiteX13" fmla="*/ 574963 w 6222002"/>
                <a:gd name="connsiteY13" fmla="*/ 3267546 h 3726308"/>
                <a:gd name="connsiteX14" fmla="*/ 8237 w 6222002"/>
                <a:gd name="connsiteY14" fmla="*/ 3726308 h 3726308"/>
                <a:gd name="connsiteX15" fmla="*/ 0 w 6222002"/>
                <a:gd name="connsiteY15" fmla="*/ 3261849 h 3726308"/>
                <a:gd name="connsiteX0" fmla="*/ 0 w 6222002"/>
                <a:gd name="connsiteY0" fmla="*/ 3262424 h 3726883"/>
                <a:gd name="connsiteX1" fmla="*/ 574798 w 6222002"/>
                <a:gd name="connsiteY1" fmla="*/ 3253959 h 3726883"/>
                <a:gd name="connsiteX2" fmla="*/ 578471 w 6222002"/>
                <a:gd name="connsiteY2" fmla="*/ 21340 h 3726883"/>
                <a:gd name="connsiteX3" fmla="*/ 1466675 w 6222002"/>
                <a:gd name="connsiteY3" fmla="*/ 12288 h 3726883"/>
                <a:gd name="connsiteX4" fmla="*/ 2264290 w 6222002"/>
                <a:gd name="connsiteY4" fmla="*/ 8289 h 3726883"/>
                <a:gd name="connsiteX5" fmla="*/ 2549482 w 6222002"/>
                <a:gd name="connsiteY5" fmla="*/ 0 h 3726883"/>
                <a:gd name="connsiteX6" fmla="*/ 6205526 w 6222002"/>
                <a:gd name="connsiteY6" fmla="*/ 575 h 3726883"/>
                <a:gd name="connsiteX7" fmla="*/ 6222002 w 6222002"/>
                <a:gd name="connsiteY7" fmla="*/ 3726883 h 3726883"/>
                <a:gd name="connsiteX8" fmla="*/ 5652792 w 6222002"/>
                <a:gd name="connsiteY8" fmla="*/ 3266639 h 3726883"/>
                <a:gd name="connsiteX9" fmla="*/ 4887248 w 6222002"/>
                <a:gd name="connsiteY9" fmla="*/ 3256006 h 3726883"/>
                <a:gd name="connsiteX10" fmla="*/ 4100439 w 6222002"/>
                <a:gd name="connsiteY10" fmla="*/ 3261322 h 3726883"/>
                <a:gd name="connsiteX11" fmla="*/ 3233886 w 6222002"/>
                <a:gd name="connsiteY11" fmla="*/ 3271955 h 3726883"/>
                <a:gd name="connsiteX12" fmla="*/ 2346067 w 6222002"/>
                <a:gd name="connsiteY12" fmla="*/ 2256546 h 3726883"/>
                <a:gd name="connsiteX13" fmla="*/ 1456941 w 6222002"/>
                <a:gd name="connsiteY13" fmla="*/ 345997 h 3726883"/>
                <a:gd name="connsiteX14" fmla="*/ 574963 w 6222002"/>
                <a:gd name="connsiteY14" fmla="*/ 3268121 h 3726883"/>
                <a:gd name="connsiteX15" fmla="*/ 8237 w 6222002"/>
                <a:gd name="connsiteY15" fmla="*/ 3726883 h 3726883"/>
                <a:gd name="connsiteX16" fmla="*/ 0 w 6222002"/>
                <a:gd name="connsiteY16" fmla="*/ 3262424 h 3726883"/>
                <a:gd name="connsiteX0" fmla="*/ 0 w 6222002"/>
                <a:gd name="connsiteY0" fmla="*/ 3261849 h 3726308"/>
                <a:gd name="connsiteX1" fmla="*/ 574798 w 6222002"/>
                <a:gd name="connsiteY1" fmla="*/ 3253384 h 3726308"/>
                <a:gd name="connsiteX2" fmla="*/ 578471 w 6222002"/>
                <a:gd name="connsiteY2" fmla="*/ 20765 h 3726308"/>
                <a:gd name="connsiteX3" fmla="*/ 1466675 w 6222002"/>
                <a:gd name="connsiteY3" fmla="*/ 11713 h 3726308"/>
                <a:gd name="connsiteX4" fmla="*/ 2264290 w 6222002"/>
                <a:gd name="connsiteY4" fmla="*/ 7714 h 3726308"/>
                <a:gd name="connsiteX5" fmla="*/ 2320904 w 6222002"/>
                <a:gd name="connsiteY5" fmla="*/ 2073554 h 3726308"/>
                <a:gd name="connsiteX6" fmla="*/ 6205526 w 6222002"/>
                <a:gd name="connsiteY6" fmla="*/ 0 h 3726308"/>
                <a:gd name="connsiteX7" fmla="*/ 6222002 w 6222002"/>
                <a:gd name="connsiteY7" fmla="*/ 3726308 h 3726308"/>
                <a:gd name="connsiteX8" fmla="*/ 5652792 w 6222002"/>
                <a:gd name="connsiteY8" fmla="*/ 3266064 h 3726308"/>
                <a:gd name="connsiteX9" fmla="*/ 4887248 w 6222002"/>
                <a:gd name="connsiteY9" fmla="*/ 3255431 h 3726308"/>
                <a:gd name="connsiteX10" fmla="*/ 4100439 w 6222002"/>
                <a:gd name="connsiteY10" fmla="*/ 3260747 h 3726308"/>
                <a:gd name="connsiteX11" fmla="*/ 3233886 w 6222002"/>
                <a:gd name="connsiteY11" fmla="*/ 3271380 h 3726308"/>
                <a:gd name="connsiteX12" fmla="*/ 2346067 w 6222002"/>
                <a:gd name="connsiteY12" fmla="*/ 2255971 h 3726308"/>
                <a:gd name="connsiteX13" fmla="*/ 1456941 w 6222002"/>
                <a:gd name="connsiteY13" fmla="*/ 345422 h 3726308"/>
                <a:gd name="connsiteX14" fmla="*/ 574963 w 6222002"/>
                <a:gd name="connsiteY14" fmla="*/ 3267546 h 3726308"/>
                <a:gd name="connsiteX15" fmla="*/ 8237 w 6222002"/>
                <a:gd name="connsiteY15" fmla="*/ 3726308 h 3726308"/>
                <a:gd name="connsiteX16" fmla="*/ 0 w 6222002"/>
                <a:gd name="connsiteY16" fmla="*/ 3261849 h 3726308"/>
                <a:gd name="connsiteX0" fmla="*/ 0 w 6222002"/>
                <a:gd name="connsiteY0" fmla="*/ 3261849 h 3726308"/>
                <a:gd name="connsiteX1" fmla="*/ 574798 w 6222002"/>
                <a:gd name="connsiteY1" fmla="*/ 3253384 h 3726308"/>
                <a:gd name="connsiteX2" fmla="*/ 578471 w 6222002"/>
                <a:gd name="connsiteY2" fmla="*/ 20765 h 3726308"/>
                <a:gd name="connsiteX3" fmla="*/ 1466675 w 6222002"/>
                <a:gd name="connsiteY3" fmla="*/ 11713 h 3726308"/>
                <a:gd name="connsiteX4" fmla="*/ 2264290 w 6222002"/>
                <a:gd name="connsiteY4" fmla="*/ 7714 h 3726308"/>
                <a:gd name="connsiteX5" fmla="*/ 2320904 w 6222002"/>
                <a:gd name="connsiteY5" fmla="*/ 2073554 h 3726308"/>
                <a:gd name="connsiteX6" fmla="*/ 3015103 w 6222002"/>
                <a:gd name="connsiteY6" fmla="*/ 1709523 h 3726308"/>
                <a:gd name="connsiteX7" fmla="*/ 6205526 w 6222002"/>
                <a:gd name="connsiteY7" fmla="*/ 0 h 3726308"/>
                <a:gd name="connsiteX8" fmla="*/ 6222002 w 6222002"/>
                <a:gd name="connsiteY8" fmla="*/ 3726308 h 3726308"/>
                <a:gd name="connsiteX9" fmla="*/ 5652792 w 6222002"/>
                <a:gd name="connsiteY9" fmla="*/ 3266064 h 3726308"/>
                <a:gd name="connsiteX10" fmla="*/ 4887248 w 6222002"/>
                <a:gd name="connsiteY10" fmla="*/ 3255431 h 3726308"/>
                <a:gd name="connsiteX11" fmla="*/ 4100439 w 6222002"/>
                <a:gd name="connsiteY11" fmla="*/ 3260747 h 3726308"/>
                <a:gd name="connsiteX12" fmla="*/ 3233886 w 6222002"/>
                <a:gd name="connsiteY12" fmla="*/ 3271380 h 3726308"/>
                <a:gd name="connsiteX13" fmla="*/ 2346067 w 6222002"/>
                <a:gd name="connsiteY13" fmla="*/ 2255971 h 3726308"/>
                <a:gd name="connsiteX14" fmla="*/ 1456941 w 6222002"/>
                <a:gd name="connsiteY14" fmla="*/ 345422 h 3726308"/>
                <a:gd name="connsiteX15" fmla="*/ 574963 w 6222002"/>
                <a:gd name="connsiteY15" fmla="*/ 3267546 h 3726308"/>
                <a:gd name="connsiteX16" fmla="*/ 8237 w 6222002"/>
                <a:gd name="connsiteY16" fmla="*/ 3726308 h 3726308"/>
                <a:gd name="connsiteX17" fmla="*/ 0 w 6222002"/>
                <a:gd name="connsiteY17" fmla="*/ 3261849 h 3726308"/>
                <a:gd name="connsiteX0" fmla="*/ 0 w 6222002"/>
                <a:gd name="connsiteY0" fmla="*/ 3261849 h 3726308"/>
                <a:gd name="connsiteX1" fmla="*/ 574798 w 6222002"/>
                <a:gd name="connsiteY1" fmla="*/ 3253384 h 3726308"/>
                <a:gd name="connsiteX2" fmla="*/ 578471 w 6222002"/>
                <a:gd name="connsiteY2" fmla="*/ 20765 h 3726308"/>
                <a:gd name="connsiteX3" fmla="*/ 1466675 w 6222002"/>
                <a:gd name="connsiteY3" fmla="*/ 11713 h 3726308"/>
                <a:gd name="connsiteX4" fmla="*/ 2264290 w 6222002"/>
                <a:gd name="connsiteY4" fmla="*/ 7714 h 3726308"/>
                <a:gd name="connsiteX5" fmla="*/ 2320904 w 6222002"/>
                <a:gd name="connsiteY5" fmla="*/ 2073554 h 3726308"/>
                <a:gd name="connsiteX6" fmla="*/ 3235214 w 6222002"/>
                <a:gd name="connsiteY6" fmla="*/ 2065088 h 3726308"/>
                <a:gd name="connsiteX7" fmla="*/ 6205526 w 6222002"/>
                <a:gd name="connsiteY7" fmla="*/ 0 h 3726308"/>
                <a:gd name="connsiteX8" fmla="*/ 6222002 w 6222002"/>
                <a:gd name="connsiteY8" fmla="*/ 3726308 h 3726308"/>
                <a:gd name="connsiteX9" fmla="*/ 5652792 w 6222002"/>
                <a:gd name="connsiteY9" fmla="*/ 3266064 h 3726308"/>
                <a:gd name="connsiteX10" fmla="*/ 4887248 w 6222002"/>
                <a:gd name="connsiteY10" fmla="*/ 3255431 h 3726308"/>
                <a:gd name="connsiteX11" fmla="*/ 4100439 w 6222002"/>
                <a:gd name="connsiteY11" fmla="*/ 3260747 h 3726308"/>
                <a:gd name="connsiteX12" fmla="*/ 3233886 w 6222002"/>
                <a:gd name="connsiteY12" fmla="*/ 3271380 h 3726308"/>
                <a:gd name="connsiteX13" fmla="*/ 2346067 w 6222002"/>
                <a:gd name="connsiteY13" fmla="*/ 2255971 h 3726308"/>
                <a:gd name="connsiteX14" fmla="*/ 1456941 w 6222002"/>
                <a:gd name="connsiteY14" fmla="*/ 345422 h 3726308"/>
                <a:gd name="connsiteX15" fmla="*/ 574963 w 6222002"/>
                <a:gd name="connsiteY15" fmla="*/ 3267546 h 3726308"/>
                <a:gd name="connsiteX16" fmla="*/ 8237 w 6222002"/>
                <a:gd name="connsiteY16" fmla="*/ 3726308 h 3726308"/>
                <a:gd name="connsiteX17" fmla="*/ 0 w 6222002"/>
                <a:gd name="connsiteY17" fmla="*/ 3261849 h 3726308"/>
                <a:gd name="connsiteX0" fmla="*/ 0 w 6222002"/>
                <a:gd name="connsiteY0" fmla="*/ 3261849 h 3726308"/>
                <a:gd name="connsiteX1" fmla="*/ 574798 w 6222002"/>
                <a:gd name="connsiteY1" fmla="*/ 3253384 h 3726308"/>
                <a:gd name="connsiteX2" fmla="*/ 578471 w 6222002"/>
                <a:gd name="connsiteY2" fmla="*/ 20765 h 3726308"/>
                <a:gd name="connsiteX3" fmla="*/ 1466675 w 6222002"/>
                <a:gd name="connsiteY3" fmla="*/ 11713 h 3726308"/>
                <a:gd name="connsiteX4" fmla="*/ 2264290 w 6222002"/>
                <a:gd name="connsiteY4" fmla="*/ 7714 h 3726308"/>
                <a:gd name="connsiteX5" fmla="*/ 2320904 w 6222002"/>
                <a:gd name="connsiteY5" fmla="*/ 2073554 h 3726308"/>
                <a:gd name="connsiteX6" fmla="*/ 3235214 w 6222002"/>
                <a:gd name="connsiteY6" fmla="*/ 2065088 h 3726308"/>
                <a:gd name="connsiteX7" fmla="*/ 3455891 w 6222002"/>
                <a:gd name="connsiteY7" fmla="*/ 1919757 h 3726308"/>
                <a:gd name="connsiteX8" fmla="*/ 6205526 w 6222002"/>
                <a:gd name="connsiteY8" fmla="*/ 0 h 3726308"/>
                <a:gd name="connsiteX9" fmla="*/ 6222002 w 6222002"/>
                <a:gd name="connsiteY9" fmla="*/ 3726308 h 3726308"/>
                <a:gd name="connsiteX10" fmla="*/ 5652792 w 6222002"/>
                <a:gd name="connsiteY10" fmla="*/ 3266064 h 3726308"/>
                <a:gd name="connsiteX11" fmla="*/ 4887248 w 6222002"/>
                <a:gd name="connsiteY11" fmla="*/ 3255431 h 3726308"/>
                <a:gd name="connsiteX12" fmla="*/ 4100439 w 6222002"/>
                <a:gd name="connsiteY12" fmla="*/ 3260747 h 3726308"/>
                <a:gd name="connsiteX13" fmla="*/ 3233886 w 6222002"/>
                <a:gd name="connsiteY13" fmla="*/ 3271380 h 3726308"/>
                <a:gd name="connsiteX14" fmla="*/ 2346067 w 6222002"/>
                <a:gd name="connsiteY14" fmla="*/ 2255971 h 3726308"/>
                <a:gd name="connsiteX15" fmla="*/ 1456941 w 6222002"/>
                <a:gd name="connsiteY15" fmla="*/ 345422 h 3726308"/>
                <a:gd name="connsiteX16" fmla="*/ 574963 w 6222002"/>
                <a:gd name="connsiteY16" fmla="*/ 3267546 h 3726308"/>
                <a:gd name="connsiteX17" fmla="*/ 8237 w 6222002"/>
                <a:gd name="connsiteY17" fmla="*/ 3726308 h 3726308"/>
                <a:gd name="connsiteX18" fmla="*/ 0 w 6222002"/>
                <a:gd name="connsiteY18" fmla="*/ 3261849 h 3726308"/>
                <a:gd name="connsiteX0" fmla="*/ 0 w 6222002"/>
                <a:gd name="connsiteY0" fmla="*/ 3261849 h 3726308"/>
                <a:gd name="connsiteX1" fmla="*/ 574798 w 6222002"/>
                <a:gd name="connsiteY1" fmla="*/ 3253384 h 3726308"/>
                <a:gd name="connsiteX2" fmla="*/ 578471 w 6222002"/>
                <a:gd name="connsiteY2" fmla="*/ 20765 h 3726308"/>
                <a:gd name="connsiteX3" fmla="*/ 1466675 w 6222002"/>
                <a:gd name="connsiteY3" fmla="*/ 11713 h 3726308"/>
                <a:gd name="connsiteX4" fmla="*/ 2264290 w 6222002"/>
                <a:gd name="connsiteY4" fmla="*/ 7714 h 3726308"/>
                <a:gd name="connsiteX5" fmla="*/ 2320904 w 6222002"/>
                <a:gd name="connsiteY5" fmla="*/ 2073554 h 3726308"/>
                <a:gd name="connsiteX6" fmla="*/ 3235214 w 6222002"/>
                <a:gd name="connsiteY6" fmla="*/ 2065088 h 3726308"/>
                <a:gd name="connsiteX7" fmla="*/ 3236626 w 6222002"/>
                <a:gd name="connsiteY7" fmla="*/ 3110054 h 3726308"/>
                <a:gd name="connsiteX8" fmla="*/ 6205526 w 6222002"/>
                <a:gd name="connsiteY8" fmla="*/ 0 h 3726308"/>
                <a:gd name="connsiteX9" fmla="*/ 6222002 w 6222002"/>
                <a:gd name="connsiteY9" fmla="*/ 3726308 h 3726308"/>
                <a:gd name="connsiteX10" fmla="*/ 5652792 w 6222002"/>
                <a:gd name="connsiteY10" fmla="*/ 3266064 h 3726308"/>
                <a:gd name="connsiteX11" fmla="*/ 4887248 w 6222002"/>
                <a:gd name="connsiteY11" fmla="*/ 3255431 h 3726308"/>
                <a:gd name="connsiteX12" fmla="*/ 4100439 w 6222002"/>
                <a:gd name="connsiteY12" fmla="*/ 3260747 h 3726308"/>
                <a:gd name="connsiteX13" fmla="*/ 3233886 w 6222002"/>
                <a:gd name="connsiteY13" fmla="*/ 3271380 h 3726308"/>
                <a:gd name="connsiteX14" fmla="*/ 2346067 w 6222002"/>
                <a:gd name="connsiteY14" fmla="*/ 2255971 h 3726308"/>
                <a:gd name="connsiteX15" fmla="*/ 1456941 w 6222002"/>
                <a:gd name="connsiteY15" fmla="*/ 345422 h 3726308"/>
                <a:gd name="connsiteX16" fmla="*/ 574963 w 6222002"/>
                <a:gd name="connsiteY16" fmla="*/ 3267546 h 3726308"/>
                <a:gd name="connsiteX17" fmla="*/ 8237 w 6222002"/>
                <a:gd name="connsiteY17" fmla="*/ 3726308 h 3726308"/>
                <a:gd name="connsiteX18" fmla="*/ 0 w 6222002"/>
                <a:gd name="connsiteY18" fmla="*/ 3261849 h 3726308"/>
                <a:gd name="connsiteX0" fmla="*/ 0 w 6222002"/>
                <a:gd name="connsiteY0" fmla="*/ 3261849 h 3726308"/>
                <a:gd name="connsiteX1" fmla="*/ 574798 w 6222002"/>
                <a:gd name="connsiteY1" fmla="*/ 3253384 h 3726308"/>
                <a:gd name="connsiteX2" fmla="*/ 578471 w 6222002"/>
                <a:gd name="connsiteY2" fmla="*/ 20765 h 3726308"/>
                <a:gd name="connsiteX3" fmla="*/ 1466675 w 6222002"/>
                <a:gd name="connsiteY3" fmla="*/ 11713 h 3726308"/>
                <a:gd name="connsiteX4" fmla="*/ 2264290 w 6222002"/>
                <a:gd name="connsiteY4" fmla="*/ 7714 h 3726308"/>
                <a:gd name="connsiteX5" fmla="*/ 2320904 w 6222002"/>
                <a:gd name="connsiteY5" fmla="*/ 2073554 h 3726308"/>
                <a:gd name="connsiteX6" fmla="*/ 3235214 w 6222002"/>
                <a:gd name="connsiteY6" fmla="*/ 2065088 h 3726308"/>
                <a:gd name="connsiteX7" fmla="*/ 3247067 w 6222002"/>
                <a:gd name="connsiteY7" fmla="*/ 3120496 h 3726308"/>
                <a:gd name="connsiteX8" fmla="*/ 6205526 w 6222002"/>
                <a:gd name="connsiteY8" fmla="*/ 0 h 3726308"/>
                <a:gd name="connsiteX9" fmla="*/ 6222002 w 6222002"/>
                <a:gd name="connsiteY9" fmla="*/ 3726308 h 3726308"/>
                <a:gd name="connsiteX10" fmla="*/ 5652792 w 6222002"/>
                <a:gd name="connsiteY10" fmla="*/ 3266064 h 3726308"/>
                <a:gd name="connsiteX11" fmla="*/ 4887248 w 6222002"/>
                <a:gd name="connsiteY11" fmla="*/ 3255431 h 3726308"/>
                <a:gd name="connsiteX12" fmla="*/ 4100439 w 6222002"/>
                <a:gd name="connsiteY12" fmla="*/ 3260747 h 3726308"/>
                <a:gd name="connsiteX13" fmla="*/ 3233886 w 6222002"/>
                <a:gd name="connsiteY13" fmla="*/ 3271380 h 3726308"/>
                <a:gd name="connsiteX14" fmla="*/ 2346067 w 6222002"/>
                <a:gd name="connsiteY14" fmla="*/ 2255971 h 3726308"/>
                <a:gd name="connsiteX15" fmla="*/ 1456941 w 6222002"/>
                <a:gd name="connsiteY15" fmla="*/ 345422 h 3726308"/>
                <a:gd name="connsiteX16" fmla="*/ 574963 w 6222002"/>
                <a:gd name="connsiteY16" fmla="*/ 3267546 h 3726308"/>
                <a:gd name="connsiteX17" fmla="*/ 8237 w 6222002"/>
                <a:gd name="connsiteY17" fmla="*/ 3726308 h 3726308"/>
                <a:gd name="connsiteX18" fmla="*/ 0 w 6222002"/>
                <a:gd name="connsiteY18" fmla="*/ 3261849 h 3726308"/>
                <a:gd name="connsiteX0" fmla="*/ 0 w 6222002"/>
                <a:gd name="connsiteY0" fmla="*/ 3254135 h 3718594"/>
                <a:gd name="connsiteX1" fmla="*/ 574798 w 6222002"/>
                <a:gd name="connsiteY1" fmla="*/ 3245670 h 3718594"/>
                <a:gd name="connsiteX2" fmla="*/ 578471 w 6222002"/>
                <a:gd name="connsiteY2" fmla="*/ 13051 h 3718594"/>
                <a:gd name="connsiteX3" fmla="*/ 1466675 w 6222002"/>
                <a:gd name="connsiteY3" fmla="*/ 3999 h 3718594"/>
                <a:gd name="connsiteX4" fmla="*/ 2264290 w 6222002"/>
                <a:gd name="connsiteY4" fmla="*/ 0 h 3718594"/>
                <a:gd name="connsiteX5" fmla="*/ 2320904 w 6222002"/>
                <a:gd name="connsiteY5" fmla="*/ 2065840 h 3718594"/>
                <a:gd name="connsiteX6" fmla="*/ 3235214 w 6222002"/>
                <a:gd name="connsiteY6" fmla="*/ 2057374 h 3718594"/>
                <a:gd name="connsiteX7" fmla="*/ 3247067 w 6222002"/>
                <a:gd name="connsiteY7" fmla="*/ 3112782 h 3718594"/>
                <a:gd name="connsiteX8" fmla="*/ 6215967 w 6222002"/>
                <a:gd name="connsiteY8" fmla="*/ 3082879 h 3718594"/>
                <a:gd name="connsiteX9" fmla="*/ 6222002 w 6222002"/>
                <a:gd name="connsiteY9" fmla="*/ 3718594 h 3718594"/>
                <a:gd name="connsiteX10" fmla="*/ 5652792 w 6222002"/>
                <a:gd name="connsiteY10" fmla="*/ 3258350 h 3718594"/>
                <a:gd name="connsiteX11" fmla="*/ 4887248 w 6222002"/>
                <a:gd name="connsiteY11" fmla="*/ 3247717 h 3718594"/>
                <a:gd name="connsiteX12" fmla="*/ 4100439 w 6222002"/>
                <a:gd name="connsiteY12" fmla="*/ 3253033 h 3718594"/>
                <a:gd name="connsiteX13" fmla="*/ 3233886 w 6222002"/>
                <a:gd name="connsiteY13" fmla="*/ 3263666 h 3718594"/>
                <a:gd name="connsiteX14" fmla="*/ 2346067 w 6222002"/>
                <a:gd name="connsiteY14" fmla="*/ 2248257 h 3718594"/>
                <a:gd name="connsiteX15" fmla="*/ 1456941 w 6222002"/>
                <a:gd name="connsiteY15" fmla="*/ 337708 h 3718594"/>
                <a:gd name="connsiteX16" fmla="*/ 574963 w 6222002"/>
                <a:gd name="connsiteY16" fmla="*/ 3259832 h 3718594"/>
                <a:gd name="connsiteX17" fmla="*/ 8237 w 6222002"/>
                <a:gd name="connsiteY17" fmla="*/ 3718594 h 3718594"/>
                <a:gd name="connsiteX18" fmla="*/ 0 w 6222002"/>
                <a:gd name="connsiteY18" fmla="*/ 3254135 h 3718594"/>
                <a:gd name="connsiteX0" fmla="*/ 0 w 6222002"/>
                <a:gd name="connsiteY0" fmla="*/ 3254135 h 3718594"/>
                <a:gd name="connsiteX1" fmla="*/ 574798 w 6222002"/>
                <a:gd name="connsiteY1" fmla="*/ 3245670 h 3718594"/>
                <a:gd name="connsiteX2" fmla="*/ 578471 w 6222002"/>
                <a:gd name="connsiteY2" fmla="*/ 13051 h 3718594"/>
                <a:gd name="connsiteX3" fmla="*/ 1466675 w 6222002"/>
                <a:gd name="connsiteY3" fmla="*/ 3999 h 3718594"/>
                <a:gd name="connsiteX4" fmla="*/ 2264290 w 6222002"/>
                <a:gd name="connsiteY4" fmla="*/ 0 h 3718594"/>
                <a:gd name="connsiteX5" fmla="*/ 2320904 w 6222002"/>
                <a:gd name="connsiteY5" fmla="*/ 2065840 h 3718594"/>
                <a:gd name="connsiteX6" fmla="*/ 3235214 w 6222002"/>
                <a:gd name="connsiteY6" fmla="*/ 2057374 h 3718594"/>
                <a:gd name="connsiteX7" fmla="*/ 3247067 w 6222002"/>
                <a:gd name="connsiteY7" fmla="*/ 3112782 h 3718594"/>
                <a:gd name="connsiteX8" fmla="*/ 6215967 w 6222002"/>
                <a:gd name="connsiteY8" fmla="*/ 3082879 h 3718594"/>
                <a:gd name="connsiteX9" fmla="*/ 6222002 w 6222002"/>
                <a:gd name="connsiteY9" fmla="*/ 3269623 h 3718594"/>
                <a:gd name="connsiteX10" fmla="*/ 5652792 w 6222002"/>
                <a:gd name="connsiteY10" fmla="*/ 3258350 h 3718594"/>
                <a:gd name="connsiteX11" fmla="*/ 4887248 w 6222002"/>
                <a:gd name="connsiteY11" fmla="*/ 3247717 h 3718594"/>
                <a:gd name="connsiteX12" fmla="*/ 4100439 w 6222002"/>
                <a:gd name="connsiteY12" fmla="*/ 3253033 h 3718594"/>
                <a:gd name="connsiteX13" fmla="*/ 3233886 w 6222002"/>
                <a:gd name="connsiteY13" fmla="*/ 3263666 h 3718594"/>
                <a:gd name="connsiteX14" fmla="*/ 2346067 w 6222002"/>
                <a:gd name="connsiteY14" fmla="*/ 2248257 h 3718594"/>
                <a:gd name="connsiteX15" fmla="*/ 1456941 w 6222002"/>
                <a:gd name="connsiteY15" fmla="*/ 337708 h 3718594"/>
                <a:gd name="connsiteX16" fmla="*/ 574963 w 6222002"/>
                <a:gd name="connsiteY16" fmla="*/ 3259832 h 3718594"/>
                <a:gd name="connsiteX17" fmla="*/ 8237 w 6222002"/>
                <a:gd name="connsiteY17" fmla="*/ 3718594 h 3718594"/>
                <a:gd name="connsiteX18" fmla="*/ 0 w 6222002"/>
                <a:gd name="connsiteY18" fmla="*/ 3254135 h 3718594"/>
                <a:gd name="connsiteX0" fmla="*/ 0 w 6228528"/>
                <a:gd name="connsiteY0" fmla="*/ 3038786 h 3718594"/>
                <a:gd name="connsiteX1" fmla="*/ 581324 w 6228528"/>
                <a:gd name="connsiteY1" fmla="*/ 3245670 h 3718594"/>
                <a:gd name="connsiteX2" fmla="*/ 584997 w 6228528"/>
                <a:gd name="connsiteY2" fmla="*/ 13051 h 3718594"/>
                <a:gd name="connsiteX3" fmla="*/ 1473201 w 6228528"/>
                <a:gd name="connsiteY3" fmla="*/ 3999 h 3718594"/>
                <a:gd name="connsiteX4" fmla="*/ 2270816 w 6228528"/>
                <a:gd name="connsiteY4" fmla="*/ 0 h 3718594"/>
                <a:gd name="connsiteX5" fmla="*/ 2327430 w 6228528"/>
                <a:gd name="connsiteY5" fmla="*/ 2065840 h 3718594"/>
                <a:gd name="connsiteX6" fmla="*/ 3241740 w 6228528"/>
                <a:gd name="connsiteY6" fmla="*/ 2057374 h 3718594"/>
                <a:gd name="connsiteX7" fmla="*/ 3253593 w 6228528"/>
                <a:gd name="connsiteY7" fmla="*/ 3112782 h 3718594"/>
                <a:gd name="connsiteX8" fmla="*/ 6222493 w 6228528"/>
                <a:gd name="connsiteY8" fmla="*/ 3082879 h 3718594"/>
                <a:gd name="connsiteX9" fmla="*/ 6228528 w 6228528"/>
                <a:gd name="connsiteY9" fmla="*/ 3269623 h 3718594"/>
                <a:gd name="connsiteX10" fmla="*/ 5659318 w 6228528"/>
                <a:gd name="connsiteY10" fmla="*/ 3258350 h 3718594"/>
                <a:gd name="connsiteX11" fmla="*/ 4893774 w 6228528"/>
                <a:gd name="connsiteY11" fmla="*/ 3247717 h 3718594"/>
                <a:gd name="connsiteX12" fmla="*/ 4106965 w 6228528"/>
                <a:gd name="connsiteY12" fmla="*/ 3253033 h 3718594"/>
                <a:gd name="connsiteX13" fmla="*/ 3240412 w 6228528"/>
                <a:gd name="connsiteY13" fmla="*/ 3263666 h 3718594"/>
                <a:gd name="connsiteX14" fmla="*/ 2352593 w 6228528"/>
                <a:gd name="connsiteY14" fmla="*/ 2248257 h 3718594"/>
                <a:gd name="connsiteX15" fmla="*/ 1463467 w 6228528"/>
                <a:gd name="connsiteY15" fmla="*/ 337708 h 3718594"/>
                <a:gd name="connsiteX16" fmla="*/ 581489 w 6228528"/>
                <a:gd name="connsiteY16" fmla="*/ 3259832 h 3718594"/>
                <a:gd name="connsiteX17" fmla="*/ 14763 w 6228528"/>
                <a:gd name="connsiteY17" fmla="*/ 3718594 h 3718594"/>
                <a:gd name="connsiteX18" fmla="*/ 0 w 6228528"/>
                <a:gd name="connsiteY18" fmla="*/ 3038786 h 3718594"/>
                <a:gd name="connsiteX0" fmla="*/ 0 w 6228528"/>
                <a:gd name="connsiteY0" fmla="*/ 3038786 h 3718594"/>
                <a:gd name="connsiteX1" fmla="*/ 574798 w 6228528"/>
                <a:gd name="connsiteY1" fmla="*/ 3036847 h 3718594"/>
                <a:gd name="connsiteX2" fmla="*/ 584997 w 6228528"/>
                <a:gd name="connsiteY2" fmla="*/ 13051 h 3718594"/>
                <a:gd name="connsiteX3" fmla="*/ 1473201 w 6228528"/>
                <a:gd name="connsiteY3" fmla="*/ 3999 h 3718594"/>
                <a:gd name="connsiteX4" fmla="*/ 2270816 w 6228528"/>
                <a:gd name="connsiteY4" fmla="*/ 0 h 3718594"/>
                <a:gd name="connsiteX5" fmla="*/ 2327430 w 6228528"/>
                <a:gd name="connsiteY5" fmla="*/ 2065840 h 3718594"/>
                <a:gd name="connsiteX6" fmla="*/ 3241740 w 6228528"/>
                <a:gd name="connsiteY6" fmla="*/ 2057374 h 3718594"/>
                <a:gd name="connsiteX7" fmla="*/ 3253593 w 6228528"/>
                <a:gd name="connsiteY7" fmla="*/ 3112782 h 3718594"/>
                <a:gd name="connsiteX8" fmla="*/ 6222493 w 6228528"/>
                <a:gd name="connsiteY8" fmla="*/ 3082879 h 3718594"/>
                <a:gd name="connsiteX9" fmla="*/ 6228528 w 6228528"/>
                <a:gd name="connsiteY9" fmla="*/ 3269623 h 3718594"/>
                <a:gd name="connsiteX10" fmla="*/ 5659318 w 6228528"/>
                <a:gd name="connsiteY10" fmla="*/ 3258350 h 3718594"/>
                <a:gd name="connsiteX11" fmla="*/ 4893774 w 6228528"/>
                <a:gd name="connsiteY11" fmla="*/ 3247717 h 3718594"/>
                <a:gd name="connsiteX12" fmla="*/ 4106965 w 6228528"/>
                <a:gd name="connsiteY12" fmla="*/ 3253033 h 3718594"/>
                <a:gd name="connsiteX13" fmla="*/ 3240412 w 6228528"/>
                <a:gd name="connsiteY13" fmla="*/ 3263666 h 3718594"/>
                <a:gd name="connsiteX14" fmla="*/ 2352593 w 6228528"/>
                <a:gd name="connsiteY14" fmla="*/ 2248257 h 3718594"/>
                <a:gd name="connsiteX15" fmla="*/ 1463467 w 6228528"/>
                <a:gd name="connsiteY15" fmla="*/ 337708 h 3718594"/>
                <a:gd name="connsiteX16" fmla="*/ 581489 w 6228528"/>
                <a:gd name="connsiteY16" fmla="*/ 3259832 h 3718594"/>
                <a:gd name="connsiteX17" fmla="*/ 14763 w 6228528"/>
                <a:gd name="connsiteY17" fmla="*/ 3718594 h 3718594"/>
                <a:gd name="connsiteX18" fmla="*/ 0 w 6228528"/>
                <a:gd name="connsiteY18" fmla="*/ 3038786 h 3718594"/>
                <a:gd name="connsiteX0" fmla="*/ 0 w 6228528"/>
                <a:gd name="connsiteY0" fmla="*/ 3038786 h 3718594"/>
                <a:gd name="connsiteX1" fmla="*/ 568272 w 6228528"/>
                <a:gd name="connsiteY1" fmla="*/ 3017270 h 3718594"/>
                <a:gd name="connsiteX2" fmla="*/ 584997 w 6228528"/>
                <a:gd name="connsiteY2" fmla="*/ 13051 h 3718594"/>
                <a:gd name="connsiteX3" fmla="*/ 1473201 w 6228528"/>
                <a:gd name="connsiteY3" fmla="*/ 3999 h 3718594"/>
                <a:gd name="connsiteX4" fmla="*/ 2270816 w 6228528"/>
                <a:gd name="connsiteY4" fmla="*/ 0 h 3718594"/>
                <a:gd name="connsiteX5" fmla="*/ 2327430 w 6228528"/>
                <a:gd name="connsiteY5" fmla="*/ 2065840 h 3718594"/>
                <a:gd name="connsiteX6" fmla="*/ 3241740 w 6228528"/>
                <a:gd name="connsiteY6" fmla="*/ 2057374 h 3718594"/>
                <a:gd name="connsiteX7" fmla="*/ 3253593 w 6228528"/>
                <a:gd name="connsiteY7" fmla="*/ 3112782 h 3718594"/>
                <a:gd name="connsiteX8" fmla="*/ 6222493 w 6228528"/>
                <a:gd name="connsiteY8" fmla="*/ 3082879 h 3718594"/>
                <a:gd name="connsiteX9" fmla="*/ 6228528 w 6228528"/>
                <a:gd name="connsiteY9" fmla="*/ 3269623 h 3718594"/>
                <a:gd name="connsiteX10" fmla="*/ 5659318 w 6228528"/>
                <a:gd name="connsiteY10" fmla="*/ 3258350 h 3718594"/>
                <a:gd name="connsiteX11" fmla="*/ 4893774 w 6228528"/>
                <a:gd name="connsiteY11" fmla="*/ 3247717 h 3718594"/>
                <a:gd name="connsiteX12" fmla="*/ 4106965 w 6228528"/>
                <a:gd name="connsiteY12" fmla="*/ 3253033 h 3718594"/>
                <a:gd name="connsiteX13" fmla="*/ 3240412 w 6228528"/>
                <a:gd name="connsiteY13" fmla="*/ 3263666 h 3718594"/>
                <a:gd name="connsiteX14" fmla="*/ 2352593 w 6228528"/>
                <a:gd name="connsiteY14" fmla="*/ 2248257 h 3718594"/>
                <a:gd name="connsiteX15" fmla="*/ 1463467 w 6228528"/>
                <a:gd name="connsiteY15" fmla="*/ 337708 h 3718594"/>
                <a:gd name="connsiteX16" fmla="*/ 581489 w 6228528"/>
                <a:gd name="connsiteY16" fmla="*/ 3259832 h 3718594"/>
                <a:gd name="connsiteX17" fmla="*/ 14763 w 6228528"/>
                <a:gd name="connsiteY17" fmla="*/ 3718594 h 3718594"/>
                <a:gd name="connsiteX18" fmla="*/ 0 w 6228528"/>
                <a:gd name="connsiteY18" fmla="*/ 3038786 h 3718594"/>
                <a:gd name="connsiteX0" fmla="*/ 7968 w 6236496"/>
                <a:gd name="connsiteY0" fmla="*/ 3038786 h 3718594"/>
                <a:gd name="connsiteX1" fmla="*/ 576240 w 6236496"/>
                <a:gd name="connsiteY1" fmla="*/ 3017270 h 3718594"/>
                <a:gd name="connsiteX2" fmla="*/ 592965 w 6236496"/>
                <a:gd name="connsiteY2" fmla="*/ 13051 h 3718594"/>
                <a:gd name="connsiteX3" fmla="*/ 1481169 w 6236496"/>
                <a:gd name="connsiteY3" fmla="*/ 3999 h 3718594"/>
                <a:gd name="connsiteX4" fmla="*/ 2278784 w 6236496"/>
                <a:gd name="connsiteY4" fmla="*/ 0 h 3718594"/>
                <a:gd name="connsiteX5" fmla="*/ 2335398 w 6236496"/>
                <a:gd name="connsiteY5" fmla="*/ 2065840 h 3718594"/>
                <a:gd name="connsiteX6" fmla="*/ 3249708 w 6236496"/>
                <a:gd name="connsiteY6" fmla="*/ 2057374 h 3718594"/>
                <a:gd name="connsiteX7" fmla="*/ 3261561 w 6236496"/>
                <a:gd name="connsiteY7" fmla="*/ 3112782 h 3718594"/>
                <a:gd name="connsiteX8" fmla="*/ 6230461 w 6236496"/>
                <a:gd name="connsiteY8" fmla="*/ 3082879 h 3718594"/>
                <a:gd name="connsiteX9" fmla="*/ 6236496 w 6236496"/>
                <a:gd name="connsiteY9" fmla="*/ 3269623 h 3718594"/>
                <a:gd name="connsiteX10" fmla="*/ 5667286 w 6236496"/>
                <a:gd name="connsiteY10" fmla="*/ 3258350 h 3718594"/>
                <a:gd name="connsiteX11" fmla="*/ 4901742 w 6236496"/>
                <a:gd name="connsiteY11" fmla="*/ 3247717 h 3718594"/>
                <a:gd name="connsiteX12" fmla="*/ 4114933 w 6236496"/>
                <a:gd name="connsiteY12" fmla="*/ 3253033 h 3718594"/>
                <a:gd name="connsiteX13" fmla="*/ 3248380 w 6236496"/>
                <a:gd name="connsiteY13" fmla="*/ 3263666 h 3718594"/>
                <a:gd name="connsiteX14" fmla="*/ 2360561 w 6236496"/>
                <a:gd name="connsiteY14" fmla="*/ 2248257 h 3718594"/>
                <a:gd name="connsiteX15" fmla="*/ 1471435 w 6236496"/>
                <a:gd name="connsiteY15" fmla="*/ 337708 h 3718594"/>
                <a:gd name="connsiteX16" fmla="*/ 589457 w 6236496"/>
                <a:gd name="connsiteY16" fmla="*/ 3259832 h 3718594"/>
                <a:gd name="connsiteX17" fmla="*/ 381 w 6236496"/>
                <a:gd name="connsiteY17" fmla="*/ 3718594 h 3718594"/>
                <a:gd name="connsiteX18" fmla="*/ 7968 w 6236496"/>
                <a:gd name="connsiteY18" fmla="*/ 3038786 h 3718594"/>
                <a:gd name="connsiteX0" fmla="*/ 0 w 6243428"/>
                <a:gd name="connsiteY0" fmla="*/ 3042878 h 3718594"/>
                <a:gd name="connsiteX1" fmla="*/ 583172 w 6243428"/>
                <a:gd name="connsiteY1" fmla="*/ 3017270 h 3718594"/>
                <a:gd name="connsiteX2" fmla="*/ 599897 w 6243428"/>
                <a:gd name="connsiteY2" fmla="*/ 13051 h 3718594"/>
                <a:gd name="connsiteX3" fmla="*/ 1488101 w 6243428"/>
                <a:gd name="connsiteY3" fmla="*/ 3999 h 3718594"/>
                <a:gd name="connsiteX4" fmla="*/ 2285716 w 6243428"/>
                <a:gd name="connsiteY4" fmla="*/ 0 h 3718594"/>
                <a:gd name="connsiteX5" fmla="*/ 2342330 w 6243428"/>
                <a:gd name="connsiteY5" fmla="*/ 2065840 h 3718594"/>
                <a:gd name="connsiteX6" fmla="*/ 3256640 w 6243428"/>
                <a:gd name="connsiteY6" fmla="*/ 2057374 h 3718594"/>
                <a:gd name="connsiteX7" fmla="*/ 3268493 w 6243428"/>
                <a:gd name="connsiteY7" fmla="*/ 3112782 h 3718594"/>
                <a:gd name="connsiteX8" fmla="*/ 6237393 w 6243428"/>
                <a:gd name="connsiteY8" fmla="*/ 3082879 h 3718594"/>
                <a:gd name="connsiteX9" fmla="*/ 6243428 w 6243428"/>
                <a:gd name="connsiteY9" fmla="*/ 3269623 h 3718594"/>
                <a:gd name="connsiteX10" fmla="*/ 5674218 w 6243428"/>
                <a:gd name="connsiteY10" fmla="*/ 3258350 h 3718594"/>
                <a:gd name="connsiteX11" fmla="*/ 4908674 w 6243428"/>
                <a:gd name="connsiteY11" fmla="*/ 3247717 h 3718594"/>
                <a:gd name="connsiteX12" fmla="*/ 4121865 w 6243428"/>
                <a:gd name="connsiteY12" fmla="*/ 3253033 h 3718594"/>
                <a:gd name="connsiteX13" fmla="*/ 3255312 w 6243428"/>
                <a:gd name="connsiteY13" fmla="*/ 3263666 h 3718594"/>
                <a:gd name="connsiteX14" fmla="*/ 2367493 w 6243428"/>
                <a:gd name="connsiteY14" fmla="*/ 2248257 h 3718594"/>
                <a:gd name="connsiteX15" fmla="*/ 1478367 w 6243428"/>
                <a:gd name="connsiteY15" fmla="*/ 337708 h 3718594"/>
                <a:gd name="connsiteX16" fmla="*/ 596389 w 6243428"/>
                <a:gd name="connsiteY16" fmla="*/ 3259832 h 3718594"/>
                <a:gd name="connsiteX17" fmla="*/ 7313 w 6243428"/>
                <a:gd name="connsiteY17" fmla="*/ 3718594 h 3718594"/>
                <a:gd name="connsiteX18" fmla="*/ 0 w 6243428"/>
                <a:gd name="connsiteY18" fmla="*/ 3042878 h 3718594"/>
                <a:gd name="connsiteX0" fmla="*/ 0 w 6244973"/>
                <a:gd name="connsiteY0" fmla="*/ 3042878 h 3718594"/>
                <a:gd name="connsiteX1" fmla="*/ 583172 w 6244973"/>
                <a:gd name="connsiteY1" fmla="*/ 3017270 h 3718594"/>
                <a:gd name="connsiteX2" fmla="*/ 599897 w 6244973"/>
                <a:gd name="connsiteY2" fmla="*/ 13051 h 3718594"/>
                <a:gd name="connsiteX3" fmla="*/ 1488101 w 6244973"/>
                <a:gd name="connsiteY3" fmla="*/ 3999 h 3718594"/>
                <a:gd name="connsiteX4" fmla="*/ 2285716 w 6244973"/>
                <a:gd name="connsiteY4" fmla="*/ 0 h 3718594"/>
                <a:gd name="connsiteX5" fmla="*/ 2342330 w 6244973"/>
                <a:gd name="connsiteY5" fmla="*/ 2065840 h 3718594"/>
                <a:gd name="connsiteX6" fmla="*/ 3256640 w 6244973"/>
                <a:gd name="connsiteY6" fmla="*/ 2057374 h 3718594"/>
                <a:gd name="connsiteX7" fmla="*/ 3268493 w 6244973"/>
                <a:gd name="connsiteY7" fmla="*/ 3112782 h 3718594"/>
                <a:gd name="connsiteX8" fmla="*/ 6244493 w 6244973"/>
                <a:gd name="connsiteY8" fmla="*/ 3086779 h 3718594"/>
                <a:gd name="connsiteX9" fmla="*/ 6243428 w 6244973"/>
                <a:gd name="connsiteY9" fmla="*/ 3269623 h 3718594"/>
                <a:gd name="connsiteX10" fmla="*/ 5674218 w 6244973"/>
                <a:gd name="connsiteY10" fmla="*/ 3258350 h 3718594"/>
                <a:gd name="connsiteX11" fmla="*/ 4908674 w 6244973"/>
                <a:gd name="connsiteY11" fmla="*/ 3247717 h 3718594"/>
                <a:gd name="connsiteX12" fmla="*/ 4121865 w 6244973"/>
                <a:gd name="connsiteY12" fmla="*/ 3253033 h 3718594"/>
                <a:gd name="connsiteX13" fmla="*/ 3255312 w 6244973"/>
                <a:gd name="connsiteY13" fmla="*/ 3263666 h 3718594"/>
                <a:gd name="connsiteX14" fmla="*/ 2367493 w 6244973"/>
                <a:gd name="connsiteY14" fmla="*/ 2248257 h 3718594"/>
                <a:gd name="connsiteX15" fmla="*/ 1478367 w 6244973"/>
                <a:gd name="connsiteY15" fmla="*/ 337708 h 3718594"/>
                <a:gd name="connsiteX16" fmla="*/ 596389 w 6244973"/>
                <a:gd name="connsiteY16" fmla="*/ 3259832 h 3718594"/>
                <a:gd name="connsiteX17" fmla="*/ 7313 w 6244973"/>
                <a:gd name="connsiteY17" fmla="*/ 3718594 h 3718594"/>
                <a:gd name="connsiteX18" fmla="*/ 0 w 6244973"/>
                <a:gd name="connsiteY18" fmla="*/ 3042878 h 3718594"/>
                <a:gd name="connsiteX0" fmla="*/ 0 w 6252399"/>
                <a:gd name="connsiteY0" fmla="*/ 3042878 h 3718594"/>
                <a:gd name="connsiteX1" fmla="*/ 583172 w 6252399"/>
                <a:gd name="connsiteY1" fmla="*/ 3017270 h 3718594"/>
                <a:gd name="connsiteX2" fmla="*/ 599897 w 6252399"/>
                <a:gd name="connsiteY2" fmla="*/ 13051 h 3718594"/>
                <a:gd name="connsiteX3" fmla="*/ 1488101 w 6252399"/>
                <a:gd name="connsiteY3" fmla="*/ 3999 h 3718594"/>
                <a:gd name="connsiteX4" fmla="*/ 2285716 w 6252399"/>
                <a:gd name="connsiteY4" fmla="*/ 0 h 3718594"/>
                <a:gd name="connsiteX5" fmla="*/ 2342330 w 6252399"/>
                <a:gd name="connsiteY5" fmla="*/ 2065840 h 3718594"/>
                <a:gd name="connsiteX6" fmla="*/ 3256640 w 6252399"/>
                <a:gd name="connsiteY6" fmla="*/ 2057374 h 3718594"/>
                <a:gd name="connsiteX7" fmla="*/ 3268493 w 6252399"/>
                <a:gd name="connsiteY7" fmla="*/ 3112782 h 3718594"/>
                <a:gd name="connsiteX8" fmla="*/ 6252184 w 6252399"/>
                <a:gd name="connsiteY8" fmla="*/ 3086779 h 3718594"/>
                <a:gd name="connsiteX9" fmla="*/ 6243428 w 6252399"/>
                <a:gd name="connsiteY9" fmla="*/ 3269623 h 3718594"/>
                <a:gd name="connsiteX10" fmla="*/ 5674218 w 6252399"/>
                <a:gd name="connsiteY10" fmla="*/ 3258350 h 3718594"/>
                <a:gd name="connsiteX11" fmla="*/ 4908674 w 6252399"/>
                <a:gd name="connsiteY11" fmla="*/ 3247717 h 3718594"/>
                <a:gd name="connsiteX12" fmla="*/ 4121865 w 6252399"/>
                <a:gd name="connsiteY12" fmla="*/ 3253033 h 3718594"/>
                <a:gd name="connsiteX13" fmla="*/ 3255312 w 6252399"/>
                <a:gd name="connsiteY13" fmla="*/ 3263666 h 3718594"/>
                <a:gd name="connsiteX14" fmla="*/ 2367493 w 6252399"/>
                <a:gd name="connsiteY14" fmla="*/ 2248257 h 3718594"/>
                <a:gd name="connsiteX15" fmla="*/ 1478367 w 6252399"/>
                <a:gd name="connsiteY15" fmla="*/ 337708 h 3718594"/>
                <a:gd name="connsiteX16" fmla="*/ 596389 w 6252399"/>
                <a:gd name="connsiteY16" fmla="*/ 3259832 h 3718594"/>
                <a:gd name="connsiteX17" fmla="*/ 7313 w 6252399"/>
                <a:gd name="connsiteY17" fmla="*/ 3718594 h 3718594"/>
                <a:gd name="connsiteX18" fmla="*/ 0 w 6252399"/>
                <a:gd name="connsiteY18" fmla="*/ 3042878 h 3718594"/>
                <a:gd name="connsiteX0" fmla="*/ 0 w 6252399"/>
                <a:gd name="connsiteY0" fmla="*/ 3042878 h 3718594"/>
                <a:gd name="connsiteX1" fmla="*/ 583172 w 6252399"/>
                <a:gd name="connsiteY1" fmla="*/ 3017270 h 3718594"/>
                <a:gd name="connsiteX2" fmla="*/ 599897 w 6252399"/>
                <a:gd name="connsiteY2" fmla="*/ 13051 h 3718594"/>
                <a:gd name="connsiteX3" fmla="*/ 1488101 w 6252399"/>
                <a:gd name="connsiteY3" fmla="*/ 3999 h 3718594"/>
                <a:gd name="connsiteX4" fmla="*/ 2285716 w 6252399"/>
                <a:gd name="connsiteY4" fmla="*/ 0 h 3718594"/>
                <a:gd name="connsiteX5" fmla="*/ 2342330 w 6252399"/>
                <a:gd name="connsiteY5" fmla="*/ 2065840 h 3718594"/>
                <a:gd name="connsiteX6" fmla="*/ 3256640 w 6252399"/>
                <a:gd name="connsiteY6" fmla="*/ 2057374 h 3718594"/>
                <a:gd name="connsiteX7" fmla="*/ 3268493 w 6252399"/>
                <a:gd name="connsiteY7" fmla="*/ 3112782 h 3718594"/>
                <a:gd name="connsiteX8" fmla="*/ 6252184 w 6252399"/>
                <a:gd name="connsiteY8" fmla="*/ 3086779 h 3718594"/>
                <a:gd name="connsiteX9" fmla="*/ 6243428 w 6252399"/>
                <a:gd name="connsiteY9" fmla="*/ 3269623 h 3718594"/>
                <a:gd name="connsiteX10" fmla="*/ 5674218 w 6252399"/>
                <a:gd name="connsiteY10" fmla="*/ 3258350 h 3718594"/>
                <a:gd name="connsiteX11" fmla="*/ 4908674 w 6252399"/>
                <a:gd name="connsiteY11" fmla="*/ 3247717 h 3718594"/>
                <a:gd name="connsiteX12" fmla="*/ 4121865 w 6252399"/>
                <a:gd name="connsiteY12" fmla="*/ 3253033 h 3718594"/>
                <a:gd name="connsiteX13" fmla="*/ 3255312 w 6252399"/>
                <a:gd name="connsiteY13" fmla="*/ 3263666 h 3718594"/>
                <a:gd name="connsiteX14" fmla="*/ 2367493 w 6252399"/>
                <a:gd name="connsiteY14" fmla="*/ 2248257 h 3718594"/>
                <a:gd name="connsiteX15" fmla="*/ 1478367 w 6252399"/>
                <a:gd name="connsiteY15" fmla="*/ 337708 h 3718594"/>
                <a:gd name="connsiteX16" fmla="*/ 596389 w 6252399"/>
                <a:gd name="connsiteY16" fmla="*/ 3259832 h 3718594"/>
                <a:gd name="connsiteX17" fmla="*/ 7313 w 6252399"/>
                <a:gd name="connsiteY17" fmla="*/ 3718594 h 3718594"/>
                <a:gd name="connsiteX18" fmla="*/ 55378 w 6252399"/>
                <a:gd name="connsiteY18" fmla="*/ 3134147 h 3718594"/>
                <a:gd name="connsiteX0" fmla="*/ 18107 w 6270506"/>
                <a:gd name="connsiteY0" fmla="*/ 3042878 h 3718594"/>
                <a:gd name="connsiteX1" fmla="*/ 601279 w 6270506"/>
                <a:gd name="connsiteY1" fmla="*/ 3017270 h 3718594"/>
                <a:gd name="connsiteX2" fmla="*/ 618004 w 6270506"/>
                <a:gd name="connsiteY2" fmla="*/ 13051 h 3718594"/>
                <a:gd name="connsiteX3" fmla="*/ 1506208 w 6270506"/>
                <a:gd name="connsiteY3" fmla="*/ 3999 h 3718594"/>
                <a:gd name="connsiteX4" fmla="*/ 2303823 w 6270506"/>
                <a:gd name="connsiteY4" fmla="*/ 0 h 3718594"/>
                <a:gd name="connsiteX5" fmla="*/ 2360437 w 6270506"/>
                <a:gd name="connsiteY5" fmla="*/ 2065840 h 3718594"/>
                <a:gd name="connsiteX6" fmla="*/ 3274747 w 6270506"/>
                <a:gd name="connsiteY6" fmla="*/ 2057374 h 3718594"/>
                <a:gd name="connsiteX7" fmla="*/ 3286600 w 6270506"/>
                <a:gd name="connsiteY7" fmla="*/ 3112782 h 3718594"/>
                <a:gd name="connsiteX8" fmla="*/ 6270291 w 6270506"/>
                <a:gd name="connsiteY8" fmla="*/ 3086779 h 3718594"/>
                <a:gd name="connsiteX9" fmla="*/ 6261535 w 6270506"/>
                <a:gd name="connsiteY9" fmla="*/ 3269623 h 3718594"/>
                <a:gd name="connsiteX10" fmla="*/ 5692325 w 6270506"/>
                <a:gd name="connsiteY10" fmla="*/ 3258350 h 3718594"/>
                <a:gd name="connsiteX11" fmla="*/ 4926781 w 6270506"/>
                <a:gd name="connsiteY11" fmla="*/ 3247717 h 3718594"/>
                <a:gd name="connsiteX12" fmla="*/ 4139972 w 6270506"/>
                <a:gd name="connsiteY12" fmla="*/ 3253033 h 3718594"/>
                <a:gd name="connsiteX13" fmla="*/ 3273419 w 6270506"/>
                <a:gd name="connsiteY13" fmla="*/ 3263666 h 3718594"/>
                <a:gd name="connsiteX14" fmla="*/ 2385600 w 6270506"/>
                <a:gd name="connsiteY14" fmla="*/ 2248257 h 3718594"/>
                <a:gd name="connsiteX15" fmla="*/ 1496474 w 6270506"/>
                <a:gd name="connsiteY15" fmla="*/ 337708 h 3718594"/>
                <a:gd name="connsiteX16" fmla="*/ 614496 w 6270506"/>
                <a:gd name="connsiteY16" fmla="*/ 3259832 h 3718594"/>
                <a:gd name="connsiteX17" fmla="*/ 25420 w 6270506"/>
                <a:gd name="connsiteY17" fmla="*/ 3718594 h 3718594"/>
                <a:gd name="connsiteX18" fmla="*/ 23505 w 6270506"/>
                <a:gd name="connsiteY18" fmla="*/ 3150622 h 3718594"/>
                <a:gd name="connsiteX0" fmla="*/ 0 w 6252399"/>
                <a:gd name="connsiteY0" fmla="*/ 3042878 h 3718594"/>
                <a:gd name="connsiteX1" fmla="*/ 583172 w 6252399"/>
                <a:gd name="connsiteY1" fmla="*/ 3017270 h 3718594"/>
                <a:gd name="connsiteX2" fmla="*/ 599897 w 6252399"/>
                <a:gd name="connsiteY2" fmla="*/ 13051 h 3718594"/>
                <a:gd name="connsiteX3" fmla="*/ 1488101 w 6252399"/>
                <a:gd name="connsiteY3" fmla="*/ 3999 h 3718594"/>
                <a:gd name="connsiteX4" fmla="*/ 2285716 w 6252399"/>
                <a:gd name="connsiteY4" fmla="*/ 0 h 3718594"/>
                <a:gd name="connsiteX5" fmla="*/ 2342330 w 6252399"/>
                <a:gd name="connsiteY5" fmla="*/ 2065840 h 3718594"/>
                <a:gd name="connsiteX6" fmla="*/ 3256640 w 6252399"/>
                <a:gd name="connsiteY6" fmla="*/ 2057374 h 3718594"/>
                <a:gd name="connsiteX7" fmla="*/ 3268493 w 6252399"/>
                <a:gd name="connsiteY7" fmla="*/ 3112782 h 3718594"/>
                <a:gd name="connsiteX8" fmla="*/ 6252184 w 6252399"/>
                <a:gd name="connsiteY8" fmla="*/ 3086779 h 3718594"/>
                <a:gd name="connsiteX9" fmla="*/ 6243428 w 6252399"/>
                <a:gd name="connsiteY9" fmla="*/ 3269623 h 3718594"/>
                <a:gd name="connsiteX10" fmla="*/ 5674218 w 6252399"/>
                <a:gd name="connsiteY10" fmla="*/ 3258350 h 3718594"/>
                <a:gd name="connsiteX11" fmla="*/ 4908674 w 6252399"/>
                <a:gd name="connsiteY11" fmla="*/ 3247717 h 3718594"/>
                <a:gd name="connsiteX12" fmla="*/ 4121865 w 6252399"/>
                <a:gd name="connsiteY12" fmla="*/ 3253033 h 3718594"/>
                <a:gd name="connsiteX13" fmla="*/ 3255312 w 6252399"/>
                <a:gd name="connsiteY13" fmla="*/ 3263666 h 3718594"/>
                <a:gd name="connsiteX14" fmla="*/ 2367493 w 6252399"/>
                <a:gd name="connsiteY14" fmla="*/ 2248257 h 3718594"/>
                <a:gd name="connsiteX15" fmla="*/ 1478367 w 6252399"/>
                <a:gd name="connsiteY15" fmla="*/ 337708 h 3718594"/>
                <a:gd name="connsiteX16" fmla="*/ 596389 w 6252399"/>
                <a:gd name="connsiteY16" fmla="*/ 3259832 h 3718594"/>
                <a:gd name="connsiteX17" fmla="*/ 7313 w 6252399"/>
                <a:gd name="connsiteY17" fmla="*/ 3718594 h 3718594"/>
                <a:gd name="connsiteX0" fmla="*/ 8681 w 6245086"/>
                <a:gd name="connsiteY0" fmla="*/ 3039582 h 3718594"/>
                <a:gd name="connsiteX1" fmla="*/ 575859 w 6245086"/>
                <a:gd name="connsiteY1" fmla="*/ 3017270 h 3718594"/>
                <a:gd name="connsiteX2" fmla="*/ 592584 w 6245086"/>
                <a:gd name="connsiteY2" fmla="*/ 13051 h 3718594"/>
                <a:gd name="connsiteX3" fmla="*/ 1480788 w 6245086"/>
                <a:gd name="connsiteY3" fmla="*/ 3999 h 3718594"/>
                <a:gd name="connsiteX4" fmla="*/ 2278403 w 6245086"/>
                <a:gd name="connsiteY4" fmla="*/ 0 h 3718594"/>
                <a:gd name="connsiteX5" fmla="*/ 2335017 w 6245086"/>
                <a:gd name="connsiteY5" fmla="*/ 2065840 h 3718594"/>
                <a:gd name="connsiteX6" fmla="*/ 3249327 w 6245086"/>
                <a:gd name="connsiteY6" fmla="*/ 2057374 h 3718594"/>
                <a:gd name="connsiteX7" fmla="*/ 3261180 w 6245086"/>
                <a:gd name="connsiteY7" fmla="*/ 3112782 h 3718594"/>
                <a:gd name="connsiteX8" fmla="*/ 6244871 w 6245086"/>
                <a:gd name="connsiteY8" fmla="*/ 3086779 h 3718594"/>
                <a:gd name="connsiteX9" fmla="*/ 6236115 w 6245086"/>
                <a:gd name="connsiteY9" fmla="*/ 3269623 h 3718594"/>
                <a:gd name="connsiteX10" fmla="*/ 5666905 w 6245086"/>
                <a:gd name="connsiteY10" fmla="*/ 3258350 h 3718594"/>
                <a:gd name="connsiteX11" fmla="*/ 4901361 w 6245086"/>
                <a:gd name="connsiteY11" fmla="*/ 3247717 h 3718594"/>
                <a:gd name="connsiteX12" fmla="*/ 4114552 w 6245086"/>
                <a:gd name="connsiteY12" fmla="*/ 3253033 h 3718594"/>
                <a:gd name="connsiteX13" fmla="*/ 3247999 w 6245086"/>
                <a:gd name="connsiteY13" fmla="*/ 3263666 h 3718594"/>
                <a:gd name="connsiteX14" fmla="*/ 2360180 w 6245086"/>
                <a:gd name="connsiteY14" fmla="*/ 2248257 h 3718594"/>
                <a:gd name="connsiteX15" fmla="*/ 1471054 w 6245086"/>
                <a:gd name="connsiteY15" fmla="*/ 337708 h 3718594"/>
                <a:gd name="connsiteX16" fmla="*/ 589076 w 6245086"/>
                <a:gd name="connsiteY16" fmla="*/ 3259832 h 3718594"/>
                <a:gd name="connsiteX17" fmla="*/ 0 w 6245086"/>
                <a:gd name="connsiteY17" fmla="*/ 3718594 h 3718594"/>
                <a:gd name="connsiteX0" fmla="*/ 0 w 6236405"/>
                <a:gd name="connsiteY0" fmla="*/ 3039582 h 3712004"/>
                <a:gd name="connsiteX1" fmla="*/ 567178 w 6236405"/>
                <a:gd name="connsiteY1" fmla="*/ 3017270 h 3712004"/>
                <a:gd name="connsiteX2" fmla="*/ 583903 w 6236405"/>
                <a:gd name="connsiteY2" fmla="*/ 13051 h 3712004"/>
                <a:gd name="connsiteX3" fmla="*/ 1472107 w 6236405"/>
                <a:gd name="connsiteY3" fmla="*/ 3999 h 3712004"/>
                <a:gd name="connsiteX4" fmla="*/ 2269722 w 6236405"/>
                <a:gd name="connsiteY4" fmla="*/ 0 h 3712004"/>
                <a:gd name="connsiteX5" fmla="*/ 2326336 w 6236405"/>
                <a:gd name="connsiteY5" fmla="*/ 2065840 h 3712004"/>
                <a:gd name="connsiteX6" fmla="*/ 3240646 w 6236405"/>
                <a:gd name="connsiteY6" fmla="*/ 2057374 h 3712004"/>
                <a:gd name="connsiteX7" fmla="*/ 3252499 w 6236405"/>
                <a:gd name="connsiteY7" fmla="*/ 3112782 h 3712004"/>
                <a:gd name="connsiteX8" fmla="*/ 6236190 w 6236405"/>
                <a:gd name="connsiteY8" fmla="*/ 3086779 h 3712004"/>
                <a:gd name="connsiteX9" fmla="*/ 6227434 w 6236405"/>
                <a:gd name="connsiteY9" fmla="*/ 3269623 h 3712004"/>
                <a:gd name="connsiteX10" fmla="*/ 5658224 w 6236405"/>
                <a:gd name="connsiteY10" fmla="*/ 3258350 h 3712004"/>
                <a:gd name="connsiteX11" fmla="*/ 4892680 w 6236405"/>
                <a:gd name="connsiteY11" fmla="*/ 3247717 h 3712004"/>
                <a:gd name="connsiteX12" fmla="*/ 4105871 w 6236405"/>
                <a:gd name="connsiteY12" fmla="*/ 3253033 h 3712004"/>
                <a:gd name="connsiteX13" fmla="*/ 3239318 w 6236405"/>
                <a:gd name="connsiteY13" fmla="*/ 3263666 h 3712004"/>
                <a:gd name="connsiteX14" fmla="*/ 2351499 w 6236405"/>
                <a:gd name="connsiteY14" fmla="*/ 2248257 h 3712004"/>
                <a:gd name="connsiteX15" fmla="*/ 1462373 w 6236405"/>
                <a:gd name="connsiteY15" fmla="*/ 337708 h 3712004"/>
                <a:gd name="connsiteX16" fmla="*/ 580395 w 6236405"/>
                <a:gd name="connsiteY16" fmla="*/ 3259832 h 3712004"/>
                <a:gd name="connsiteX17" fmla="*/ 5314 w 6236405"/>
                <a:gd name="connsiteY17" fmla="*/ 3712004 h 3712004"/>
                <a:gd name="connsiteX0" fmla="*/ 0 w 6236405"/>
                <a:gd name="connsiteY0" fmla="*/ 3039582 h 3718595"/>
                <a:gd name="connsiteX1" fmla="*/ 567178 w 6236405"/>
                <a:gd name="connsiteY1" fmla="*/ 3017270 h 3718595"/>
                <a:gd name="connsiteX2" fmla="*/ 583903 w 6236405"/>
                <a:gd name="connsiteY2" fmla="*/ 13051 h 3718595"/>
                <a:gd name="connsiteX3" fmla="*/ 1472107 w 6236405"/>
                <a:gd name="connsiteY3" fmla="*/ 3999 h 3718595"/>
                <a:gd name="connsiteX4" fmla="*/ 2269722 w 6236405"/>
                <a:gd name="connsiteY4" fmla="*/ 0 h 3718595"/>
                <a:gd name="connsiteX5" fmla="*/ 2326336 w 6236405"/>
                <a:gd name="connsiteY5" fmla="*/ 2065840 h 3718595"/>
                <a:gd name="connsiteX6" fmla="*/ 3240646 w 6236405"/>
                <a:gd name="connsiteY6" fmla="*/ 2057374 h 3718595"/>
                <a:gd name="connsiteX7" fmla="*/ 3252499 w 6236405"/>
                <a:gd name="connsiteY7" fmla="*/ 3112782 h 3718595"/>
                <a:gd name="connsiteX8" fmla="*/ 6236190 w 6236405"/>
                <a:gd name="connsiteY8" fmla="*/ 3086779 h 3718595"/>
                <a:gd name="connsiteX9" fmla="*/ 6227434 w 6236405"/>
                <a:gd name="connsiteY9" fmla="*/ 3269623 h 3718595"/>
                <a:gd name="connsiteX10" fmla="*/ 5658224 w 6236405"/>
                <a:gd name="connsiteY10" fmla="*/ 3258350 h 3718595"/>
                <a:gd name="connsiteX11" fmla="*/ 4892680 w 6236405"/>
                <a:gd name="connsiteY11" fmla="*/ 3247717 h 3718595"/>
                <a:gd name="connsiteX12" fmla="*/ 4105871 w 6236405"/>
                <a:gd name="connsiteY12" fmla="*/ 3253033 h 3718595"/>
                <a:gd name="connsiteX13" fmla="*/ 3239318 w 6236405"/>
                <a:gd name="connsiteY13" fmla="*/ 3263666 h 3718595"/>
                <a:gd name="connsiteX14" fmla="*/ 2351499 w 6236405"/>
                <a:gd name="connsiteY14" fmla="*/ 2248257 h 3718595"/>
                <a:gd name="connsiteX15" fmla="*/ 1462373 w 6236405"/>
                <a:gd name="connsiteY15" fmla="*/ 337708 h 3718595"/>
                <a:gd name="connsiteX16" fmla="*/ 580395 w 6236405"/>
                <a:gd name="connsiteY16" fmla="*/ 3259832 h 3718595"/>
                <a:gd name="connsiteX17" fmla="*/ 5314 w 6236405"/>
                <a:gd name="connsiteY17" fmla="*/ 3718595 h 371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36405" h="3718595">
                  <a:moveTo>
                    <a:pt x="0" y="3039582"/>
                  </a:moveTo>
                  <a:lnTo>
                    <a:pt x="567178" y="3017270"/>
                  </a:lnTo>
                  <a:cubicBezTo>
                    <a:pt x="568402" y="1939730"/>
                    <a:pt x="582679" y="1090591"/>
                    <a:pt x="583903" y="13051"/>
                  </a:cubicBezTo>
                  <a:lnTo>
                    <a:pt x="1472107" y="3999"/>
                  </a:lnTo>
                  <a:lnTo>
                    <a:pt x="2269722" y="0"/>
                  </a:lnTo>
                  <a:lnTo>
                    <a:pt x="2326336" y="2065840"/>
                  </a:lnTo>
                  <a:lnTo>
                    <a:pt x="3240646" y="2057374"/>
                  </a:lnTo>
                  <a:cubicBezTo>
                    <a:pt x="3241117" y="2405696"/>
                    <a:pt x="3252028" y="2764460"/>
                    <a:pt x="3252499" y="3112782"/>
                  </a:cubicBezTo>
                  <a:lnTo>
                    <a:pt x="6236190" y="3086779"/>
                  </a:lnTo>
                  <a:cubicBezTo>
                    <a:pt x="6238202" y="3298684"/>
                    <a:pt x="6225422" y="3057718"/>
                    <a:pt x="6227434" y="3269623"/>
                  </a:cubicBezTo>
                  <a:lnTo>
                    <a:pt x="5658224" y="3258350"/>
                  </a:lnTo>
                  <a:lnTo>
                    <a:pt x="4892680" y="3247717"/>
                  </a:lnTo>
                  <a:lnTo>
                    <a:pt x="4105871" y="3253033"/>
                  </a:lnTo>
                  <a:lnTo>
                    <a:pt x="3239318" y="3263666"/>
                  </a:lnTo>
                  <a:lnTo>
                    <a:pt x="2351499" y="2248257"/>
                  </a:lnTo>
                  <a:lnTo>
                    <a:pt x="1462373" y="337708"/>
                  </a:lnTo>
                  <a:lnTo>
                    <a:pt x="580395" y="3259832"/>
                  </a:lnTo>
                  <a:cubicBezTo>
                    <a:pt x="391486" y="3412753"/>
                    <a:pt x="194223" y="3565674"/>
                    <a:pt x="5314" y="3718595"/>
                  </a:cubicBezTo>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srgbClr val="0079EF">
                    <a:lumMod val="75000"/>
                  </a:srgbClr>
                </a:solidFill>
              </a:endParaRPr>
            </a:p>
          </p:txBody>
        </p:sp>
        <p:sp>
          <p:nvSpPr>
            <p:cNvPr id="49" name="Right Triangle 48"/>
            <p:cNvSpPr/>
            <p:nvPr/>
          </p:nvSpPr>
          <p:spPr>
            <a:xfrm flipH="1" flipV="1">
              <a:off x="10188250" y="4701068"/>
              <a:ext cx="1203630" cy="60666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50" name="Rectangle 49"/>
          <p:cNvSpPr/>
          <p:nvPr/>
        </p:nvSpPr>
        <p:spPr>
          <a:xfrm>
            <a:off x="5363964" y="2788171"/>
            <a:ext cx="3647602" cy="523220"/>
          </a:xfrm>
          <a:prstGeom prst="rect">
            <a:avLst/>
          </a:prstGeom>
        </p:spPr>
        <p:txBody>
          <a:bodyPr wrap="none">
            <a:spAutoFit/>
          </a:bodyPr>
          <a:lstStyle/>
          <a:p>
            <a:pPr algn="ctr" defTabSz="914400"/>
            <a:r>
              <a:rPr lang="en-US" sz="2800" b="1">
                <a:solidFill>
                  <a:prstClr val="white"/>
                </a:solidFill>
              </a:rPr>
              <a:t>Underutilized Compute</a:t>
            </a:r>
          </a:p>
        </p:txBody>
      </p:sp>
      <p:sp>
        <p:nvSpPr>
          <p:cNvPr id="51" name="Rectangle 50"/>
          <p:cNvSpPr/>
          <p:nvPr/>
        </p:nvSpPr>
        <p:spPr>
          <a:xfrm>
            <a:off x="3225888" y="5252511"/>
            <a:ext cx="572593" cy="307777"/>
          </a:xfrm>
          <a:prstGeom prst="rect">
            <a:avLst/>
          </a:prstGeom>
        </p:spPr>
        <p:txBody>
          <a:bodyPr wrap="none">
            <a:spAutoFit/>
          </a:bodyPr>
          <a:lstStyle/>
          <a:p>
            <a:pPr algn="ctr" defTabSz="914400"/>
            <a:r>
              <a:rPr lang="en-US" sz="1400">
                <a:solidFill>
                  <a:srgbClr val="212E35">
                    <a:lumMod val="90000"/>
                    <a:lumOff val="10000"/>
                  </a:srgbClr>
                </a:solidFill>
              </a:rPr>
              <a:t>MON</a:t>
            </a:r>
          </a:p>
        </p:txBody>
      </p:sp>
      <p:sp>
        <p:nvSpPr>
          <p:cNvPr id="52" name="Rectangle 51"/>
          <p:cNvSpPr/>
          <p:nvPr/>
        </p:nvSpPr>
        <p:spPr>
          <a:xfrm>
            <a:off x="4666696" y="5252511"/>
            <a:ext cx="556564" cy="307777"/>
          </a:xfrm>
          <a:prstGeom prst="rect">
            <a:avLst/>
          </a:prstGeom>
        </p:spPr>
        <p:txBody>
          <a:bodyPr wrap="none">
            <a:spAutoFit/>
          </a:bodyPr>
          <a:lstStyle/>
          <a:p>
            <a:pPr algn="ctr" defTabSz="914400"/>
            <a:r>
              <a:rPr lang="en-US" sz="1400">
                <a:solidFill>
                  <a:srgbClr val="212E35">
                    <a:lumMod val="90000"/>
                    <a:lumOff val="10000"/>
                  </a:srgbClr>
                </a:solidFill>
              </a:rPr>
              <a:t>TUES</a:t>
            </a:r>
          </a:p>
        </p:txBody>
      </p:sp>
      <p:sp>
        <p:nvSpPr>
          <p:cNvPr id="53" name="Rectangle 52"/>
          <p:cNvSpPr/>
          <p:nvPr/>
        </p:nvSpPr>
        <p:spPr>
          <a:xfrm>
            <a:off x="6121918" y="5252511"/>
            <a:ext cx="543739" cy="307777"/>
          </a:xfrm>
          <a:prstGeom prst="rect">
            <a:avLst/>
          </a:prstGeom>
        </p:spPr>
        <p:txBody>
          <a:bodyPr wrap="none">
            <a:spAutoFit/>
          </a:bodyPr>
          <a:lstStyle/>
          <a:p>
            <a:pPr algn="ctr" defTabSz="914400"/>
            <a:r>
              <a:rPr lang="en-US" sz="1400">
                <a:solidFill>
                  <a:srgbClr val="212E35">
                    <a:lumMod val="90000"/>
                    <a:lumOff val="10000"/>
                  </a:srgbClr>
                </a:solidFill>
              </a:rPr>
              <a:t>WED</a:t>
            </a:r>
          </a:p>
        </p:txBody>
      </p:sp>
      <p:sp>
        <p:nvSpPr>
          <p:cNvPr id="54" name="Rectangle 53"/>
          <p:cNvSpPr/>
          <p:nvPr/>
        </p:nvSpPr>
        <p:spPr>
          <a:xfrm>
            <a:off x="7546412" y="5252511"/>
            <a:ext cx="500457" cy="307777"/>
          </a:xfrm>
          <a:prstGeom prst="rect">
            <a:avLst/>
          </a:prstGeom>
        </p:spPr>
        <p:txBody>
          <a:bodyPr wrap="none">
            <a:spAutoFit/>
          </a:bodyPr>
          <a:lstStyle/>
          <a:p>
            <a:pPr algn="ctr" defTabSz="914400"/>
            <a:r>
              <a:rPr lang="en-US" sz="1400">
                <a:solidFill>
                  <a:srgbClr val="212E35">
                    <a:lumMod val="90000"/>
                    <a:lumOff val="10000"/>
                  </a:srgbClr>
                </a:solidFill>
              </a:rPr>
              <a:t>THU</a:t>
            </a:r>
          </a:p>
        </p:txBody>
      </p:sp>
      <p:sp>
        <p:nvSpPr>
          <p:cNvPr id="55" name="Rectangle 54"/>
          <p:cNvSpPr/>
          <p:nvPr/>
        </p:nvSpPr>
        <p:spPr>
          <a:xfrm>
            <a:off x="8884653" y="5252511"/>
            <a:ext cx="409085" cy="307777"/>
          </a:xfrm>
          <a:prstGeom prst="rect">
            <a:avLst/>
          </a:prstGeom>
        </p:spPr>
        <p:txBody>
          <a:bodyPr wrap="none">
            <a:spAutoFit/>
          </a:bodyPr>
          <a:lstStyle/>
          <a:p>
            <a:pPr algn="ctr" defTabSz="914400"/>
            <a:r>
              <a:rPr lang="en-US" sz="1400">
                <a:solidFill>
                  <a:srgbClr val="212E35">
                    <a:lumMod val="90000"/>
                    <a:lumOff val="10000"/>
                  </a:srgbClr>
                </a:solidFill>
              </a:rPr>
              <a:t>FRI</a:t>
            </a:r>
          </a:p>
        </p:txBody>
      </p:sp>
      <p:sp>
        <p:nvSpPr>
          <p:cNvPr id="56" name="Rectangle 55"/>
          <p:cNvSpPr/>
          <p:nvPr/>
        </p:nvSpPr>
        <p:spPr>
          <a:xfrm>
            <a:off x="10113352" y="5252511"/>
            <a:ext cx="443519" cy="307777"/>
          </a:xfrm>
          <a:prstGeom prst="rect">
            <a:avLst/>
          </a:prstGeom>
        </p:spPr>
        <p:txBody>
          <a:bodyPr wrap="none">
            <a:spAutoFit/>
          </a:bodyPr>
          <a:lstStyle/>
          <a:p>
            <a:pPr algn="ctr" defTabSz="914400"/>
            <a:r>
              <a:rPr lang="en-US" sz="1400">
                <a:solidFill>
                  <a:srgbClr val="212E35">
                    <a:lumMod val="90000"/>
                    <a:lumOff val="10000"/>
                  </a:srgbClr>
                </a:solidFill>
              </a:rPr>
              <a:t>SAT</a:t>
            </a:r>
          </a:p>
        </p:txBody>
      </p:sp>
      <p:grpSp>
        <p:nvGrpSpPr>
          <p:cNvPr id="57" name="Group 56"/>
          <p:cNvGrpSpPr/>
          <p:nvPr/>
        </p:nvGrpSpPr>
        <p:grpSpPr>
          <a:xfrm>
            <a:off x="6303816" y="4685231"/>
            <a:ext cx="137160" cy="578108"/>
            <a:chOff x="8430567" y="5014681"/>
            <a:chExt cx="83722" cy="582559"/>
          </a:xfrm>
        </p:grpSpPr>
        <p:cxnSp>
          <p:nvCxnSpPr>
            <p:cNvPr id="58" name="Straight Connector 57"/>
            <p:cNvCxnSpPr/>
            <p:nvPr/>
          </p:nvCxnSpPr>
          <p:spPr>
            <a:xfrm>
              <a:off x="8475457" y="5127224"/>
              <a:ext cx="3024" cy="47001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9" name="Oval 58"/>
            <p:cNvSpPr>
              <a:spLocks/>
            </p:cNvSpPr>
            <p:nvPr/>
          </p:nvSpPr>
          <p:spPr>
            <a:xfrm>
              <a:off x="8430567" y="5014681"/>
              <a:ext cx="83722" cy="1382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a:solidFill>
                  <a:prstClr val="white"/>
                </a:solidFill>
              </a:endParaRPr>
            </a:p>
          </p:txBody>
        </p:sp>
      </p:grpSp>
      <p:sp>
        <p:nvSpPr>
          <p:cNvPr id="60" name="Oval 59"/>
          <p:cNvSpPr>
            <a:spLocks/>
          </p:cNvSpPr>
          <p:nvPr/>
        </p:nvSpPr>
        <p:spPr>
          <a:xfrm>
            <a:off x="4849488" y="3700594"/>
            <a:ext cx="137160" cy="1371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a:solidFill>
                <a:prstClr val="white"/>
              </a:solidFill>
            </a:endParaRPr>
          </a:p>
        </p:txBody>
      </p:sp>
      <p:sp>
        <p:nvSpPr>
          <p:cNvPr id="61" name="Oval 60"/>
          <p:cNvSpPr>
            <a:spLocks/>
          </p:cNvSpPr>
          <p:nvPr/>
        </p:nvSpPr>
        <p:spPr>
          <a:xfrm>
            <a:off x="3418158" y="1782824"/>
            <a:ext cx="137160" cy="1371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a:solidFill>
                <a:prstClr val="white"/>
              </a:solidFill>
            </a:endParaRPr>
          </a:p>
        </p:txBody>
      </p:sp>
      <p:grpSp>
        <p:nvGrpSpPr>
          <p:cNvPr id="62" name="Group 61"/>
          <p:cNvGrpSpPr/>
          <p:nvPr/>
        </p:nvGrpSpPr>
        <p:grpSpPr>
          <a:xfrm>
            <a:off x="7720622" y="4685231"/>
            <a:ext cx="137160" cy="578108"/>
            <a:chOff x="8430567" y="5014681"/>
            <a:chExt cx="83722" cy="582559"/>
          </a:xfrm>
        </p:grpSpPr>
        <p:cxnSp>
          <p:nvCxnSpPr>
            <p:cNvPr id="63" name="Straight Connector 62"/>
            <p:cNvCxnSpPr/>
            <p:nvPr/>
          </p:nvCxnSpPr>
          <p:spPr>
            <a:xfrm>
              <a:off x="8475457" y="5127224"/>
              <a:ext cx="3024" cy="47001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4" name="Oval 63"/>
            <p:cNvSpPr>
              <a:spLocks/>
            </p:cNvSpPr>
            <p:nvPr/>
          </p:nvSpPr>
          <p:spPr>
            <a:xfrm>
              <a:off x="8430567" y="5014681"/>
              <a:ext cx="83722" cy="1382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a:solidFill>
                  <a:prstClr val="white"/>
                </a:solidFill>
              </a:endParaRPr>
            </a:p>
          </p:txBody>
        </p:sp>
      </p:grpSp>
      <p:grpSp>
        <p:nvGrpSpPr>
          <p:cNvPr id="65" name="Group 64"/>
          <p:cNvGrpSpPr/>
          <p:nvPr/>
        </p:nvGrpSpPr>
        <p:grpSpPr>
          <a:xfrm>
            <a:off x="9010700" y="4685231"/>
            <a:ext cx="137160" cy="578108"/>
            <a:chOff x="8430567" y="5014681"/>
            <a:chExt cx="83722" cy="582559"/>
          </a:xfrm>
        </p:grpSpPr>
        <p:cxnSp>
          <p:nvCxnSpPr>
            <p:cNvPr id="67" name="Straight Connector 66"/>
            <p:cNvCxnSpPr/>
            <p:nvPr/>
          </p:nvCxnSpPr>
          <p:spPr>
            <a:xfrm>
              <a:off x="8475457" y="5127224"/>
              <a:ext cx="3024" cy="47001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8" name="Oval 67"/>
            <p:cNvSpPr>
              <a:spLocks/>
            </p:cNvSpPr>
            <p:nvPr/>
          </p:nvSpPr>
          <p:spPr>
            <a:xfrm>
              <a:off x="8430567" y="5014681"/>
              <a:ext cx="83722" cy="1382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a:solidFill>
                  <a:prstClr val="white"/>
                </a:solidFill>
              </a:endParaRPr>
            </a:p>
          </p:txBody>
        </p:sp>
      </p:grpSp>
      <p:grpSp>
        <p:nvGrpSpPr>
          <p:cNvPr id="69" name="Group 68"/>
          <p:cNvGrpSpPr/>
          <p:nvPr/>
        </p:nvGrpSpPr>
        <p:grpSpPr>
          <a:xfrm>
            <a:off x="10260771" y="4685231"/>
            <a:ext cx="137160" cy="578108"/>
            <a:chOff x="8430567" y="5014681"/>
            <a:chExt cx="83722" cy="582559"/>
          </a:xfrm>
        </p:grpSpPr>
        <p:cxnSp>
          <p:nvCxnSpPr>
            <p:cNvPr id="70" name="Straight Connector 69"/>
            <p:cNvCxnSpPr/>
            <p:nvPr/>
          </p:nvCxnSpPr>
          <p:spPr>
            <a:xfrm>
              <a:off x="8475457" y="5127224"/>
              <a:ext cx="3024" cy="47001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1" name="Oval 70"/>
            <p:cNvSpPr>
              <a:spLocks/>
            </p:cNvSpPr>
            <p:nvPr/>
          </p:nvSpPr>
          <p:spPr>
            <a:xfrm>
              <a:off x="8430567" y="5014681"/>
              <a:ext cx="83722" cy="1382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a:solidFill>
                  <a:prstClr val="white"/>
                </a:solidFill>
              </a:endParaRPr>
            </a:p>
          </p:txBody>
        </p:sp>
      </p:grpSp>
      <p:sp>
        <p:nvSpPr>
          <p:cNvPr id="72" name="TextBox 71"/>
          <p:cNvSpPr txBox="1"/>
          <p:nvPr/>
        </p:nvSpPr>
        <p:spPr>
          <a:xfrm rot="16200000">
            <a:off x="-347624" y="2541298"/>
            <a:ext cx="2425759" cy="268984"/>
          </a:xfrm>
          <a:prstGeom prst="rect">
            <a:avLst/>
          </a:prstGeom>
          <a:noFill/>
        </p:spPr>
        <p:txBody>
          <a:bodyPr wrap="square" rtlCol="0">
            <a:spAutoFit/>
          </a:bodyPr>
          <a:lstStyle/>
          <a:p>
            <a:pPr algn="r" defTabSz="914400">
              <a:lnSpc>
                <a:spcPct val="80000"/>
              </a:lnSpc>
            </a:pPr>
            <a:r>
              <a:rPr lang="en-US" sz="1400">
                <a:solidFill>
                  <a:srgbClr val="212E35">
                    <a:lumMod val="90000"/>
                    <a:lumOff val="10000"/>
                  </a:srgbClr>
                </a:solidFill>
              </a:rPr>
              <a:t>COMPUTE CAPACITY</a:t>
            </a:r>
          </a:p>
        </p:txBody>
      </p:sp>
      <p:sp>
        <p:nvSpPr>
          <p:cNvPr id="73" name="Rectangle 72"/>
          <p:cNvSpPr/>
          <p:nvPr/>
        </p:nvSpPr>
        <p:spPr>
          <a:xfrm>
            <a:off x="5834474" y="2773541"/>
            <a:ext cx="2924711" cy="523220"/>
          </a:xfrm>
          <a:prstGeom prst="rect">
            <a:avLst/>
          </a:prstGeom>
        </p:spPr>
        <p:txBody>
          <a:bodyPr wrap="none">
            <a:spAutoFit/>
          </a:bodyPr>
          <a:lstStyle/>
          <a:p>
            <a:pPr algn="ctr" defTabSz="914400"/>
            <a:r>
              <a:rPr lang="en-US" sz="2800" b="1">
                <a:solidFill>
                  <a:prstClr val="white"/>
                </a:solidFill>
              </a:rPr>
              <a:t>Dynamic Compute</a:t>
            </a:r>
          </a:p>
        </p:txBody>
      </p:sp>
      <p:cxnSp>
        <p:nvCxnSpPr>
          <p:cNvPr id="74" name="Straight Connector 73"/>
          <p:cNvCxnSpPr/>
          <p:nvPr/>
        </p:nvCxnSpPr>
        <p:spPr>
          <a:xfrm>
            <a:off x="3488128" y="1892300"/>
            <a:ext cx="0" cy="337081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1927313" y="4685231"/>
            <a:ext cx="137160" cy="578108"/>
            <a:chOff x="8436321" y="5014681"/>
            <a:chExt cx="83722" cy="582559"/>
          </a:xfrm>
        </p:grpSpPr>
        <p:cxnSp>
          <p:nvCxnSpPr>
            <p:cNvPr id="77" name="Straight Connector 76"/>
            <p:cNvCxnSpPr/>
            <p:nvPr/>
          </p:nvCxnSpPr>
          <p:spPr>
            <a:xfrm>
              <a:off x="8475457" y="5127224"/>
              <a:ext cx="3024" cy="47001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8" name="Oval 77"/>
            <p:cNvSpPr>
              <a:spLocks/>
            </p:cNvSpPr>
            <p:nvPr/>
          </p:nvSpPr>
          <p:spPr>
            <a:xfrm>
              <a:off x="8436321" y="5014681"/>
              <a:ext cx="83722" cy="1382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a:solidFill>
                  <a:prstClr val="white"/>
                </a:solidFill>
              </a:endParaRPr>
            </a:p>
          </p:txBody>
        </p:sp>
      </p:grpSp>
      <p:sp>
        <p:nvSpPr>
          <p:cNvPr id="87" name="Rectangle 86"/>
          <p:cNvSpPr/>
          <p:nvPr/>
        </p:nvSpPr>
        <p:spPr>
          <a:xfrm>
            <a:off x="1759231" y="5252511"/>
            <a:ext cx="497252" cy="307777"/>
          </a:xfrm>
          <a:prstGeom prst="rect">
            <a:avLst/>
          </a:prstGeom>
        </p:spPr>
        <p:txBody>
          <a:bodyPr wrap="none">
            <a:spAutoFit/>
          </a:bodyPr>
          <a:lstStyle/>
          <a:p>
            <a:pPr algn="ctr" defTabSz="914400"/>
            <a:r>
              <a:rPr lang="en-US" sz="1400">
                <a:solidFill>
                  <a:srgbClr val="212E35">
                    <a:lumMod val="90000"/>
                    <a:lumOff val="10000"/>
                  </a:srgbClr>
                </a:solidFill>
              </a:rPr>
              <a:t>SUN</a:t>
            </a:r>
          </a:p>
        </p:txBody>
      </p:sp>
    </p:spTree>
    <p:extLst>
      <p:ext uri="{BB962C8B-B14F-4D97-AF65-F5344CB8AC3E}">
        <p14:creationId xmlns:p14="http://schemas.microsoft.com/office/powerpoint/2010/main" val="49891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50"/>
                                        </p:tgtEl>
                                      </p:cBhvr>
                                    </p:animEffect>
                                    <p:set>
                                      <p:cBhvr>
                                        <p:cTn id="12" dur="1" fill="hold">
                                          <p:stCondLst>
                                            <p:cond delay="999"/>
                                          </p:stCondLst>
                                        </p:cTn>
                                        <p:tgtEl>
                                          <p:spTgt spid="50"/>
                                        </p:tgtEl>
                                        <p:attrNameLst>
                                          <p:attrName>style.visibility</p:attrName>
                                        </p:attrNameLst>
                                      </p:cBhvr>
                                      <p:to>
                                        <p:strVal val="hidden"/>
                                      </p:to>
                                    </p:set>
                                  </p:childTnLst>
                                </p:cTn>
                              </p:par>
                              <p:par>
                                <p:cTn id="13" presetID="9" presetClass="emph" presetSubtype="0" grpId="0" nodeType="withEffect">
                                  <p:stCondLst>
                                    <p:cond delay="0"/>
                                  </p:stCondLst>
                                  <p:childTnLst>
                                    <p:set>
                                      <p:cBhvr rctx="PPT">
                                        <p:cTn id="14" dur="indefinite"/>
                                        <p:tgtEl>
                                          <p:spTgt spid="46"/>
                                        </p:tgtEl>
                                        <p:attrNameLst>
                                          <p:attrName>style.opacity</p:attrName>
                                        </p:attrNameLst>
                                      </p:cBhvr>
                                      <p:to>
                                        <p:strVal val="0.5"/>
                                      </p:to>
                                    </p:set>
                                    <p:animEffect filter="image" prLst="opacity: 0.5">
                                      <p:cBhvr rctx="IE">
                                        <p:cTn id="15" dur="indefinite"/>
                                        <p:tgtEl>
                                          <p:spTgt spid="46"/>
                                        </p:tgtEl>
                                      </p:cBhvr>
                                    </p:animEffect>
                                  </p:childTnLst>
                                </p:cTn>
                              </p:par>
                              <p:par>
                                <p:cTn id="16" presetID="22" presetClass="entr" presetSubtype="8"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left)">
                                      <p:cBhvr>
                                        <p:cTn id="18" dur="1500"/>
                                        <p:tgtEl>
                                          <p:spTgt spid="47"/>
                                        </p:tgtEl>
                                      </p:cBhvr>
                                    </p:animEffect>
                                  </p:childTnLst>
                                </p:cTn>
                              </p:par>
                              <p:par>
                                <p:cTn id="19" presetID="10" presetClass="entr" presetSubtype="0" fill="hold" grpId="0" nodeType="withEffect">
                                  <p:stCondLst>
                                    <p:cond delay="125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0" grpId="0"/>
      <p:bldP spid="50" grpId="1"/>
      <p:bldP spid="7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 New Way to Compute at Scale</a:t>
            </a:r>
            <a:endParaRPr lang="en-US" dirty="0"/>
          </a:p>
        </p:txBody>
      </p:sp>
      <p:sp>
        <p:nvSpPr>
          <p:cNvPr id="4" name="Slide Number Placeholder 3"/>
          <p:cNvSpPr>
            <a:spLocks noGrp="1"/>
          </p:cNvSpPr>
          <p:nvPr>
            <p:ph type="sldNum" sz="quarter" idx="4"/>
          </p:nvPr>
        </p:nvSpPr>
        <p:spPr/>
        <p:txBody>
          <a:bodyPr/>
          <a:lstStyle/>
          <a:p>
            <a:fld id="{0FB999A9-77CE-4AD1-9911-24A29F08BC34}" type="slidenum">
              <a:rPr lang="en-US" smtClean="0"/>
              <a:pPr/>
              <a:t>37</a:t>
            </a:fld>
            <a:endParaRPr lang="en-US"/>
          </a:p>
        </p:txBody>
      </p:sp>
      <p:sp>
        <p:nvSpPr>
          <p:cNvPr id="5" name="Text Placeholder 4"/>
          <p:cNvSpPr>
            <a:spLocks noGrp="1"/>
          </p:cNvSpPr>
          <p:nvPr>
            <p:ph type="body" sz="quarter" idx="13"/>
          </p:nvPr>
        </p:nvSpPr>
        <p:spPr/>
        <p:txBody>
          <a:bodyPr/>
          <a:lstStyle/>
          <a:p>
            <a:r>
              <a:rPr lang="en-US" dirty="0"/>
              <a:t>Tightly coupled compute and </a:t>
            </a:r>
            <a:r>
              <a:rPr lang="en-US" dirty="0" smtClean="0"/>
              <a:t>storage, </a:t>
            </a:r>
            <a:r>
              <a:rPr lang="en-US" dirty="0"/>
              <a:t>or cloud-optimized </a:t>
            </a:r>
            <a:r>
              <a:rPr lang="en-US" dirty="0" smtClean="0"/>
              <a:t>compute and storage separation</a:t>
            </a:r>
            <a:r>
              <a:rPr lang="en-US" dirty="0"/>
              <a:t>?</a:t>
            </a:r>
          </a:p>
        </p:txBody>
      </p:sp>
      <p:sp>
        <p:nvSpPr>
          <p:cNvPr id="90" name="TextBox 89"/>
          <p:cNvSpPr txBox="1"/>
          <p:nvPr/>
        </p:nvSpPr>
        <p:spPr>
          <a:xfrm>
            <a:off x="840790" y="1582398"/>
            <a:ext cx="4897687" cy="861774"/>
          </a:xfrm>
          <a:prstGeom prst="rect">
            <a:avLst/>
          </a:prstGeom>
        </p:spPr>
        <p:txBody>
          <a:bodyPr vert="horz" wrap="none" lIns="91440" tIns="45720" rIns="91440" bIns="45720" rtlCol="0" anchor="t" anchorCtr="0">
            <a:spAutoFit/>
          </a:bodyPr>
          <a:lstStyle/>
          <a:p>
            <a:pPr algn="ctr"/>
            <a:r>
              <a:rPr lang="en-US" sz="3200" b="1" dirty="0" smtClean="0">
                <a:solidFill>
                  <a:schemeClr val="accent1">
                    <a:lumMod val="75000"/>
                  </a:schemeClr>
                </a:solidFill>
                <a:latin typeface="+mj-lt"/>
                <a:ea typeface="Roboto Light" charset="0"/>
                <a:cs typeface="Roboto Light" charset="0"/>
              </a:rPr>
              <a:t>Compute Where the Data Is</a:t>
            </a:r>
            <a:endParaRPr lang="en-US" sz="3200" b="1" dirty="0">
              <a:solidFill>
                <a:schemeClr val="accent1">
                  <a:lumMod val="75000"/>
                </a:schemeClr>
              </a:solidFill>
              <a:latin typeface="+mj-lt"/>
              <a:ea typeface="Roboto Light" charset="0"/>
              <a:cs typeface="Roboto Light" charset="0"/>
            </a:endParaRPr>
          </a:p>
          <a:p>
            <a:pPr algn="ctr"/>
            <a:r>
              <a:rPr lang="en-US" dirty="0">
                <a:solidFill>
                  <a:schemeClr val="accent1">
                    <a:lumMod val="75000"/>
                  </a:schemeClr>
                </a:solidFill>
                <a:latin typeface="+mj-lt"/>
                <a:ea typeface="Roboto Light" charset="0"/>
                <a:cs typeface="Roboto Light" charset="0"/>
              </a:rPr>
              <a:t>(On-premises, Cloud, or Hybrid) </a:t>
            </a:r>
          </a:p>
        </p:txBody>
      </p:sp>
      <p:sp>
        <p:nvSpPr>
          <p:cNvPr id="194" name="TextBox 193"/>
          <p:cNvSpPr txBox="1"/>
          <p:nvPr/>
        </p:nvSpPr>
        <p:spPr>
          <a:xfrm>
            <a:off x="6531878" y="1602060"/>
            <a:ext cx="5076839" cy="861774"/>
          </a:xfrm>
          <a:prstGeom prst="rect">
            <a:avLst/>
          </a:prstGeom>
        </p:spPr>
        <p:txBody>
          <a:bodyPr vert="horz" wrap="none" lIns="91440" tIns="45720" rIns="91440" bIns="45720" rtlCol="0" anchor="t" anchorCtr="0">
            <a:spAutoFit/>
          </a:bodyPr>
          <a:lstStyle/>
          <a:p>
            <a:pPr algn="ctr"/>
            <a:r>
              <a:rPr lang="en-US" sz="3200" b="1" dirty="0" smtClean="0">
                <a:solidFill>
                  <a:schemeClr val="accent1">
                    <a:lumMod val="75000"/>
                  </a:schemeClr>
                </a:solidFill>
                <a:latin typeface="+mj-lt"/>
                <a:ea typeface="Roboto Light" charset="0"/>
                <a:cs typeface="Roboto Light" charset="0"/>
              </a:rPr>
              <a:t>Spin Up Compute As Needed</a:t>
            </a:r>
            <a:endParaRPr lang="en-US" sz="3200" b="1" dirty="0">
              <a:solidFill>
                <a:schemeClr val="accent1">
                  <a:lumMod val="75000"/>
                </a:schemeClr>
              </a:solidFill>
              <a:latin typeface="+mj-lt"/>
              <a:ea typeface="Roboto Light" charset="0"/>
              <a:cs typeface="Roboto Light" charset="0"/>
            </a:endParaRPr>
          </a:p>
          <a:p>
            <a:pPr algn="ctr"/>
            <a:r>
              <a:rPr lang="en-US" dirty="0" smtClean="0">
                <a:solidFill>
                  <a:schemeClr val="accent1">
                    <a:lumMod val="75000"/>
                  </a:schemeClr>
                </a:solidFill>
                <a:latin typeface="+mj-lt"/>
                <a:ea typeface="Roboto Light" charset="0"/>
                <a:cs typeface="Roboto Light" charset="0"/>
              </a:rPr>
              <a:t>(Cloud)</a:t>
            </a:r>
            <a:endParaRPr lang="en-US" dirty="0">
              <a:solidFill>
                <a:schemeClr val="accent1">
                  <a:lumMod val="75000"/>
                </a:schemeClr>
              </a:solidFill>
              <a:latin typeface="+mj-lt"/>
              <a:ea typeface="Roboto Light" charset="0"/>
              <a:cs typeface="Roboto Light" charset="0"/>
            </a:endParaRPr>
          </a:p>
        </p:txBody>
      </p:sp>
      <p:sp>
        <p:nvSpPr>
          <p:cNvPr id="76" name="Rectangle 75"/>
          <p:cNvSpPr/>
          <p:nvPr/>
        </p:nvSpPr>
        <p:spPr>
          <a:xfrm>
            <a:off x="6909531" y="5195583"/>
            <a:ext cx="4321526" cy="762645"/>
          </a:xfrm>
          <a:prstGeom prst="rect">
            <a:avLst/>
          </a:prstGeom>
        </p:spPr>
        <p:txBody>
          <a:bodyPr wrap="square">
            <a:spAutoFit/>
          </a:bodyPr>
          <a:lstStyle/>
          <a:p>
            <a:pPr algn="ctr">
              <a:lnSpc>
                <a:spcPct val="80000"/>
              </a:lnSpc>
            </a:pPr>
            <a:r>
              <a:rPr lang="en-US">
                <a:solidFill>
                  <a:schemeClr val="tx1">
                    <a:lumMod val="90000"/>
                    <a:lumOff val="10000"/>
                  </a:schemeClr>
                </a:solidFill>
              </a:rPr>
              <a:t>Capitalize on cloud economics and dynamic workloads by scaling compute resources independent of shared storage.</a:t>
            </a:r>
          </a:p>
        </p:txBody>
      </p:sp>
      <p:sp>
        <p:nvSpPr>
          <p:cNvPr id="79" name="Rectangle 78"/>
          <p:cNvSpPr/>
          <p:nvPr/>
        </p:nvSpPr>
        <p:spPr>
          <a:xfrm>
            <a:off x="965050" y="5201098"/>
            <a:ext cx="4649167" cy="757130"/>
          </a:xfrm>
          <a:prstGeom prst="rect">
            <a:avLst/>
          </a:prstGeom>
        </p:spPr>
        <p:txBody>
          <a:bodyPr wrap="square">
            <a:spAutoFit/>
          </a:bodyPr>
          <a:lstStyle/>
          <a:p>
            <a:pPr algn="ctr">
              <a:lnSpc>
                <a:spcPct val="80000"/>
              </a:lnSpc>
            </a:pPr>
            <a:r>
              <a:rPr lang="en-US">
                <a:solidFill>
                  <a:schemeClr val="tx1">
                    <a:lumMod val="90000"/>
                    <a:lumOff val="10000"/>
                  </a:schemeClr>
                </a:solidFill>
              </a:rPr>
              <a:t>Tightly coupled compute and storage resources for customers with a uniform workload and fixed performance expectations.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2041" y="2521075"/>
            <a:ext cx="4376509" cy="25655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01" y="2525482"/>
            <a:ext cx="4567667" cy="2384443"/>
          </a:xfrm>
          <a:prstGeom prst="rect">
            <a:avLst/>
          </a:prstGeom>
        </p:spPr>
      </p:pic>
    </p:spTree>
    <p:extLst>
      <p:ext uri="{BB962C8B-B14F-4D97-AF65-F5344CB8AC3E}">
        <p14:creationId xmlns:p14="http://schemas.microsoft.com/office/powerpoint/2010/main" val="41572192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4499" y="3457"/>
          <a:ext cx="2115" cy="2115"/>
        </p:xfrm>
        <a:graphic>
          <a:graphicData uri="http://schemas.openxmlformats.org/presentationml/2006/ole">
            <mc:AlternateContent xmlns:mc="http://schemas.openxmlformats.org/markup-compatibility/2006">
              <mc:Choice xmlns:v="urn:schemas-microsoft-com:vml" Requires="v">
                <p:oleObj spid="_x0000_s1056"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4499" y="3457"/>
                        <a:ext cx="2115" cy="2115"/>
                      </a:xfrm>
                      <a:prstGeom prst="rect">
                        <a:avLst/>
                      </a:prstGeom>
                    </p:spPr>
                  </p:pic>
                </p:oleObj>
              </mc:Fallback>
            </mc:AlternateContent>
          </a:graphicData>
        </a:graphic>
      </p:graphicFrame>
      <p:sp>
        <p:nvSpPr>
          <p:cNvPr id="28" name="Espaço Reservado para Texto 27"/>
          <p:cNvSpPr>
            <a:spLocks noGrp="1"/>
          </p:cNvSpPr>
          <p:nvPr>
            <p:ph type="body" sz="quarter" idx="10"/>
          </p:nvPr>
        </p:nvSpPr>
        <p:spPr>
          <a:xfrm>
            <a:off x="564678" y="2126997"/>
            <a:ext cx="4602254" cy="3624445"/>
          </a:xfrm>
        </p:spPr>
        <p:txBody>
          <a:bodyPr>
            <a:noAutofit/>
          </a:bodyPr>
          <a:lstStyle/>
          <a:p>
            <a:pPr marL="0" indent="0">
              <a:spcAft>
                <a:spcPts val="1800"/>
              </a:spcAft>
              <a:buNone/>
            </a:pPr>
            <a:r>
              <a:rPr lang="en-US" sz="2400" dirty="0" smtClean="0">
                <a:cs typeface="Arial" panose="020B0604020202020204" pitchFamily="34" charset="0"/>
              </a:rPr>
              <a:t>Analyze in near real-time </a:t>
            </a:r>
            <a:br>
              <a:rPr lang="en-US" sz="2400" dirty="0" smtClean="0">
                <a:cs typeface="Arial" panose="020B0604020202020204" pitchFamily="34" charset="0"/>
              </a:rPr>
            </a:br>
            <a:r>
              <a:rPr lang="en-US" sz="2400" b="1" dirty="0" smtClean="0">
                <a:solidFill>
                  <a:schemeClr val="accent3">
                    <a:lumMod val="75000"/>
                  </a:schemeClr>
                </a:solidFill>
                <a:cs typeface="Arial" panose="020B0604020202020204" pitchFamily="34" charset="0"/>
              </a:rPr>
              <a:t>40-60 </a:t>
            </a:r>
            <a:r>
              <a:rPr lang="en-US" sz="2400" b="1" dirty="0">
                <a:solidFill>
                  <a:schemeClr val="accent3">
                    <a:lumMod val="75000"/>
                  </a:schemeClr>
                </a:solidFill>
                <a:cs typeface="Arial" panose="020B0604020202020204" pitchFamily="34" charset="0"/>
              </a:rPr>
              <a:t>billion rows of data </a:t>
            </a:r>
            <a:r>
              <a:rPr lang="en-US" sz="2400" b="1" dirty="0" smtClean="0">
                <a:solidFill>
                  <a:schemeClr val="accent3">
                    <a:lumMod val="75000"/>
                  </a:schemeClr>
                </a:solidFill>
                <a:cs typeface="Arial" panose="020B0604020202020204" pitchFamily="34" charset="0"/>
              </a:rPr>
              <a:t>/ </a:t>
            </a:r>
            <a:r>
              <a:rPr lang="en-US" sz="2400" b="1" dirty="0">
                <a:solidFill>
                  <a:schemeClr val="accent3">
                    <a:lumMod val="75000"/>
                  </a:schemeClr>
                </a:solidFill>
                <a:cs typeface="Arial" panose="020B0604020202020204" pitchFamily="34" charset="0"/>
              </a:rPr>
              <a:t>day</a:t>
            </a:r>
            <a:r>
              <a:rPr lang="en-US" dirty="0">
                <a:solidFill>
                  <a:schemeClr val="accent3">
                    <a:lumMod val="75000"/>
                  </a:schemeClr>
                </a:solidFill>
                <a:cs typeface="Arial" panose="020B0604020202020204" pitchFamily="34" charset="0"/>
              </a:rPr>
              <a:t> </a:t>
            </a:r>
          </a:p>
          <a:p>
            <a:pPr marL="0" indent="0">
              <a:spcAft>
                <a:spcPts val="1800"/>
              </a:spcAft>
              <a:buNone/>
            </a:pPr>
            <a:r>
              <a:rPr lang="en-US" sz="2400" dirty="0" smtClean="0">
                <a:cs typeface="Arial" panose="020B0604020202020204" pitchFamily="34" charset="0"/>
              </a:rPr>
              <a:t>Provide results to </a:t>
            </a:r>
            <a:r>
              <a:rPr lang="en-US" sz="2400" b="1" dirty="0">
                <a:solidFill>
                  <a:schemeClr val="accent3">
                    <a:lumMod val="75000"/>
                  </a:schemeClr>
                </a:solidFill>
                <a:cs typeface="Arial" panose="020B0604020202020204" pitchFamily="34" charset="0"/>
              </a:rPr>
              <a:t>1000+ </a:t>
            </a:r>
            <a:r>
              <a:rPr lang="en-US" sz="2400" b="1" dirty="0" smtClean="0">
                <a:solidFill>
                  <a:schemeClr val="accent3">
                    <a:lumMod val="75000"/>
                  </a:schemeClr>
                </a:solidFill>
                <a:cs typeface="Arial" panose="020B0604020202020204" pitchFamily="34" charset="0"/>
              </a:rPr>
              <a:t>employees</a:t>
            </a:r>
            <a:endParaRPr lang="en-US" b="1" dirty="0" smtClean="0">
              <a:solidFill>
                <a:schemeClr val="accent3">
                  <a:lumMod val="75000"/>
                </a:schemeClr>
              </a:solidFill>
              <a:cs typeface="Arial" panose="020B0604020202020204" pitchFamily="34" charset="0"/>
            </a:endParaRPr>
          </a:p>
          <a:p>
            <a:pPr marL="0" lvl="1" indent="0">
              <a:spcAft>
                <a:spcPts val="1800"/>
              </a:spcAft>
              <a:buNone/>
            </a:pPr>
            <a:r>
              <a:rPr lang="en-US" sz="2400" b="1" dirty="0" smtClean="0">
                <a:solidFill>
                  <a:schemeClr val="accent3">
                    <a:lumMod val="75000"/>
                  </a:schemeClr>
                </a:solidFill>
              </a:rPr>
              <a:t>Scale up analytics cluster </a:t>
            </a:r>
            <a:r>
              <a:rPr lang="en-US" sz="2400" b="1" dirty="0">
                <a:solidFill>
                  <a:schemeClr val="accent3">
                    <a:lumMod val="75000"/>
                  </a:schemeClr>
                </a:solidFill>
              </a:rPr>
              <a:t>70 times </a:t>
            </a:r>
            <a:r>
              <a:rPr lang="en-US" sz="2000" dirty="0"/>
              <a:t>for both Poker and Words With Friends in their fifth year</a:t>
            </a:r>
          </a:p>
          <a:p>
            <a:pPr marL="0" lvl="1" indent="0">
              <a:spcAft>
                <a:spcPts val="1800"/>
              </a:spcAft>
              <a:buNone/>
            </a:pPr>
            <a:r>
              <a:rPr lang="en-US" sz="2000" dirty="0" smtClean="0"/>
              <a:t>Run </a:t>
            </a:r>
            <a:r>
              <a:rPr lang="en-US" sz="2400" b="1" dirty="0" smtClean="0">
                <a:solidFill>
                  <a:schemeClr val="accent3">
                    <a:lumMod val="75000"/>
                  </a:schemeClr>
                </a:solidFill>
              </a:rPr>
              <a:t>400-600 concurrent </a:t>
            </a:r>
            <a:r>
              <a:rPr lang="en-US" sz="2400" b="1" dirty="0">
                <a:solidFill>
                  <a:schemeClr val="accent3">
                    <a:lumMod val="75000"/>
                  </a:schemeClr>
                </a:solidFill>
              </a:rPr>
              <a:t>A/B </a:t>
            </a:r>
            <a:r>
              <a:rPr lang="en-US" sz="2400" b="1" dirty="0" smtClean="0">
                <a:solidFill>
                  <a:schemeClr val="accent3">
                    <a:lumMod val="75000"/>
                  </a:schemeClr>
                </a:solidFill>
              </a:rPr>
              <a:t>tests</a:t>
            </a:r>
            <a:endParaRPr lang="en-US" sz="1800" b="1" dirty="0">
              <a:solidFill>
                <a:schemeClr val="accent3">
                  <a:lumMod val="75000"/>
                </a:schemeClr>
              </a:solidFill>
            </a:endParaRPr>
          </a:p>
        </p:txBody>
      </p:sp>
      <p:pic>
        <p:nvPicPr>
          <p:cNvPr id="13" name="Picture 4"/>
          <p:cNvPicPr>
            <a:picLocks noChangeAspect="1"/>
          </p:cNvPicPr>
          <p:nvPr/>
        </p:nvPicPr>
        <p:blipFill rotWithShape="1">
          <a:blip r:embed="rId7" cstate="print">
            <a:extLst>
              <a:ext uri="{28A0092B-C50C-407E-A947-70E740481C1C}">
                <a14:useLocalDpi xmlns:a14="http://schemas.microsoft.com/office/drawing/2010/main"/>
              </a:ext>
            </a:extLst>
          </a:blip>
          <a:srcRect t="32907" b="31582"/>
          <a:stretch/>
        </p:blipFill>
        <p:spPr>
          <a:xfrm>
            <a:off x="136525" y="290467"/>
            <a:ext cx="5030407" cy="1270305"/>
          </a:xfrm>
          <a:prstGeom prst="rect">
            <a:avLst/>
          </a:prstGeom>
        </p:spPr>
      </p:pic>
      <p:pic>
        <p:nvPicPr>
          <p:cNvPr id="14" name="Picture Placeholder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2145" y="0"/>
            <a:ext cx="6858000" cy="6858000"/>
          </a:xfrm>
          <a:prstGeom prst="rect">
            <a:avLst/>
          </a:prstGeom>
        </p:spPr>
      </p:pic>
      <p:pic>
        <p:nvPicPr>
          <p:cNvPr id="10" name="Picture 13" descr="http://tse2.mm.bing.net/th?id=JN.V05YzOLutlbU6ou04GuF%2fQ&amp;w=286&amp;h=94&amp;c=7&amp;rs=1&amp;qlt=90&amp;o=4&amp;cb=11&amp;pid=1.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315319" y="505860"/>
            <a:ext cx="2473634" cy="8130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Gems With Friend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377655" y="505860"/>
            <a:ext cx="1850058" cy="8130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http://tse3.mm.bing.net/th?id=JN.8%2fAFarTStTIFpj8awJtDvA&amp;w=298&amp;h=156&amp;c=7&amp;rs=1&amp;qlt=90&amp;o=4&amp;cb=11&amp;pid=1.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730828" y="502638"/>
            <a:ext cx="1559221" cy="816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25667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609600" y="1524000"/>
            <a:ext cx="4653776" cy="4571999"/>
          </a:xfrm>
        </p:spPr>
        <p:txBody>
          <a:bodyPr/>
          <a:lstStyle/>
          <a:p>
            <a:pPr>
              <a:spcBef>
                <a:spcPts val="600"/>
              </a:spcBef>
            </a:pPr>
            <a:r>
              <a:rPr lang="en-US" dirty="0" smtClean="0"/>
              <a:t>Goal: </a:t>
            </a:r>
            <a:r>
              <a:rPr lang="en-US" sz="2000" b="0" dirty="0" smtClean="0"/>
              <a:t>Attract online gamers with ‘free-to-play’ sessions and convert them to loyal ‘pay-to-play’ customers </a:t>
            </a:r>
          </a:p>
          <a:p>
            <a:pPr marL="0" lvl="1" indent="0">
              <a:lnSpc>
                <a:spcPct val="80000"/>
              </a:lnSpc>
              <a:spcAft>
                <a:spcPts val="1800"/>
              </a:spcAft>
              <a:buNone/>
            </a:pPr>
            <a:endParaRPr lang="en-US" sz="2000" dirty="0" smtClean="0"/>
          </a:p>
          <a:p>
            <a:pPr marL="0" lvl="1" indent="0">
              <a:lnSpc>
                <a:spcPct val="80000"/>
              </a:lnSpc>
              <a:spcAft>
                <a:spcPts val="1800"/>
              </a:spcAft>
              <a:buNone/>
            </a:pPr>
            <a:r>
              <a:rPr lang="en-US" sz="2400" b="1" dirty="0" smtClean="0">
                <a:solidFill>
                  <a:schemeClr val="accent3">
                    <a:lumMod val="75000"/>
                  </a:schemeClr>
                </a:solidFill>
              </a:rPr>
              <a:t>200 </a:t>
            </a:r>
            <a:r>
              <a:rPr lang="en-US" sz="2400" b="1" dirty="0">
                <a:solidFill>
                  <a:schemeClr val="accent3">
                    <a:lumMod val="75000"/>
                  </a:schemeClr>
                </a:solidFill>
              </a:rPr>
              <a:t>millisecond query response </a:t>
            </a:r>
            <a:r>
              <a:rPr lang="en-US" sz="2000" dirty="0"/>
              <a:t>enables games to dynamically respond to player behavior in real-time</a:t>
            </a:r>
            <a:endParaRPr lang="fr-FR" sz="2000" dirty="0"/>
          </a:p>
          <a:p>
            <a:pPr marL="0" lvl="1" indent="0">
              <a:lnSpc>
                <a:spcPct val="80000"/>
              </a:lnSpc>
              <a:spcAft>
                <a:spcPts val="1800"/>
              </a:spcAft>
              <a:buNone/>
            </a:pPr>
            <a:r>
              <a:rPr lang="en-US" sz="2400" b="1" dirty="0">
                <a:solidFill>
                  <a:schemeClr val="accent3">
                    <a:lumMod val="75000"/>
                  </a:schemeClr>
                </a:solidFill>
              </a:rPr>
              <a:t>350% boost in player engagement </a:t>
            </a:r>
          </a:p>
          <a:p>
            <a:pPr marL="0" lvl="1" indent="0">
              <a:lnSpc>
                <a:spcPct val="80000"/>
              </a:lnSpc>
              <a:spcAft>
                <a:spcPts val="1800"/>
              </a:spcAft>
              <a:buNone/>
            </a:pPr>
            <a:r>
              <a:rPr lang="en-US" sz="2400" b="1" dirty="0" smtClean="0">
                <a:solidFill>
                  <a:schemeClr val="accent3">
                    <a:lumMod val="75000"/>
                  </a:schemeClr>
                </a:solidFill>
              </a:rPr>
              <a:t>600</a:t>
            </a:r>
            <a:r>
              <a:rPr lang="en-US" sz="2400" b="1" dirty="0">
                <a:solidFill>
                  <a:schemeClr val="accent3">
                    <a:lumMod val="75000"/>
                  </a:schemeClr>
                </a:solidFill>
              </a:rPr>
              <a:t>% increase in revenue</a:t>
            </a:r>
            <a:endParaRPr lang="fr-FR" sz="2400" b="1" dirty="0">
              <a:solidFill>
                <a:schemeClr val="accent3">
                  <a:lumMod val="75000"/>
                </a:schemeClr>
              </a:solidFill>
            </a:endParaRPr>
          </a:p>
          <a:p>
            <a:pPr marL="0" lvl="1" indent="0">
              <a:lnSpc>
                <a:spcPct val="80000"/>
              </a:lnSpc>
              <a:spcAft>
                <a:spcPts val="1800"/>
              </a:spcAft>
              <a:buNone/>
            </a:pPr>
            <a:r>
              <a:rPr lang="en-US" sz="2000" dirty="0"/>
              <a:t>K</a:t>
            </a:r>
            <a:r>
              <a:rPr lang="en-US" sz="2000" dirty="0" smtClean="0"/>
              <a:t>eep </a:t>
            </a:r>
            <a:r>
              <a:rPr lang="en-US" sz="2000" dirty="0"/>
              <a:t>both novices and experts </a:t>
            </a:r>
            <a:r>
              <a:rPr lang="en-US" sz="2000" dirty="0" smtClean="0"/>
              <a:t>engaged with game difficulty that </a:t>
            </a:r>
            <a:br>
              <a:rPr lang="en-US" sz="2000" dirty="0" smtClean="0"/>
            </a:br>
            <a:r>
              <a:rPr lang="en-US" sz="2000" b="1" dirty="0" smtClean="0">
                <a:solidFill>
                  <a:schemeClr val="accent3">
                    <a:lumMod val="75000"/>
                  </a:schemeClr>
                </a:solidFill>
              </a:rPr>
              <a:t>adjusts to perceived player skill levels</a:t>
            </a:r>
            <a:r>
              <a:rPr lang="en-US" sz="2000" dirty="0" smtClean="0"/>
              <a:t> </a:t>
            </a:r>
            <a:endParaRPr 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44" y="316138"/>
            <a:ext cx="2895851" cy="965283"/>
          </a:xfrm>
          <a:prstGeom prst="rect">
            <a:avLst/>
          </a:prstGeom>
        </p:spPr>
      </p:pic>
      <p:pic>
        <p:nvPicPr>
          <p:cNvPr id="11" name="Picture Placeholder 10"/>
          <p:cNvPicPr>
            <a:picLocks noGrp="1"/>
          </p:cNvPicPr>
          <p:nvPr>
            <p:ph type="pic" sz="quarter" idx="14"/>
          </p:nvPr>
        </p:nvPicPr>
        <p:blipFill>
          <a:blip r:embed="rId4">
            <a:extLst>
              <a:ext uri="{28A0092B-C50C-407E-A947-70E740481C1C}">
                <a14:useLocalDpi xmlns:a14="http://schemas.microsoft.com/office/drawing/2010/main" val="0"/>
              </a:ext>
            </a:extLst>
          </a:blip>
          <a:srcRect/>
          <a:stretch>
            <a:fillRect/>
          </a:stretch>
        </p:blipFill>
        <p:spPr>
          <a:xfrm>
            <a:off x="5910146" y="0"/>
            <a:ext cx="6281854" cy="6858000"/>
          </a:xfrm>
        </p:spPr>
      </p:pic>
    </p:spTree>
    <p:extLst>
      <p:ext uri="{BB962C8B-B14F-4D97-AF65-F5344CB8AC3E}">
        <p14:creationId xmlns:p14="http://schemas.microsoft.com/office/powerpoint/2010/main" val="614665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p:cNvSpPr>
            <a:spLocks noGrp="1"/>
          </p:cNvSpPr>
          <p:nvPr>
            <p:ph type="title"/>
          </p:nvPr>
        </p:nvSpPr>
        <p:spPr/>
        <p:txBody>
          <a:bodyPr anchor="t"/>
          <a:lstStyle/>
          <a:p>
            <a:r>
              <a:rPr lang="en-US" sz="3199" dirty="0"/>
              <a:t>Data is </a:t>
            </a:r>
            <a:r>
              <a:rPr lang="en-US" sz="3199" dirty="0" smtClean="0"/>
              <a:t>Changing </a:t>
            </a:r>
            <a:r>
              <a:rPr lang="en-US" sz="3199" dirty="0"/>
              <a:t>the </a:t>
            </a:r>
            <a:r>
              <a:rPr lang="en-US" sz="3199" dirty="0" smtClean="0"/>
              <a:t>Game </a:t>
            </a:r>
            <a:r>
              <a:rPr lang="en-US" sz="3199" dirty="0"/>
              <a:t>in the </a:t>
            </a:r>
            <a:r>
              <a:rPr lang="en-US" sz="3199" dirty="0" smtClean="0"/>
              <a:t>Idea </a:t>
            </a:r>
            <a:r>
              <a:rPr lang="en-US" sz="3199" dirty="0"/>
              <a:t>E</a:t>
            </a:r>
            <a:r>
              <a:rPr lang="en-US" sz="3199" dirty="0" smtClean="0"/>
              <a:t>conomy</a:t>
            </a:r>
            <a:endParaRPr lang="en-US" sz="3199" dirty="0"/>
          </a:p>
        </p:txBody>
      </p:sp>
      <p:grpSp>
        <p:nvGrpSpPr>
          <p:cNvPr id="2" name="Group 1"/>
          <p:cNvGrpSpPr/>
          <p:nvPr/>
        </p:nvGrpSpPr>
        <p:grpSpPr>
          <a:xfrm>
            <a:off x="1411122" y="1193403"/>
            <a:ext cx="9629549" cy="5130820"/>
            <a:chOff x="1408923" y="952752"/>
            <a:chExt cx="9630802" cy="5131488"/>
          </a:xfrm>
        </p:grpSpPr>
        <p:grpSp>
          <p:nvGrpSpPr>
            <p:cNvPr id="40" name="Group 39"/>
            <p:cNvGrpSpPr/>
            <p:nvPr/>
          </p:nvGrpSpPr>
          <p:grpSpPr>
            <a:xfrm>
              <a:off x="4632776" y="1089727"/>
              <a:ext cx="3233407" cy="4957190"/>
              <a:chOff x="4193468" y="631149"/>
              <a:chExt cx="3462649" cy="5308645"/>
            </a:xfrm>
          </p:grpSpPr>
          <p:sp>
            <p:nvSpPr>
              <p:cNvPr id="15" name="Curved Right Arrow 14"/>
              <p:cNvSpPr/>
              <p:nvPr/>
            </p:nvSpPr>
            <p:spPr>
              <a:xfrm flipH="1">
                <a:off x="6298532" y="3333938"/>
                <a:ext cx="1357585" cy="1080795"/>
              </a:xfrm>
              <a:prstGeom prst="curvedRight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1088421">
                  <a:lnSpc>
                    <a:spcPct val="90000"/>
                  </a:lnSpc>
                </a:pPr>
                <a:endParaRPr lang="en-US" sz="4299" dirty="0">
                  <a:solidFill>
                    <a:prstClr val="black"/>
                  </a:solidFill>
                </a:endParaRPr>
              </a:p>
            </p:txBody>
          </p:sp>
          <p:sp>
            <p:nvSpPr>
              <p:cNvPr id="18" name="Curved Right Arrow 17"/>
              <p:cNvSpPr/>
              <p:nvPr/>
            </p:nvSpPr>
            <p:spPr>
              <a:xfrm flipH="1">
                <a:off x="6298532" y="687157"/>
                <a:ext cx="1357585" cy="1080795"/>
              </a:xfrm>
              <a:prstGeom prst="curvedRight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1088421">
                  <a:lnSpc>
                    <a:spcPct val="90000"/>
                  </a:lnSpc>
                </a:pPr>
                <a:endParaRPr lang="en-US" sz="4299" dirty="0">
                  <a:solidFill>
                    <a:prstClr val="black"/>
                  </a:solidFill>
                </a:endParaRPr>
              </a:p>
            </p:txBody>
          </p:sp>
          <p:sp>
            <p:nvSpPr>
              <p:cNvPr id="25" name="Curved Right Arrow 24"/>
              <p:cNvSpPr/>
              <p:nvPr/>
            </p:nvSpPr>
            <p:spPr>
              <a:xfrm>
                <a:off x="4193468" y="2073139"/>
                <a:ext cx="1441606" cy="1080794"/>
              </a:xfrm>
              <a:prstGeom prst="curvedRight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1088421">
                  <a:lnSpc>
                    <a:spcPct val="90000"/>
                  </a:lnSpc>
                </a:pPr>
                <a:endParaRPr lang="en-US" sz="4299" dirty="0">
                  <a:solidFill>
                    <a:prstClr val="black"/>
                  </a:solidFill>
                </a:endParaRPr>
              </a:p>
            </p:txBody>
          </p:sp>
          <p:sp>
            <p:nvSpPr>
              <p:cNvPr id="27" name="Curved Right Arrow 26"/>
              <p:cNvSpPr/>
              <p:nvPr/>
            </p:nvSpPr>
            <p:spPr>
              <a:xfrm>
                <a:off x="4193468" y="4620007"/>
                <a:ext cx="1441606" cy="1080794"/>
              </a:xfrm>
              <a:prstGeom prst="curvedRight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1088421">
                  <a:lnSpc>
                    <a:spcPct val="90000"/>
                  </a:lnSpc>
                </a:pPr>
                <a:endParaRPr lang="en-US" sz="4299" dirty="0">
                  <a:solidFill>
                    <a:prstClr val="black"/>
                  </a:solidFill>
                </a:endParaRPr>
              </a:p>
            </p:txBody>
          </p:sp>
          <p:sp>
            <p:nvSpPr>
              <p:cNvPr id="34" name="Rounded Rectangle 33"/>
              <p:cNvSpPr/>
              <p:nvPr/>
            </p:nvSpPr>
            <p:spPr>
              <a:xfrm>
                <a:off x="5864165" y="631149"/>
                <a:ext cx="214082" cy="5308645"/>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1088421">
                  <a:lnSpc>
                    <a:spcPct val="90000"/>
                  </a:lnSpc>
                </a:pPr>
                <a:endParaRPr lang="en-US" sz="4299" dirty="0">
                  <a:solidFill>
                    <a:prstClr val="white"/>
                  </a:solidFill>
                </a:endParaRPr>
              </a:p>
            </p:txBody>
          </p:sp>
        </p:grpSp>
        <p:pic>
          <p:nvPicPr>
            <p:cNvPr id="96258" name="Picture 2" descr="http://allthingsd.com/files/2013/08/uber-logo.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0351" y="952752"/>
              <a:ext cx="2174033" cy="1630526"/>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TextBox 36"/>
            <p:cNvSpPr txBox="1"/>
            <p:nvPr/>
          </p:nvSpPr>
          <p:spPr>
            <a:xfrm>
              <a:off x="1408923" y="1415754"/>
              <a:ext cx="4570020" cy="461783"/>
            </a:xfrm>
            <a:prstGeom prst="rect">
              <a:avLst/>
            </a:prstGeom>
            <a:noFill/>
          </p:spPr>
          <p:txBody>
            <a:bodyPr wrap="square" lIns="0" tIns="0" rIns="0" bIns="0" rtlCol="0">
              <a:noAutofit/>
            </a:bodyPr>
            <a:lstStyle/>
            <a:p>
              <a:pPr algn="ctr" defTabSz="1088421">
                <a:lnSpc>
                  <a:spcPct val="90000"/>
                </a:lnSpc>
              </a:pPr>
              <a:r>
                <a:rPr lang="en-US" sz="2400" b="1" dirty="0">
                  <a:solidFill>
                    <a:prstClr val="black"/>
                  </a:solidFill>
                </a:rPr>
                <a:t>The world’s largest taxi company owns no vehicles.</a:t>
              </a:r>
            </a:p>
          </p:txBody>
        </p:sp>
        <p:sp>
          <p:nvSpPr>
            <p:cNvPr id="39" name="TextBox 38"/>
            <p:cNvSpPr txBox="1"/>
            <p:nvPr/>
          </p:nvSpPr>
          <p:spPr>
            <a:xfrm>
              <a:off x="6375624" y="2578246"/>
              <a:ext cx="4570020" cy="461783"/>
            </a:xfrm>
            <a:prstGeom prst="rect">
              <a:avLst/>
            </a:prstGeom>
            <a:noFill/>
          </p:spPr>
          <p:txBody>
            <a:bodyPr wrap="square" lIns="0" tIns="0" rIns="0" bIns="0" rtlCol="0">
              <a:noAutofit/>
            </a:bodyPr>
            <a:lstStyle/>
            <a:p>
              <a:pPr algn="ctr" defTabSz="1088421">
                <a:lnSpc>
                  <a:spcPct val="90000"/>
                </a:lnSpc>
              </a:pPr>
              <a:r>
                <a:rPr lang="en-US" sz="2400" b="1" dirty="0">
                  <a:solidFill>
                    <a:prstClr val="black"/>
                  </a:solidFill>
                </a:rPr>
                <a:t>The world’s most popular media owner creates no content.</a:t>
              </a:r>
            </a:p>
          </p:txBody>
        </p:sp>
        <p:pic>
          <p:nvPicPr>
            <p:cNvPr id="96260" name="Picture 4" descr="https://fbcdn-profile-a.akamaihd.net/hprofile-ak-xfp1/v/t1.0-1/p160x160/1377580_10152203108461729_809245696_n.png?oh=11e01636d97ee1769dee16cfd2cc244a&amp;oe=55EB797D&amp;__gda__=1443076360_3ef5b194ca40393b7f25c7a47fb09d9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798" y="2436249"/>
              <a:ext cx="1009240" cy="1009241"/>
            </a:xfrm>
            <a:prstGeom prst="rect">
              <a:avLst/>
            </a:prstGeom>
            <a:noFill/>
            <a:extLst>
              <a:ext uri="{909E8E84-426E-40dd-AFC4-6F175D3DCCD1}">
                <a14:hiddenFill xmlns:a14="http://schemas.microsoft.com/office/drawing/2010/main" xmlns="">
                  <a:solidFill>
                    <a:srgbClr val="FFFFFF"/>
                  </a:solidFill>
                </a14:hiddenFill>
              </a:ext>
            </a:extLst>
          </p:spPr>
        </p:pic>
        <p:sp>
          <p:nvSpPr>
            <p:cNvPr id="43" name="TextBox 42"/>
            <p:cNvSpPr txBox="1"/>
            <p:nvPr/>
          </p:nvSpPr>
          <p:spPr>
            <a:xfrm>
              <a:off x="1408923" y="4004203"/>
              <a:ext cx="4570020" cy="461783"/>
            </a:xfrm>
            <a:prstGeom prst="rect">
              <a:avLst/>
            </a:prstGeom>
            <a:noFill/>
          </p:spPr>
          <p:txBody>
            <a:bodyPr wrap="square" lIns="0" tIns="0" rIns="0" bIns="0" rtlCol="0">
              <a:noAutofit/>
            </a:bodyPr>
            <a:lstStyle/>
            <a:p>
              <a:pPr algn="ctr" defTabSz="1088421">
                <a:lnSpc>
                  <a:spcPct val="90000"/>
                </a:lnSpc>
              </a:pPr>
              <a:r>
                <a:rPr lang="en-US" sz="2400" b="1" dirty="0">
                  <a:solidFill>
                    <a:prstClr val="black"/>
                  </a:solidFill>
                </a:rPr>
                <a:t>The world’s largest custom craft retailer owns no inventory.</a:t>
              </a:r>
            </a:p>
          </p:txBody>
        </p:sp>
        <p:pic>
          <p:nvPicPr>
            <p:cNvPr id="96266" name="Picture 10" descr="http://upload.wikimedia.org/wikipedia/en/c/ce/Etsy_logo.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113771" y="3639644"/>
              <a:ext cx="1709871" cy="983176"/>
            </a:xfrm>
            <a:prstGeom prst="rect">
              <a:avLst/>
            </a:prstGeom>
            <a:noFill/>
            <a:extLst>
              <a:ext uri="{909E8E84-426E-40dd-AFC4-6F175D3DCCD1}">
                <a14:hiddenFill xmlns:a14="http://schemas.microsoft.com/office/drawing/2010/main" xmlns="">
                  <a:solidFill>
                    <a:srgbClr val="FFFFFF"/>
                  </a:solidFill>
                </a14:hiddenFill>
              </a:ext>
            </a:extLst>
          </p:spPr>
        </p:pic>
        <p:pic>
          <p:nvPicPr>
            <p:cNvPr id="96268" name="Picture 1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214360" y="4911208"/>
              <a:ext cx="2235486" cy="991138"/>
            </a:xfrm>
            <a:prstGeom prst="rect">
              <a:avLst/>
            </a:prstGeom>
            <a:noFill/>
            <a:extLst>
              <a:ext uri="{909E8E84-426E-40dd-AFC4-6F175D3DCCD1}">
                <a14:hiddenFill xmlns:a14="http://schemas.microsoft.com/office/drawing/2010/main" xmlns="">
                  <a:solidFill>
                    <a:srgbClr val="FFFFFF"/>
                  </a:solidFill>
                </a14:hiddenFill>
              </a:ext>
            </a:extLst>
          </p:spPr>
        </p:pic>
        <p:sp>
          <p:nvSpPr>
            <p:cNvPr id="46" name="TextBox 45"/>
            <p:cNvSpPr txBox="1"/>
            <p:nvPr/>
          </p:nvSpPr>
          <p:spPr>
            <a:xfrm>
              <a:off x="6469705" y="5283582"/>
              <a:ext cx="4570020" cy="461783"/>
            </a:xfrm>
            <a:prstGeom prst="rect">
              <a:avLst/>
            </a:prstGeom>
            <a:noFill/>
          </p:spPr>
          <p:txBody>
            <a:bodyPr wrap="square" lIns="0" tIns="0" rIns="0" bIns="0" rtlCol="0">
              <a:noAutofit/>
            </a:bodyPr>
            <a:lstStyle/>
            <a:p>
              <a:pPr algn="ctr" defTabSz="1088421">
                <a:lnSpc>
                  <a:spcPct val="90000"/>
                </a:lnSpc>
              </a:pPr>
              <a:r>
                <a:rPr lang="en-US" sz="2400" b="1" dirty="0">
                  <a:solidFill>
                    <a:prstClr val="black"/>
                  </a:solidFill>
                </a:rPr>
                <a:t>$715 million in loans without a bank.</a:t>
              </a:r>
            </a:p>
          </p:txBody>
        </p:sp>
        <p:sp>
          <p:nvSpPr>
            <p:cNvPr id="10" name="Rectangle 9"/>
            <p:cNvSpPr/>
            <p:nvPr/>
          </p:nvSpPr>
          <p:spPr>
            <a:xfrm>
              <a:off x="1483568" y="1066799"/>
              <a:ext cx="9377266" cy="5017441"/>
            </a:xfrm>
            <a:prstGeom prst="rect">
              <a:avLst/>
            </a:prstGeom>
            <a:no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lnSpc>
                  <a:spcPct val="90000"/>
                </a:lnSpc>
              </a:pPr>
              <a:endParaRPr lang="en-US" sz="4299" dirty="0">
                <a:solidFill>
                  <a:prstClr val="white"/>
                </a:solidFill>
              </a:endParaRPr>
            </a:p>
          </p:txBody>
        </p:sp>
      </p:grpSp>
    </p:spTree>
    <p:extLst>
      <p:ext uri="{BB962C8B-B14F-4D97-AF65-F5344CB8AC3E}">
        <p14:creationId xmlns:p14="http://schemas.microsoft.com/office/powerpoint/2010/main" val="19104411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Machine Learning Wave</a:t>
            </a:r>
          </a:p>
        </p:txBody>
      </p:sp>
      <p:pic>
        <p:nvPicPr>
          <p:cNvPr id="16" name="Content Placeholder 15"/>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54254"/>
          <a:stretch/>
        </p:blipFill>
        <p:spPr>
          <a:xfrm>
            <a:off x="-128350" y="1439364"/>
            <a:ext cx="2425774" cy="4816102"/>
          </a:xfrm>
        </p:spPr>
      </p:pic>
      <p:sp>
        <p:nvSpPr>
          <p:cNvPr id="12" name="Content Placeholder 11"/>
          <p:cNvSpPr>
            <a:spLocks noGrp="1"/>
          </p:cNvSpPr>
          <p:nvPr>
            <p:ph sz="half" idx="2"/>
          </p:nvPr>
        </p:nvSpPr>
        <p:spPr>
          <a:xfrm>
            <a:off x="2434371" y="1811887"/>
            <a:ext cx="3559332" cy="4350771"/>
          </a:xfrm>
        </p:spPr>
        <p:txBody>
          <a:bodyPr>
            <a:normAutofit/>
          </a:bodyPr>
          <a:lstStyle/>
          <a:p>
            <a:pPr marL="0" indent="0">
              <a:buNone/>
            </a:pPr>
            <a:r>
              <a:rPr lang="en-US" sz="2400" b="1" dirty="0"/>
              <a:t>How you know you’re in it?</a:t>
            </a:r>
          </a:p>
          <a:p>
            <a:pPr>
              <a:buClr>
                <a:schemeClr val="accent4">
                  <a:lumMod val="75000"/>
                </a:schemeClr>
              </a:buClr>
              <a:buFont typeface="Arial" panose="020B0604020202020204" pitchFamily="34" charset="0"/>
              <a:buChar char="•"/>
            </a:pPr>
            <a:r>
              <a:rPr lang="en-US" sz="2000" dirty="0"/>
              <a:t>Users looking to move from descriptive to predictive analytics</a:t>
            </a:r>
          </a:p>
          <a:p>
            <a:pPr>
              <a:buClr>
                <a:schemeClr val="accent4">
                  <a:lumMod val="75000"/>
                </a:schemeClr>
              </a:buClr>
              <a:buFont typeface="Arial" panose="020B0604020202020204" pitchFamily="34" charset="0"/>
              <a:buChar char="•"/>
            </a:pPr>
            <a:r>
              <a:rPr lang="en-US" sz="2000" dirty="0"/>
              <a:t>New analytical challenges that aren’t handled in SQL</a:t>
            </a:r>
          </a:p>
          <a:p>
            <a:pPr>
              <a:buClr>
                <a:schemeClr val="accent4">
                  <a:lumMod val="75000"/>
                </a:schemeClr>
              </a:buClr>
              <a:buFont typeface="Arial" panose="020B0604020202020204" pitchFamily="34" charset="0"/>
              <a:buChar char="•"/>
            </a:pPr>
            <a:r>
              <a:rPr lang="en-US" sz="2000" dirty="0"/>
              <a:t>Creating differentiation through analytics</a:t>
            </a:r>
          </a:p>
          <a:p>
            <a:endParaRPr lang="en-US" dirty="0"/>
          </a:p>
        </p:txBody>
      </p:sp>
      <p:sp>
        <p:nvSpPr>
          <p:cNvPr id="13" name="Content Placeholder 12"/>
          <p:cNvSpPr>
            <a:spLocks noGrp="1"/>
          </p:cNvSpPr>
          <p:nvPr>
            <p:ph sz="half" idx="10"/>
          </p:nvPr>
        </p:nvSpPr>
        <p:spPr>
          <a:xfrm>
            <a:off x="6376561" y="1811887"/>
            <a:ext cx="5071698" cy="1071214"/>
          </a:xfrm>
        </p:spPr>
        <p:txBody>
          <a:bodyPr/>
          <a:lstStyle/>
          <a:p>
            <a:pPr marL="0" indent="0">
              <a:buNone/>
            </a:pPr>
            <a:r>
              <a:rPr lang="en-US" sz="2400" b="1" dirty="0"/>
              <a:t>Solution</a:t>
            </a:r>
          </a:p>
          <a:p>
            <a:pPr>
              <a:buClr>
                <a:schemeClr val="accent4">
                  <a:lumMod val="75000"/>
                </a:schemeClr>
              </a:buClr>
              <a:buFont typeface="Arial" panose="020B0604020202020204" pitchFamily="34" charset="0"/>
              <a:buChar char="•"/>
            </a:pPr>
            <a:r>
              <a:rPr lang="en-US" sz="2000" dirty="0"/>
              <a:t>In-database machine learning</a:t>
            </a:r>
          </a:p>
          <a:p>
            <a:pPr marL="0" indent="0">
              <a:buNone/>
            </a:pPr>
            <a:endParaRPr lang="en-US" dirty="0"/>
          </a:p>
        </p:txBody>
      </p:sp>
      <p:sp>
        <p:nvSpPr>
          <p:cNvPr id="7" name="Text Placeholder 17"/>
          <p:cNvSpPr txBox="1">
            <a:spLocks/>
          </p:cNvSpPr>
          <p:nvPr/>
        </p:nvSpPr>
        <p:spPr>
          <a:xfrm>
            <a:off x="8108576" y="3182937"/>
            <a:ext cx="1859677" cy="1351827"/>
          </a:xfrm>
          <a:prstGeom prst="rect">
            <a:avLst/>
          </a:prstGeom>
          <a:noFill/>
          <a:ln w="28575">
            <a:solidFill>
              <a:schemeClr val="bg1">
                <a:lumMod val="85000"/>
              </a:schemeClr>
            </a:solidFill>
          </a:ln>
          <a:extLst>
            <a:ext uri="{909E8E84-426E-40DD-AFC4-6F175D3DCCD1}">
              <a14:hiddenFill xmlns:a14="http://schemas.microsoft.com/office/drawing/2010/main">
                <a:solidFill>
                  <a:srgbClr val="FFFFFF"/>
                </a:solidFill>
              </a14:hiddenFill>
            </a:ext>
          </a:extLst>
        </p:spPr>
        <p:txBody>
          <a:bodyPr vert="horz" lIns="182856" tIns="2377130" rIns="182856" bIns="25711" rtlCol="0" anchor="t" anchorCtr="0">
            <a:noAutofit/>
          </a:bodyPr>
          <a:lstStyle>
            <a:lvl1pPr marL="219450" indent="-219450" algn="l" defTabSz="1097252" rtl="0" eaLnBrk="1" latinLnBrk="0" hangingPunct="1">
              <a:lnSpc>
                <a:spcPct val="90000"/>
              </a:lnSpc>
              <a:spcBef>
                <a:spcPts val="1440"/>
              </a:spcBef>
              <a:buFont typeface="Arial" panose="020B0604020202020204" pitchFamily="34" charset="0"/>
              <a:buChar char="–"/>
              <a:defRPr sz="2160" kern="1200">
                <a:solidFill>
                  <a:schemeClr val="tx1"/>
                </a:solidFill>
                <a:latin typeface="+mn-lt"/>
                <a:ea typeface="+mn-ea"/>
                <a:cs typeface="+mn-cs"/>
              </a:defRPr>
            </a:lvl1pPr>
            <a:lvl2pPr marL="493764" indent="-219450" algn="l" defTabSz="1097252" rtl="0" eaLnBrk="1" latinLnBrk="0" hangingPunct="1">
              <a:lnSpc>
                <a:spcPct val="90000"/>
              </a:lnSpc>
              <a:spcBef>
                <a:spcPts val="960"/>
              </a:spcBef>
              <a:buFont typeface="Arial" panose="020B0604020202020204" pitchFamily="34" charset="0"/>
              <a:buChar char="–"/>
              <a:defRPr sz="1920" kern="1200">
                <a:solidFill>
                  <a:schemeClr val="tx1"/>
                </a:solidFill>
                <a:latin typeface="+mn-lt"/>
                <a:ea typeface="+mn-ea"/>
                <a:cs typeface="+mn-cs"/>
              </a:defRPr>
            </a:lvl2pPr>
            <a:lvl3pPr marL="658351" indent="-164588" algn="l" defTabSz="1097252" rtl="0" eaLnBrk="1" latinLnBrk="0" hangingPunct="1">
              <a:lnSpc>
                <a:spcPct val="90000"/>
              </a:lnSpc>
              <a:spcBef>
                <a:spcPts val="720"/>
              </a:spcBef>
              <a:buFont typeface="Arial" panose="020B0604020202020204" pitchFamily="34" charset="0"/>
              <a:buChar char="–"/>
              <a:defRPr sz="1680" kern="1200">
                <a:solidFill>
                  <a:schemeClr val="tx1"/>
                </a:solidFill>
                <a:latin typeface="+mn-lt"/>
                <a:ea typeface="+mn-ea"/>
                <a:cs typeface="+mn-cs"/>
              </a:defRPr>
            </a:lvl3pPr>
            <a:lvl4pPr marL="877802" indent="-164588" algn="l" defTabSz="1097252"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4pPr>
            <a:lvl5pPr marL="1042390" indent="-164588" algn="l" defTabSz="1097252"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5pPr>
            <a:lvl6pPr marL="1261841" indent="-164588" algn="l" defTabSz="1097252"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6pPr>
            <a:lvl7pPr marL="1426428" indent="-164588" algn="l" defTabSz="1097252"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7pPr>
            <a:lvl8pPr marL="1645879" indent="-164588" algn="l" defTabSz="1097252"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8pPr>
            <a:lvl9pPr marL="1865329" indent="-164588" algn="l" defTabSz="1097252"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9pPr>
          </a:lstStyle>
          <a:p>
            <a:pPr marL="0" indent="0" algn="ctr">
              <a:lnSpc>
                <a:spcPct val="100000"/>
              </a:lnSpc>
              <a:spcBef>
                <a:spcPts val="300"/>
              </a:spcBef>
              <a:buNone/>
            </a:pPr>
            <a:endParaRPr lang="en-US" sz="1200" b="1" dirty="0">
              <a:solidFill>
                <a:srgbClr val="212E35"/>
              </a:solidFill>
            </a:endParaRPr>
          </a:p>
        </p:txBody>
      </p:sp>
      <p:sp>
        <p:nvSpPr>
          <p:cNvPr id="8" name="Text Placeholder 17"/>
          <p:cNvSpPr txBox="1">
            <a:spLocks/>
          </p:cNvSpPr>
          <p:nvPr/>
        </p:nvSpPr>
        <p:spPr>
          <a:xfrm>
            <a:off x="10114485" y="3182937"/>
            <a:ext cx="1859677" cy="1351827"/>
          </a:xfrm>
          <a:prstGeom prst="rect">
            <a:avLst/>
          </a:prstGeom>
          <a:noFill/>
          <a:ln w="28575">
            <a:solidFill>
              <a:schemeClr val="bg1">
                <a:lumMod val="85000"/>
              </a:schemeClr>
            </a:solidFill>
          </a:ln>
        </p:spPr>
        <p:txBody>
          <a:bodyPr vert="horz" lIns="182856" tIns="2377130" rIns="182856" bIns="25711" rtlCol="0" anchor="t" anchorCtr="0">
            <a:noAutofit/>
          </a:bodyPr>
          <a:lstStyle>
            <a:defPPr>
              <a:defRPr lang="en-US"/>
            </a:defPPr>
            <a:lvl1pPr marL="0" indent="0" algn="ctr" defTabSz="1097252" eaLnBrk="1" fontAlgn="auto" latinLnBrk="0" hangingPunct="1">
              <a:lnSpc>
                <a:spcPct val="90000"/>
              </a:lnSpc>
              <a:spcBef>
                <a:spcPts val="1440"/>
              </a:spcBef>
              <a:spcAft>
                <a:spcPts val="0"/>
              </a:spcAft>
              <a:buFont typeface="Arial" panose="020B0604020202020204" pitchFamily="34" charset="0"/>
              <a:buNone/>
              <a:defRPr sz="2000" b="1">
                <a:solidFill>
                  <a:schemeClr val="bg1"/>
                </a:solidFill>
                <a:latin typeface="+mn-lt"/>
                <a:ea typeface="+mn-ea"/>
                <a:cs typeface="+mn-cs"/>
              </a:defRPr>
            </a:lvl1pPr>
            <a:lvl2pPr marL="493764" indent="-219450" defTabSz="1097252" eaLnBrk="1" latinLnBrk="0" hangingPunct="1">
              <a:lnSpc>
                <a:spcPct val="90000"/>
              </a:lnSpc>
              <a:spcBef>
                <a:spcPts val="960"/>
              </a:spcBef>
              <a:buFont typeface="Arial" panose="020B0604020202020204" pitchFamily="34" charset="0"/>
              <a:buChar char="–"/>
              <a:defRPr sz="1920">
                <a:latin typeface="+mn-lt"/>
                <a:ea typeface="+mn-ea"/>
                <a:cs typeface="+mn-cs"/>
              </a:defRPr>
            </a:lvl2pPr>
            <a:lvl3pPr marL="658351" indent="-164588" defTabSz="1097252" eaLnBrk="1" latinLnBrk="0" hangingPunct="1">
              <a:lnSpc>
                <a:spcPct val="90000"/>
              </a:lnSpc>
              <a:spcBef>
                <a:spcPts val="720"/>
              </a:spcBef>
              <a:buFont typeface="Arial" panose="020B0604020202020204" pitchFamily="34" charset="0"/>
              <a:buChar char="–"/>
              <a:defRPr sz="1680">
                <a:latin typeface="+mn-lt"/>
                <a:ea typeface="+mn-ea"/>
                <a:cs typeface="+mn-cs"/>
              </a:defRPr>
            </a:lvl3pPr>
            <a:lvl4pPr marL="877802" indent="-164588" defTabSz="1097252" eaLnBrk="1" latinLnBrk="0" hangingPunct="1">
              <a:lnSpc>
                <a:spcPct val="90000"/>
              </a:lnSpc>
              <a:spcBef>
                <a:spcPts val="720"/>
              </a:spcBef>
              <a:buFont typeface="Arial" panose="020B0604020202020204" pitchFamily="34" charset="0"/>
              <a:buChar char="–"/>
              <a:defRPr sz="1440">
                <a:latin typeface="+mn-lt"/>
                <a:ea typeface="+mn-ea"/>
                <a:cs typeface="+mn-cs"/>
              </a:defRPr>
            </a:lvl4pPr>
            <a:lvl5pPr marL="1042390" indent="-164588" defTabSz="1097252" eaLnBrk="1" latinLnBrk="0" hangingPunct="1">
              <a:lnSpc>
                <a:spcPct val="90000"/>
              </a:lnSpc>
              <a:spcBef>
                <a:spcPts val="720"/>
              </a:spcBef>
              <a:buFont typeface="Arial" panose="020B0604020202020204" pitchFamily="34" charset="0"/>
              <a:buChar char="–"/>
              <a:defRPr sz="1440">
                <a:latin typeface="+mn-lt"/>
                <a:ea typeface="+mn-ea"/>
                <a:cs typeface="+mn-cs"/>
              </a:defRPr>
            </a:lvl5pPr>
            <a:lvl6pPr marL="1261841" indent="-164588" defTabSz="1097252">
              <a:lnSpc>
                <a:spcPct val="90000"/>
              </a:lnSpc>
              <a:spcBef>
                <a:spcPts val="720"/>
              </a:spcBef>
              <a:buFont typeface="Arial" panose="020B0604020202020204" pitchFamily="34" charset="0"/>
              <a:buChar char="–"/>
              <a:defRPr sz="1440">
                <a:latin typeface="+mn-lt"/>
                <a:ea typeface="+mn-ea"/>
                <a:cs typeface="+mn-cs"/>
              </a:defRPr>
            </a:lvl6pPr>
            <a:lvl7pPr marL="1426428" indent="-164588" defTabSz="1097252">
              <a:lnSpc>
                <a:spcPct val="90000"/>
              </a:lnSpc>
              <a:spcBef>
                <a:spcPts val="720"/>
              </a:spcBef>
              <a:buFont typeface="Arial" panose="020B0604020202020204" pitchFamily="34" charset="0"/>
              <a:buChar char="–"/>
              <a:defRPr sz="1440">
                <a:latin typeface="+mn-lt"/>
                <a:ea typeface="+mn-ea"/>
                <a:cs typeface="+mn-cs"/>
              </a:defRPr>
            </a:lvl7pPr>
            <a:lvl8pPr marL="1645879" indent="-164588" defTabSz="1097252">
              <a:lnSpc>
                <a:spcPct val="90000"/>
              </a:lnSpc>
              <a:spcBef>
                <a:spcPts val="720"/>
              </a:spcBef>
              <a:buFont typeface="Arial" panose="020B0604020202020204" pitchFamily="34" charset="0"/>
              <a:buChar char="–"/>
              <a:defRPr sz="1440">
                <a:latin typeface="+mn-lt"/>
                <a:ea typeface="+mn-ea"/>
                <a:cs typeface="+mn-cs"/>
              </a:defRPr>
            </a:lvl8pPr>
            <a:lvl9pPr marL="1865329" indent="-164588" defTabSz="1097252">
              <a:lnSpc>
                <a:spcPct val="90000"/>
              </a:lnSpc>
              <a:spcBef>
                <a:spcPts val="720"/>
              </a:spcBef>
              <a:buFont typeface="Arial" panose="020B0604020202020204" pitchFamily="34" charset="0"/>
              <a:buChar char="–"/>
              <a:defRPr sz="1440">
                <a:latin typeface="+mn-lt"/>
                <a:ea typeface="+mn-ea"/>
                <a:cs typeface="+mn-cs"/>
              </a:defRPr>
            </a:lvl9pPr>
          </a:lstStyle>
          <a:p>
            <a:pPr>
              <a:lnSpc>
                <a:spcPct val="100000"/>
              </a:lnSpc>
              <a:spcBef>
                <a:spcPts val="300"/>
              </a:spcBef>
            </a:pPr>
            <a:endParaRPr lang="en-US" sz="1400" b="0" dirty="0">
              <a:solidFill>
                <a:srgbClr val="212E35"/>
              </a:solidFill>
            </a:endParaRPr>
          </a:p>
        </p:txBody>
      </p:sp>
      <p:sp>
        <p:nvSpPr>
          <p:cNvPr id="9" name="Text Placeholder 17"/>
          <p:cNvSpPr txBox="1">
            <a:spLocks/>
          </p:cNvSpPr>
          <p:nvPr/>
        </p:nvSpPr>
        <p:spPr>
          <a:xfrm>
            <a:off x="6102668" y="3182937"/>
            <a:ext cx="1859677" cy="1351827"/>
          </a:xfrm>
          <a:prstGeom prst="rect">
            <a:avLst/>
          </a:prstGeom>
          <a:noFill/>
          <a:ln w="28575">
            <a:solidFill>
              <a:schemeClr val="bg1">
                <a:lumMod val="85000"/>
              </a:schemeClr>
            </a:solidFill>
          </a:ln>
          <a:extLst>
            <a:ext uri="{909E8E84-426E-40DD-AFC4-6F175D3DCCD1}">
              <a14:hiddenFill xmlns:a14="http://schemas.microsoft.com/office/drawing/2010/main">
                <a:solidFill>
                  <a:srgbClr val="FFFFFF"/>
                </a:solidFill>
              </a14:hiddenFill>
            </a:ext>
          </a:extLst>
        </p:spPr>
        <p:txBody>
          <a:bodyPr vert="horz" lIns="182856" tIns="2377130" rIns="182856" bIns="25711" rtlCol="0" anchor="t" anchorCtr="0">
            <a:noAutofit/>
          </a:bodyPr>
          <a:lstStyle>
            <a:lvl1pPr marL="219450" indent="-219450" algn="l" defTabSz="1097252" rtl="0" eaLnBrk="1" latinLnBrk="0" hangingPunct="1">
              <a:lnSpc>
                <a:spcPct val="90000"/>
              </a:lnSpc>
              <a:spcBef>
                <a:spcPts val="1440"/>
              </a:spcBef>
              <a:buFont typeface="Arial" panose="020B0604020202020204" pitchFamily="34" charset="0"/>
              <a:buChar char="–"/>
              <a:defRPr sz="2160" kern="1200">
                <a:solidFill>
                  <a:schemeClr val="tx1"/>
                </a:solidFill>
                <a:latin typeface="+mn-lt"/>
                <a:ea typeface="+mn-ea"/>
                <a:cs typeface="+mn-cs"/>
              </a:defRPr>
            </a:lvl1pPr>
            <a:lvl2pPr marL="493764" indent="-219450" algn="l" defTabSz="1097252" rtl="0" eaLnBrk="1" latinLnBrk="0" hangingPunct="1">
              <a:lnSpc>
                <a:spcPct val="90000"/>
              </a:lnSpc>
              <a:spcBef>
                <a:spcPts val="960"/>
              </a:spcBef>
              <a:buFont typeface="Arial" panose="020B0604020202020204" pitchFamily="34" charset="0"/>
              <a:buChar char="–"/>
              <a:defRPr sz="1920" kern="1200">
                <a:solidFill>
                  <a:schemeClr val="tx1"/>
                </a:solidFill>
                <a:latin typeface="+mn-lt"/>
                <a:ea typeface="+mn-ea"/>
                <a:cs typeface="+mn-cs"/>
              </a:defRPr>
            </a:lvl2pPr>
            <a:lvl3pPr marL="658351" indent="-164588" algn="l" defTabSz="1097252" rtl="0" eaLnBrk="1" latinLnBrk="0" hangingPunct="1">
              <a:lnSpc>
                <a:spcPct val="90000"/>
              </a:lnSpc>
              <a:spcBef>
                <a:spcPts val="720"/>
              </a:spcBef>
              <a:buFont typeface="Arial" panose="020B0604020202020204" pitchFamily="34" charset="0"/>
              <a:buChar char="–"/>
              <a:defRPr sz="1680" kern="1200">
                <a:solidFill>
                  <a:schemeClr val="tx1"/>
                </a:solidFill>
                <a:latin typeface="+mn-lt"/>
                <a:ea typeface="+mn-ea"/>
                <a:cs typeface="+mn-cs"/>
              </a:defRPr>
            </a:lvl3pPr>
            <a:lvl4pPr marL="877802" indent="-164588" algn="l" defTabSz="1097252"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4pPr>
            <a:lvl5pPr marL="1042390" indent="-164588" algn="l" defTabSz="1097252"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5pPr>
            <a:lvl6pPr marL="1261841" indent="-164588" algn="l" defTabSz="1097252"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6pPr>
            <a:lvl7pPr marL="1426428" indent="-164588" algn="l" defTabSz="1097252"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7pPr>
            <a:lvl8pPr marL="1645879" indent="-164588" algn="l" defTabSz="1097252"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8pPr>
            <a:lvl9pPr marL="1865329" indent="-164588" algn="l" defTabSz="1097252" rtl="0" eaLnBrk="1" latinLnBrk="0" hangingPunct="1">
              <a:lnSpc>
                <a:spcPct val="90000"/>
              </a:lnSpc>
              <a:spcBef>
                <a:spcPts val="720"/>
              </a:spcBef>
              <a:buFont typeface="Arial" panose="020B0604020202020204" pitchFamily="34" charset="0"/>
              <a:buChar char="–"/>
              <a:defRPr sz="1440" kern="1200">
                <a:solidFill>
                  <a:schemeClr val="tx1"/>
                </a:solidFill>
                <a:latin typeface="+mn-lt"/>
                <a:ea typeface="+mn-ea"/>
                <a:cs typeface="+mn-cs"/>
              </a:defRPr>
            </a:lvl9pPr>
          </a:lstStyle>
          <a:p>
            <a:pPr marL="0" indent="0" algn="ctr">
              <a:lnSpc>
                <a:spcPct val="100000"/>
              </a:lnSpc>
              <a:spcBef>
                <a:spcPts val="300"/>
              </a:spcBef>
              <a:buNone/>
            </a:pPr>
            <a:endParaRPr lang="en-US" sz="1200" dirty="0">
              <a:solidFill>
                <a:srgbClr val="212E35"/>
              </a:solidFill>
            </a:endParaRPr>
          </a:p>
        </p:txBody>
      </p:sp>
      <p:pic>
        <p:nvPicPr>
          <p:cNvPr id="11" name="Picture 6" descr="Workers weldi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206426" y="3186057"/>
            <a:ext cx="1675797" cy="1127308"/>
          </a:xfrm>
          <a:prstGeom prst="rect">
            <a:avLst/>
          </a:prstGeom>
          <a:noFill/>
          <a:ln w="28575">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640390" y="3853242"/>
            <a:ext cx="807869" cy="554213"/>
          </a:xfrm>
          <a:prstGeom prst="rect">
            <a:avLst/>
          </a:prstGeom>
          <a:effectLst>
            <a:outerShdw blurRad="50800" dist="38100" dir="2700000" algn="tl" rotWithShape="0">
              <a:prstClr val="black">
                <a:alpha val="40000"/>
              </a:prstClr>
            </a:outerShdw>
          </a:effectLst>
        </p:spPr>
      </p:pic>
      <p:pic>
        <p:nvPicPr>
          <p:cNvPr id="15"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97140" y="3176744"/>
            <a:ext cx="1682549" cy="1127308"/>
          </a:xfrm>
          <a:prstGeom prst="rect">
            <a:avLst/>
          </a:prstGeom>
          <a:noFill/>
          <a:ln w="28575">
            <a:noFill/>
          </a:ln>
          <a:effectLst>
            <a:outerShdw blurRad="50800" dist="38100" dir="2700000" algn="tl" rotWithShape="0">
              <a:prstClr val="black">
                <a:alpha val="40000"/>
              </a:prstClr>
            </a:outerShdw>
          </a:effectLst>
        </p:spPr>
      </p:pic>
      <p:pic>
        <p:nvPicPr>
          <p:cNvPr id="17" name="Picture 1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35695" y="3843928"/>
            <a:ext cx="805440" cy="554213"/>
          </a:xfrm>
          <a:prstGeom prst="rect">
            <a:avLst/>
          </a:prstGeom>
          <a:effectLst>
            <a:outerShdw blurRad="50800" dist="38100" dir="2700000" algn="tl" rotWithShape="0">
              <a:prstClr val="black">
                <a:alpha val="40000"/>
              </a:prstClr>
            </a:outerShdw>
          </a:effectLst>
        </p:spPr>
      </p:pic>
      <p:pic>
        <p:nvPicPr>
          <p:cNvPr id="18" name="Picture 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90938" y="3176741"/>
            <a:ext cx="1683137" cy="1127309"/>
          </a:xfrm>
          <a:prstGeom prst="rect">
            <a:avLst/>
          </a:prstGeom>
          <a:noFill/>
          <a:ln w="28575">
            <a:noFill/>
          </a:ln>
          <a:effectLst>
            <a:outerShdw blurRad="50800" dist="38100" dir="2700000" algn="tl" rotWithShape="0">
              <a:prstClr val="black">
                <a:alpha val="40000"/>
              </a:prstClr>
            </a:outerShdw>
          </a:effectLst>
        </p:spPr>
      </p:pic>
      <p:pic>
        <p:nvPicPr>
          <p:cNvPr id="19" name="Picture 1"/>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629388" y="3843928"/>
            <a:ext cx="806236" cy="554213"/>
          </a:xfrm>
          <a:prstGeom prst="rect">
            <a:avLst/>
          </a:prstGeom>
          <a:ln>
            <a:solidFill>
              <a:schemeClr val="bg1"/>
            </a:solidFill>
          </a:ln>
          <a:effectLst>
            <a:outerShdw blurRad="50800" dist="38100" dir="2700000" algn="tl" rotWithShape="0">
              <a:prstClr val="black">
                <a:alpha val="40000"/>
              </a:prstClr>
            </a:outerShdw>
          </a:effectLst>
        </p:spPr>
      </p:pic>
      <p:sp>
        <p:nvSpPr>
          <p:cNvPr id="20" name="Rectangle 9"/>
          <p:cNvSpPr/>
          <p:nvPr/>
        </p:nvSpPr>
        <p:spPr bwMode="ltGray">
          <a:xfrm>
            <a:off x="6102668" y="2926299"/>
            <a:ext cx="1859677" cy="251235"/>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5714" tIns="0" rIns="45714" bIns="13714" rtlCol="0" anchor="ctr"/>
          <a:lstStyle/>
          <a:p>
            <a:pPr algn="ctr" defTabSz="258005">
              <a:spcAft>
                <a:spcPts val="240"/>
              </a:spcAft>
              <a:buSzPct val="100000"/>
              <a:defRPr/>
            </a:pPr>
            <a:r>
              <a:rPr lang="en-US" sz="1400" b="1" kern="0" dirty="0">
                <a:solidFill>
                  <a:srgbClr val="212E35"/>
                </a:solidFill>
                <a:cs typeface="HP Simplified" pitchFamily="34" charset="0"/>
              </a:rPr>
              <a:t>K-Means Clustering</a:t>
            </a:r>
            <a:endParaRPr lang="en-US" sz="1400" b="1" kern="0" dirty="0">
              <a:solidFill>
                <a:srgbClr val="212E35"/>
              </a:solidFill>
              <a:cs typeface="Apple Casual"/>
            </a:endParaRPr>
          </a:p>
        </p:txBody>
      </p:sp>
      <p:sp>
        <p:nvSpPr>
          <p:cNvPr id="21" name="Rectangle 10"/>
          <p:cNvSpPr/>
          <p:nvPr/>
        </p:nvSpPr>
        <p:spPr bwMode="ltGray">
          <a:xfrm>
            <a:off x="8108576" y="2926299"/>
            <a:ext cx="1859677" cy="251235"/>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45714" tIns="0" rIns="45714" bIns="13714" rtlCol="0" anchor="ctr"/>
          <a:lstStyle/>
          <a:p>
            <a:pPr algn="ctr" defTabSz="258005">
              <a:spcAft>
                <a:spcPts val="240"/>
              </a:spcAft>
              <a:buSzPct val="100000"/>
              <a:defRPr/>
            </a:pPr>
            <a:r>
              <a:rPr lang="en-US" sz="1400" b="1" kern="0" dirty="0">
                <a:solidFill>
                  <a:srgbClr val="212E35"/>
                </a:solidFill>
                <a:cs typeface="HP Simplified" pitchFamily="34" charset="0"/>
              </a:rPr>
              <a:t>Logistic Regression</a:t>
            </a:r>
            <a:endParaRPr lang="en-US" sz="1400" b="1" dirty="0">
              <a:solidFill>
                <a:srgbClr val="212E35"/>
              </a:solidFill>
            </a:endParaRPr>
          </a:p>
        </p:txBody>
      </p:sp>
      <p:sp>
        <p:nvSpPr>
          <p:cNvPr id="22" name="Rectangle 11"/>
          <p:cNvSpPr/>
          <p:nvPr/>
        </p:nvSpPr>
        <p:spPr bwMode="ltGray">
          <a:xfrm>
            <a:off x="10114486" y="2926299"/>
            <a:ext cx="1859677" cy="251235"/>
          </a:xfrm>
          <a:prstGeom prst="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14" tIns="0" rIns="45714" bIns="13714" rtlCol="0" anchor="ctr"/>
          <a:lstStyle/>
          <a:p>
            <a:pPr algn="ctr" defTabSz="258005">
              <a:spcAft>
                <a:spcPts val="240"/>
              </a:spcAft>
              <a:buSzPct val="100000"/>
              <a:defRPr/>
            </a:pPr>
            <a:r>
              <a:rPr lang="en-US" sz="1400" b="1" kern="0" dirty="0">
                <a:solidFill>
                  <a:srgbClr val="212E35"/>
                </a:solidFill>
                <a:cs typeface="HP Simplified" pitchFamily="34" charset="0"/>
              </a:rPr>
              <a:t>Linear Regression</a:t>
            </a:r>
            <a:endParaRPr lang="en-US" sz="1400" b="1" kern="0" dirty="0">
              <a:solidFill>
                <a:srgbClr val="212E35"/>
              </a:solidFill>
              <a:cs typeface="Apple Casual"/>
            </a:endParaRPr>
          </a:p>
        </p:txBody>
      </p:sp>
      <p:sp>
        <p:nvSpPr>
          <p:cNvPr id="23" name="TextBox 22"/>
          <p:cNvSpPr txBox="1"/>
          <p:nvPr/>
        </p:nvSpPr>
        <p:spPr>
          <a:xfrm>
            <a:off x="10528380" y="4522097"/>
            <a:ext cx="1336816" cy="457140"/>
          </a:xfrm>
          <a:prstGeom prst="rect">
            <a:avLst/>
          </a:prstGeom>
        </p:spPr>
        <p:txBody>
          <a:bodyPr vert="horz" wrap="none" lIns="108850" tIns="54425" rIns="108850" bIns="54425" rtlCol="0">
            <a:noAutofit/>
          </a:bodyPr>
          <a:lstStyle/>
          <a:p>
            <a:pPr marL="170622" indent="-170622" defTabSz="1088421"/>
            <a:r>
              <a:rPr lang="en-US" sz="2100" dirty="0" smtClean="0">
                <a:solidFill>
                  <a:srgbClr val="212E35"/>
                </a:solidFill>
                <a:latin typeface="MetricHPE" pitchFamily="34" charset="0"/>
              </a:rPr>
              <a:t>…etc.</a:t>
            </a:r>
            <a:endParaRPr lang="en-US" sz="2100" dirty="0">
              <a:solidFill>
                <a:srgbClr val="212E35"/>
              </a:solidFill>
              <a:latin typeface="MetricHPE" pitchFamily="34" charset="0"/>
            </a:endParaRPr>
          </a:p>
        </p:txBody>
      </p:sp>
      <p:sp>
        <p:nvSpPr>
          <p:cNvPr id="24" name="TextBox 23"/>
          <p:cNvSpPr txBox="1"/>
          <p:nvPr/>
        </p:nvSpPr>
        <p:spPr>
          <a:xfrm>
            <a:off x="802784" y="6255466"/>
            <a:ext cx="1237624" cy="158948"/>
          </a:xfrm>
          <a:prstGeom prst="rect">
            <a:avLst/>
          </a:prstGeom>
          <a:solidFill>
            <a:schemeClr val="bg1"/>
          </a:solidFill>
        </p:spPr>
        <p:txBody>
          <a:bodyPr vert="horz" wrap="square" lIns="45714" tIns="22857" rIns="45714" bIns="22857" rtlCol="0" anchor="t" anchorCtr="0">
            <a:spAutoFit/>
          </a:bodyPr>
          <a:lstStyle/>
          <a:p>
            <a:pPr algn="ctr" defTabSz="1088421"/>
            <a:endParaRPr lang="en-GB" sz="733" dirty="0">
              <a:solidFill>
                <a:prstClr val="white"/>
              </a:solidFill>
              <a:ea typeface="Roboto Light" charset="0"/>
              <a:cs typeface="Roboto Light" charset="0"/>
            </a:endParaRPr>
          </a:p>
        </p:txBody>
      </p:sp>
      <p:sp>
        <p:nvSpPr>
          <p:cNvPr id="25" name="TextBox 24"/>
          <p:cNvSpPr txBox="1"/>
          <p:nvPr/>
        </p:nvSpPr>
        <p:spPr>
          <a:xfrm>
            <a:off x="10528381" y="6162658"/>
            <a:ext cx="1237624" cy="158948"/>
          </a:xfrm>
          <a:prstGeom prst="rect">
            <a:avLst/>
          </a:prstGeom>
          <a:solidFill>
            <a:schemeClr val="bg1"/>
          </a:solidFill>
        </p:spPr>
        <p:txBody>
          <a:bodyPr vert="horz" wrap="square" lIns="45714" tIns="22857" rIns="45714" bIns="22857" rtlCol="0" anchor="t" anchorCtr="0">
            <a:spAutoFit/>
          </a:bodyPr>
          <a:lstStyle/>
          <a:p>
            <a:pPr algn="ctr" defTabSz="1088421"/>
            <a:endParaRPr lang="en-GB" sz="733" dirty="0">
              <a:solidFill>
                <a:prstClr val="white"/>
              </a:solidFill>
              <a:ea typeface="Roboto Light" charset="0"/>
              <a:cs typeface="Roboto Light" charset="0"/>
            </a:endParaRPr>
          </a:p>
        </p:txBody>
      </p:sp>
      <p:sp>
        <p:nvSpPr>
          <p:cNvPr id="26" name="Rectangle 25"/>
          <p:cNvSpPr/>
          <p:nvPr/>
        </p:nvSpPr>
        <p:spPr>
          <a:xfrm>
            <a:off x="-102587" y="1136073"/>
            <a:ext cx="2536958" cy="1897233"/>
          </a:xfrm>
          <a:prstGeom prst="rect">
            <a:avLst/>
          </a:prstGeom>
          <a:gradFill flip="none" rotWithShape="1">
            <a:gsLst>
              <a:gs pos="39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03"/>
            <a:endParaRPr lang="en-US" sz="2150">
              <a:solidFill>
                <a:prstClr val="white"/>
              </a:solidFill>
            </a:endParaRPr>
          </a:p>
        </p:txBody>
      </p:sp>
      <p:sp>
        <p:nvSpPr>
          <p:cNvPr id="27" name="Rectangle 26"/>
          <p:cNvSpPr/>
          <p:nvPr/>
        </p:nvSpPr>
        <p:spPr>
          <a:xfrm rot="10800000">
            <a:off x="-138910" y="4697173"/>
            <a:ext cx="2573281" cy="1717239"/>
          </a:xfrm>
          <a:prstGeom prst="rect">
            <a:avLst/>
          </a:prstGeom>
          <a:gradFill flip="none" rotWithShape="1">
            <a:gsLst>
              <a:gs pos="39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03"/>
            <a:endParaRPr lang="en-US" sz="2150">
              <a:solidFill>
                <a:prstClr val="white"/>
              </a:solidFill>
            </a:endParaRPr>
          </a:p>
        </p:txBody>
      </p:sp>
    </p:spTree>
    <p:extLst>
      <p:ext uri="{BB962C8B-B14F-4D97-AF65-F5344CB8AC3E}">
        <p14:creationId xmlns:p14="http://schemas.microsoft.com/office/powerpoint/2010/main" val="1965982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a:t>
            </a:r>
            <a:endParaRPr lang="en-GB" dirty="0"/>
          </a:p>
        </p:txBody>
      </p:sp>
      <p:sp>
        <p:nvSpPr>
          <p:cNvPr id="4" name="Content Placeholder 3"/>
          <p:cNvSpPr>
            <a:spLocks noGrp="1"/>
          </p:cNvSpPr>
          <p:nvPr>
            <p:ph type="body" sz="quarter" idx="13"/>
          </p:nvPr>
        </p:nvSpPr>
        <p:spPr/>
        <p:txBody>
          <a:bodyPr>
            <a:normAutofit/>
          </a:bodyPr>
          <a:lstStyle/>
          <a:p>
            <a:r>
              <a:rPr lang="en-US" dirty="0" smtClean="0"/>
              <a:t>Increase Revenue </a:t>
            </a:r>
            <a:r>
              <a:rPr lang="en-US" dirty="0"/>
              <a:t>and Customer Satisfaction</a:t>
            </a:r>
            <a:endParaRPr lang="en-GB" dirty="0">
              <a:hlinkClick r:id="rId2"/>
            </a:endParaRPr>
          </a:p>
        </p:txBody>
      </p:sp>
      <p:sp>
        <p:nvSpPr>
          <p:cNvPr id="8" name="Content Placeholder 7"/>
          <p:cNvSpPr>
            <a:spLocks noGrp="1"/>
          </p:cNvSpPr>
          <p:nvPr>
            <p:ph idx="1"/>
          </p:nvPr>
        </p:nvSpPr>
        <p:spPr>
          <a:xfrm>
            <a:off x="946786" y="1813802"/>
            <a:ext cx="10311765" cy="4133357"/>
          </a:xfrm>
        </p:spPr>
        <p:txBody>
          <a:bodyPr/>
          <a:lstStyle/>
          <a:p>
            <a:pPr>
              <a:buClr>
                <a:schemeClr val="accent4">
                  <a:lumMod val="75000"/>
                </a:schemeClr>
              </a:buClr>
              <a:buFont typeface="Arial" panose="020B0604020202020204" pitchFamily="34" charset="0"/>
              <a:buChar char="•"/>
            </a:pPr>
            <a:r>
              <a:rPr lang="en-US" sz="2400" dirty="0"/>
              <a:t>Predictive </a:t>
            </a:r>
            <a:r>
              <a:rPr lang="en-US" sz="2400" dirty="0" smtClean="0"/>
              <a:t>Maintenance </a:t>
            </a:r>
            <a:endParaRPr lang="en-US" sz="2400" dirty="0"/>
          </a:p>
          <a:p>
            <a:pPr>
              <a:buClr>
                <a:schemeClr val="accent4">
                  <a:lumMod val="75000"/>
                </a:schemeClr>
              </a:buClr>
              <a:buFont typeface="Arial" panose="020B0604020202020204" pitchFamily="34" charset="0"/>
              <a:buChar char="•"/>
            </a:pPr>
            <a:r>
              <a:rPr lang="en-US" sz="2400" dirty="0"/>
              <a:t>Ensuring Quality of Service</a:t>
            </a:r>
          </a:p>
          <a:p>
            <a:pPr>
              <a:buClr>
                <a:schemeClr val="accent4">
                  <a:lumMod val="75000"/>
                </a:schemeClr>
              </a:buClr>
              <a:buFont typeface="Arial" panose="020B0604020202020204" pitchFamily="34" charset="0"/>
              <a:buChar char="•"/>
            </a:pPr>
            <a:r>
              <a:rPr lang="en-US" sz="2400" dirty="0"/>
              <a:t>Proactive </a:t>
            </a:r>
            <a:r>
              <a:rPr lang="en-US" sz="2400" dirty="0" smtClean="0"/>
              <a:t>Sales</a:t>
            </a:r>
          </a:p>
          <a:p>
            <a:pPr>
              <a:buClr>
                <a:schemeClr val="accent4">
                  <a:lumMod val="75000"/>
                </a:schemeClr>
              </a:buClr>
              <a:buFont typeface="Arial" panose="020B0604020202020204" pitchFamily="34" charset="0"/>
              <a:buChar char="•"/>
            </a:pPr>
            <a:r>
              <a:rPr lang="en-US" sz="2400" dirty="0" smtClean="0"/>
              <a:t>Targeted Marketing</a:t>
            </a:r>
            <a:endParaRPr lang="en-US" sz="2400" dirty="0"/>
          </a:p>
          <a:p>
            <a:pPr>
              <a:buClr>
                <a:schemeClr val="accent4">
                  <a:lumMod val="75000"/>
                </a:schemeClr>
              </a:buClr>
              <a:buFont typeface="Arial" panose="020B0604020202020204" pitchFamily="34" charset="0"/>
              <a:buChar char="•"/>
            </a:pPr>
            <a:r>
              <a:rPr lang="en-US" sz="2400" dirty="0" smtClean="0"/>
              <a:t>Opening New </a:t>
            </a:r>
            <a:r>
              <a:rPr lang="en-US" sz="2400" dirty="0"/>
              <a:t>Products &amp; Markets</a:t>
            </a:r>
          </a:p>
          <a:p>
            <a:pPr>
              <a:buClr>
                <a:schemeClr val="accent4">
                  <a:lumMod val="75000"/>
                </a:schemeClr>
              </a:buClr>
              <a:buFont typeface="Arial" panose="020B0604020202020204" pitchFamily="34" charset="0"/>
              <a:buChar char="•"/>
            </a:pPr>
            <a:r>
              <a:rPr lang="en-US" sz="2400" dirty="0"/>
              <a:t>Differentiation</a:t>
            </a:r>
          </a:p>
          <a:p>
            <a:pPr marL="0" indent="0">
              <a:buClr>
                <a:schemeClr val="accent4">
                  <a:lumMod val="75000"/>
                </a:schemeClr>
              </a:buClr>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TextBox 6"/>
          <p:cNvSpPr txBox="1"/>
          <p:nvPr/>
        </p:nvSpPr>
        <p:spPr>
          <a:xfrm>
            <a:off x="802784" y="6255466"/>
            <a:ext cx="1237624" cy="158948"/>
          </a:xfrm>
          <a:prstGeom prst="rect">
            <a:avLst/>
          </a:prstGeom>
          <a:solidFill>
            <a:schemeClr val="bg1"/>
          </a:solidFill>
        </p:spPr>
        <p:txBody>
          <a:bodyPr vert="horz" wrap="square" lIns="45714" tIns="22857" rIns="45714" bIns="22857" rtlCol="0" anchor="t" anchorCtr="0">
            <a:spAutoFit/>
          </a:bodyPr>
          <a:lstStyle/>
          <a:p>
            <a:pPr algn="ctr" defTabSz="1088421"/>
            <a:endParaRPr lang="en-GB" sz="733" dirty="0">
              <a:solidFill>
                <a:prstClr val="white"/>
              </a:solidFill>
              <a:ea typeface="Roboto Light" charset="0"/>
              <a:cs typeface="Roboto Light" charset="0"/>
            </a:endParaRPr>
          </a:p>
        </p:txBody>
      </p:sp>
    </p:spTree>
    <p:extLst>
      <p:ext uri="{BB962C8B-B14F-4D97-AF65-F5344CB8AC3E}">
        <p14:creationId xmlns:p14="http://schemas.microsoft.com/office/powerpoint/2010/main" val="10621263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785" y="429272"/>
            <a:ext cx="10829204" cy="1076223"/>
          </a:xfrm>
        </p:spPr>
        <p:txBody>
          <a:bodyPr>
            <a:normAutofit/>
          </a:bodyPr>
          <a:lstStyle/>
          <a:p>
            <a:r>
              <a:rPr lang="en-US" dirty="0" smtClean="0"/>
              <a:t>Benefits of In-database </a:t>
            </a:r>
            <a:r>
              <a:rPr lang="en-US" dirty="0"/>
              <a:t>Machine Learning</a:t>
            </a:r>
          </a:p>
        </p:txBody>
      </p:sp>
      <p:sp>
        <p:nvSpPr>
          <p:cNvPr id="3" name="Slide Number Placeholder 2"/>
          <p:cNvSpPr>
            <a:spLocks noGrp="1"/>
          </p:cNvSpPr>
          <p:nvPr>
            <p:ph type="sldNum" sz="quarter" idx="4"/>
          </p:nvPr>
        </p:nvSpPr>
        <p:spPr>
          <a:xfrm>
            <a:off x="231632" y="6352240"/>
            <a:ext cx="365760" cy="365125"/>
          </a:xfrm>
        </p:spPr>
        <p:txBody>
          <a:bodyPr/>
          <a:lstStyle/>
          <a:p>
            <a:fld id="{0FB999A9-77CE-4AD1-9911-24A29F08BC34}" type="slidenum">
              <a:rPr lang="en-US" smtClean="0">
                <a:solidFill>
                  <a:prstClr val="white">
                    <a:lumMod val="75000"/>
                  </a:prstClr>
                </a:solidFill>
              </a:rPr>
              <a:pPr/>
              <a:t>42</a:t>
            </a:fld>
            <a:endParaRPr lang="en-US">
              <a:solidFill>
                <a:prstClr val="white">
                  <a:lumMod val="75000"/>
                </a:prstClr>
              </a:solidFill>
            </a:endParaRPr>
          </a:p>
        </p:txBody>
      </p:sp>
      <p:sp>
        <p:nvSpPr>
          <p:cNvPr id="7" name="TextBox 6"/>
          <p:cNvSpPr txBox="1"/>
          <p:nvPr/>
        </p:nvSpPr>
        <p:spPr>
          <a:xfrm>
            <a:off x="1696674" y="1759823"/>
            <a:ext cx="1057854" cy="584775"/>
          </a:xfrm>
          <a:prstGeom prst="rect">
            <a:avLst/>
          </a:prstGeom>
        </p:spPr>
        <p:txBody>
          <a:bodyPr vert="horz" wrap="none" lIns="91440" tIns="45720" rIns="91440" bIns="45720" rtlCol="0" anchor="t" anchorCtr="0">
            <a:spAutoFit/>
          </a:bodyPr>
          <a:lstStyle/>
          <a:p>
            <a:pPr algn="ctr" defTabSz="914400"/>
            <a:r>
              <a:rPr lang="en-US" sz="3200" b="1">
                <a:solidFill>
                  <a:srgbClr val="0079EF"/>
                </a:solidFill>
                <a:ea typeface="Roboto Light" charset="0"/>
                <a:cs typeface="Roboto Light" charset="0"/>
              </a:rPr>
              <a:t>Scale</a:t>
            </a:r>
          </a:p>
        </p:txBody>
      </p:sp>
      <p:sp>
        <p:nvSpPr>
          <p:cNvPr id="10" name="TextBox 9"/>
          <p:cNvSpPr txBox="1"/>
          <p:nvPr/>
        </p:nvSpPr>
        <p:spPr>
          <a:xfrm>
            <a:off x="5475960" y="1759823"/>
            <a:ext cx="1231427" cy="584775"/>
          </a:xfrm>
          <a:prstGeom prst="rect">
            <a:avLst/>
          </a:prstGeom>
        </p:spPr>
        <p:txBody>
          <a:bodyPr vert="horz" wrap="none" lIns="91440" tIns="45720" rIns="91440" bIns="45720" rtlCol="0" anchor="t" anchorCtr="0">
            <a:spAutoFit/>
          </a:bodyPr>
          <a:lstStyle/>
          <a:p>
            <a:pPr algn="ctr" defTabSz="914400"/>
            <a:r>
              <a:rPr lang="en-US" sz="3200" b="1">
                <a:solidFill>
                  <a:srgbClr val="0079EF"/>
                </a:solidFill>
                <a:ea typeface="Roboto Light" charset="0"/>
                <a:cs typeface="Roboto Light" charset="0"/>
              </a:rPr>
              <a:t>Speed</a:t>
            </a:r>
          </a:p>
        </p:txBody>
      </p:sp>
      <p:sp>
        <p:nvSpPr>
          <p:cNvPr id="35" name="TextBox 34"/>
          <p:cNvSpPr txBox="1"/>
          <p:nvPr/>
        </p:nvSpPr>
        <p:spPr>
          <a:xfrm>
            <a:off x="9099572" y="1759823"/>
            <a:ext cx="1700530" cy="584775"/>
          </a:xfrm>
          <a:prstGeom prst="rect">
            <a:avLst/>
          </a:prstGeom>
        </p:spPr>
        <p:txBody>
          <a:bodyPr vert="horz" wrap="none" lIns="91440" tIns="45720" rIns="91440" bIns="45720" rtlCol="0" anchor="t" anchorCtr="0">
            <a:spAutoFit/>
          </a:bodyPr>
          <a:lstStyle/>
          <a:p>
            <a:pPr algn="ctr" defTabSz="914400"/>
            <a:r>
              <a:rPr lang="en-US" sz="3200" b="1">
                <a:solidFill>
                  <a:srgbClr val="0079EF"/>
                </a:solidFill>
                <a:ea typeface="Roboto Light" charset="0"/>
                <a:cs typeface="Roboto Light" charset="0"/>
              </a:rPr>
              <a:t>Accuracy</a:t>
            </a:r>
          </a:p>
        </p:txBody>
      </p:sp>
      <p:sp>
        <p:nvSpPr>
          <p:cNvPr id="38" name="TextBox 37"/>
          <p:cNvSpPr txBox="1"/>
          <p:nvPr/>
        </p:nvSpPr>
        <p:spPr>
          <a:xfrm>
            <a:off x="744176" y="4510096"/>
            <a:ext cx="2962851" cy="1200329"/>
          </a:xfrm>
          <a:prstGeom prst="rect">
            <a:avLst/>
          </a:prstGeom>
        </p:spPr>
        <p:txBody>
          <a:bodyPr vert="horz" wrap="square" lIns="91440" tIns="45720" rIns="91440" bIns="45720" rtlCol="0" anchor="t" anchorCtr="0">
            <a:spAutoFit/>
          </a:bodyPr>
          <a:lstStyle/>
          <a:p>
            <a:pPr algn="ctr" defTabSz="914400"/>
            <a:r>
              <a:rPr lang="en-US">
                <a:solidFill>
                  <a:srgbClr val="0079EF"/>
                </a:solidFill>
                <a:ea typeface="Roboto Light" charset="0"/>
                <a:cs typeface="Roboto Light" charset="0"/>
              </a:rPr>
              <a:t>Empower more users within your organization to leverage machine learning with a simple SQL interface</a:t>
            </a:r>
          </a:p>
        </p:txBody>
      </p:sp>
      <p:sp>
        <p:nvSpPr>
          <p:cNvPr id="9" name="TextBox 8"/>
          <p:cNvSpPr txBox="1"/>
          <p:nvPr/>
        </p:nvSpPr>
        <p:spPr>
          <a:xfrm>
            <a:off x="4477940" y="4510096"/>
            <a:ext cx="3227466" cy="1477328"/>
          </a:xfrm>
          <a:prstGeom prst="rect">
            <a:avLst/>
          </a:prstGeom>
        </p:spPr>
        <p:txBody>
          <a:bodyPr vert="horz" wrap="square" lIns="91440" tIns="45720" rIns="91440" bIns="45720" rtlCol="0" anchor="t" anchorCtr="0">
            <a:spAutoFit/>
          </a:bodyPr>
          <a:lstStyle/>
          <a:p>
            <a:pPr algn="ctr" defTabSz="914400"/>
            <a:r>
              <a:rPr lang="en-US" dirty="0" smtClean="0">
                <a:solidFill>
                  <a:srgbClr val="0079EF"/>
                </a:solidFill>
                <a:ea typeface="Roboto Light" charset="0"/>
                <a:cs typeface="Roboto Light" charset="0"/>
              </a:rPr>
              <a:t>You need massively </a:t>
            </a:r>
            <a:r>
              <a:rPr lang="en-US" dirty="0">
                <a:solidFill>
                  <a:srgbClr val="0079EF"/>
                </a:solidFill>
                <a:ea typeface="Roboto Light" charset="0"/>
                <a:cs typeface="Roboto Light" charset="0"/>
              </a:rPr>
              <a:t>parallel processing power to build and train models at the speed of business</a:t>
            </a:r>
          </a:p>
          <a:p>
            <a:pPr algn="ctr" defTabSz="914400"/>
            <a:endParaRPr lang="en-US" b="1" dirty="0">
              <a:solidFill>
                <a:srgbClr val="0079EF"/>
              </a:solidFill>
              <a:ea typeface="Roboto Light" charset="0"/>
              <a:cs typeface="Roboto Light" charset="0"/>
            </a:endParaRPr>
          </a:p>
        </p:txBody>
      </p:sp>
      <p:sp>
        <p:nvSpPr>
          <p:cNvPr id="11" name="TextBox 10"/>
          <p:cNvSpPr txBox="1"/>
          <p:nvPr/>
        </p:nvSpPr>
        <p:spPr>
          <a:xfrm>
            <a:off x="8420248" y="4510096"/>
            <a:ext cx="3059179" cy="1477328"/>
          </a:xfrm>
          <a:prstGeom prst="rect">
            <a:avLst/>
          </a:prstGeom>
        </p:spPr>
        <p:txBody>
          <a:bodyPr vert="horz" wrap="square" lIns="91440" tIns="45720" rIns="91440" bIns="45720" rtlCol="0" anchor="t" anchorCtr="0">
            <a:spAutoFit/>
          </a:bodyPr>
          <a:lstStyle/>
          <a:p>
            <a:pPr algn="ctr" defTabSz="914400"/>
            <a:r>
              <a:rPr lang="en-US" dirty="0">
                <a:solidFill>
                  <a:srgbClr val="0079EF"/>
                </a:solidFill>
              </a:rPr>
              <a:t>Run machine learning models based on all your historical data, not just a subset of </a:t>
            </a:r>
            <a:br>
              <a:rPr lang="en-US" dirty="0">
                <a:solidFill>
                  <a:srgbClr val="0079EF"/>
                </a:solidFill>
              </a:rPr>
            </a:br>
            <a:r>
              <a:rPr lang="en-US" dirty="0" err="1" smtClean="0">
                <a:solidFill>
                  <a:srgbClr val="0079EF"/>
                </a:solidFill>
              </a:rPr>
              <a:t>downsampled</a:t>
            </a:r>
            <a:r>
              <a:rPr lang="en-US" dirty="0" smtClean="0">
                <a:solidFill>
                  <a:srgbClr val="0079EF"/>
                </a:solidFill>
              </a:rPr>
              <a:t> </a:t>
            </a:r>
            <a:r>
              <a:rPr lang="en-US" dirty="0">
                <a:solidFill>
                  <a:srgbClr val="0079EF"/>
                </a:solidFill>
              </a:rPr>
              <a:t>data</a:t>
            </a:r>
          </a:p>
          <a:p>
            <a:pPr algn="ctr" defTabSz="914400"/>
            <a:endParaRPr lang="en-US" b="1" dirty="0">
              <a:solidFill>
                <a:srgbClr val="0079EF"/>
              </a:solidFill>
              <a:ea typeface="Roboto Light" charset="0"/>
              <a:cs typeface="Roboto Light" charset="0"/>
            </a:endParaRPr>
          </a:p>
        </p:txBody>
      </p:sp>
      <p:sp>
        <p:nvSpPr>
          <p:cNvPr id="12" name="TextBox 11"/>
          <p:cNvSpPr txBox="1"/>
          <p:nvPr/>
        </p:nvSpPr>
        <p:spPr>
          <a:xfrm>
            <a:off x="663342" y="2344597"/>
            <a:ext cx="3124517" cy="707886"/>
          </a:xfrm>
          <a:prstGeom prst="rect">
            <a:avLst/>
          </a:prstGeom>
        </p:spPr>
        <p:txBody>
          <a:bodyPr vert="horz" wrap="square" lIns="91440" tIns="45720" rIns="91440" bIns="45720" rtlCol="0" anchor="t" anchorCtr="0">
            <a:spAutoFit/>
          </a:bodyPr>
          <a:lstStyle/>
          <a:p>
            <a:pPr algn="ctr" defTabSz="914400"/>
            <a:r>
              <a:rPr lang="en-US" sz="2000" b="1">
                <a:solidFill>
                  <a:srgbClr val="0079EF"/>
                </a:solidFill>
                <a:ea typeface="Roboto Light" charset="0"/>
                <a:cs typeface="Roboto Light" charset="0"/>
              </a:rPr>
              <a:t>Democratized predictive analytics applications</a:t>
            </a:r>
          </a:p>
        </p:txBody>
      </p:sp>
      <p:sp>
        <p:nvSpPr>
          <p:cNvPr id="13" name="TextBox 12"/>
          <p:cNvSpPr txBox="1"/>
          <p:nvPr/>
        </p:nvSpPr>
        <p:spPr>
          <a:xfrm>
            <a:off x="4593443" y="2344598"/>
            <a:ext cx="2996461" cy="707886"/>
          </a:xfrm>
          <a:prstGeom prst="rect">
            <a:avLst/>
          </a:prstGeom>
        </p:spPr>
        <p:txBody>
          <a:bodyPr vert="horz" wrap="none" lIns="91440" tIns="45720" rIns="91440" bIns="45720" rtlCol="0" anchor="t" anchorCtr="0">
            <a:spAutoFit/>
          </a:bodyPr>
          <a:lstStyle/>
          <a:p>
            <a:pPr algn="ctr" defTabSz="914400"/>
            <a:r>
              <a:rPr lang="en-US" sz="2000" b="1">
                <a:solidFill>
                  <a:srgbClr val="0079EF"/>
                </a:solidFill>
                <a:ea typeface="Roboto Light" charset="0"/>
                <a:cs typeface="Roboto Light" charset="0"/>
              </a:rPr>
              <a:t>Faster time to market for </a:t>
            </a:r>
          </a:p>
          <a:p>
            <a:pPr algn="ctr" defTabSz="914400"/>
            <a:r>
              <a:rPr lang="en-US" sz="2000" b="1">
                <a:solidFill>
                  <a:srgbClr val="0079EF"/>
                </a:solidFill>
                <a:ea typeface="Roboto Light" charset="0"/>
                <a:cs typeface="Roboto Light" charset="0"/>
              </a:rPr>
              <a:t>machine learning projects </a:t>
            </a:r>
          </a:p>
        </p:txBody>
      </p:sp>
      <p:sp>
        <p:nvSpPr>
          <p:cNvPr id="14" name="TextBox 13"/>
          <p:cNvSpPr txBox="1"/>
          <p:nvPr/>
        </p:nvSpPr>
        <p:spPr>
          <a:xfrm>
            <a:off x="8707349" y="2344597"/>
            <a:ext cx="2484976" cy="707886"/>
          </a:xfrm>
          <a:prstGeom prst="rect">
            <a:avLst/>
          </a:prstGeom>
        </p:spPr>
        <p:txBody>
          <a:bodyPr vert="horz" wrap="none" lIns="91440" tIns="45720" rIns="91440" bIns="45720" rtlCol="0" anchor="t" anchorCtr="0">
            <a:spAutoFit/>
          </a:bodyPr>
          <a:lstStyle/>
          <a:p>
            <a:pPr algn="ctr" defTabSz="914400"/>
            <a:r>
              <a:rPr lang="en-US" sz="2000" b="1">
                <a:solidFill>
                  <a:srgbClr val="0079EF"/>
                </a:solidFill>
                <a:ea typeface="Roboto Light" charset="0"/>
                <a:cs typeface="Roboto Light" charset="0"/>
              </a:rPr>
              <a:t>Deploy predictive use</a:t>
            </a:r>
          </a:p>
          <a:p>
            <a:pPr algn="ctr" defTabSz="914400"/>
            <a:r>
              <a:rPr lang="en-US" sz="2000" b="1">
                <a:solidFill>
                  <a:srgbClr val="0079EF"/>
                </a:solidFill>
                <a:ea typeface="Roboto Light" charset="0"/>
                <a:cs typeface="Roboto Light" charset="0"/>
              </a:rPr>
              <a:t>cases and stay ahead</a:t>
            </a:r>
          </a:p>
        </p:txBody>
      </p:sp>
      <p:sp>
        <p:nvSpPr>
          <p:cNvPr id="15" name="TextBox 14"/>
          <p:cNvSpPr txBox="1"/>
          <p:nvPr/>
        </p:nvSpPr>
        <p:spPr>
          <a:xfrm>
            <a:off x="971862" y="1113095"/>
            <a:ext cx="10440774" cy="400110"/>
          </a:xfrm>
          <a:prstGeom prst="rect">
            <a:avLst/>
          </a:prstGeom>
        </p:spPr>
        <p:txBody>
          <a:bodyPr vert="horz" wrap="square" lIns="91440" tIns="45720" rIns="91440" bIns="45720" rtlCol="0" anchor="t" anchorCtr="0">
            <a:spAutoFit/>
          </a:bodyPr>
          <a:lstStyle/>
          <a:p>
            <a:pPr defTabSz="914400"/>
            <a:r>
              <a:rPr lang="en-US" sz="2000">
                <a:solidFill>
                  <a:srgbClr val="212E35"/>
                </a:solidFill>
              </a:rPr>
              <a:t>In-database machine learning transforms the way data scientists and analysts interact with data </a:t>
            </a:r>
            <a:endParaRPr lang="en-US" sz="2000">
              <a:solidFill>
                <a:prstClr val="white">
                  <a:lumMod val="50000"/>
                </a:prstClr>
              </a:solidFill>
              <a:ea typeface="Roboto Light" charset="0"/>
              <a:cs typeface="Roboto Light" charset="0"/>
            </a:endParaRPr>
          </a:p>
        </p:txBody>
      </p:sp>
      <p:sp>
        <p:nvSpPr>
          <p:cNvPr id="16" name="Freeform 225"/>
          <p:cNvSpPr>
            <a:spLocks noChangeArrowheads="1"/>
          </p:cNvSpPr>
          <p:nvPr/>
        </p:nvSpPr>
        <p:spPr bwMode="auto">
          <a:xfrm>
            <a:off x="9389905" y="3190577"/>
            <a:ext cx="1119864" cy="1119870"/>
          </a:xfrm>
          <a:custGeom>
            <a:avLst/>
            <a:gdLst>
              <a:gd name="T0" fmla="*/ 11 w 756"/>
              <a:gd name="T1" fmla="*/ 388 h 754"/>
              <a:gd name="T2" fmla="*/ 11 w 756"/>
              <a:gd name="T3" fmla="*/ 388 h 754"/>
              <a:gd name="T4" fmla="*/ 49 w 756"/>
              <a:gd name="T5" fmla="*/ 388 h 754"/>
              <a:gd name="T6" fmla="*/ 365 w 756"/>
              <a:gd name="T7" fmla="*/ 705 h 754"/>
              <a:gd name="T8" fmla="*/ 365 w 756"/>
              <a:gd name="T9" fmla="*/ 742 h 754"/>
              <a:gd name="T10" fmla="*/ 377 w 756"/>
              <a:gd name="T11" fmla="*/ 753 h 754"/>
              <a:gd name="T12" fmla="*/ 389 w 756"/>
              <a:gd name="T13" fmla="*/ 742 h 754"/>
              <a:gd name="T14" fmla="*/ 389 w 756"/>
              <a:gd name="T15" fmla="*/ 705 h 754"/>
              <a:gd name="T16" fmla="*/ 706 w 756"/>
              <a:gd name="T17" fmla="*/ 388 h 754"/>
              <a:gd name="T18" fmla="*/ 742 w 756"/>
              <a:gd name="T19" fmla="*/ 388 h 754"/>
              <a:gd name="T20" fmla="*/ 755 w 756"/>
              <a:gd name="T21" fmla="*/ 376 h 754"/>
              <a:gd name="T22" fmla="*/ 742 w 756"/>
              <a:gd name="T23" fmla="*/ 365 h 754"/>
              <a:gd name="T24" fmla="*/ 706 w 756"/>
              <a:gd name="T25" fmla="*/ 365 h 754"/>
              <a:gd name="T26" fmla="*/ 389 w 756"/>
              <a:gd name="T27" fmla="*/ 48 h 754"/>
              <a:gd name="T28" fmla="*/ 389 w 756"/>
              <a:gd name="T29" fmla="*/ 11 h 754"/>
              <a:gd name="T30" fmla="*/ 377 w 756"/>
              <a:gd name="T31" fmla="*/ 0 h 754"/>
              <a:gd name="T32" fmla="*/ 365 w 756"/>
              <a:gd name="T33" fmla="*/ 11 h 754"/>
              <a:gd name="T34" fmla="*/ 365 w 756"/>
              <a:gd name="T35" fmla="*/ 48 h 754"/>
              <a:gd name="T36" fmla="*/ 49 w 756"/>
              <a:gd name="T37" fmla="*/ 365 h 754"/>
              <a:gd name="T38" fmla="*/ 11 w 756"/>
              <a:gd name="T39" fmla="*/ 365 h 754"/>
              <a:gd name="T40" fmla="*/ 0 w 756"/>
              <a:gd name="T41" fmla="*/ 376 h 754"/>
              <a:gd name="T42" fmla="*/ 11 w 756"/>
              <a:gd name="T43" fmla="*/ 388 h 754"/>
              <a:gd name="T44" fmla="*/ 389 w 756"/>
              <a:gd name="T45" fmla="*/ 71 h 754"/>
              <a:gd name="T46" fmla="*/ 389 w 756"/>
              <a:gd name="T47" fmla="*/ 71 h 754"/>
              <a:gd name="T48" fmla="*/ 683 w 756"/>
              <a:gd name="T49" fmla="*/ 365 h 754"/>
              <a:gd name="T50" fmla="*/ 389 w 756"/>
              <a:gd name="T51" fmla="*/ 365 h 754"/>
              <a:gd name="T52" fmla="*/ 389 w 756"/>
              <a:gd name="T53" fmla="*/ 71 h 754"/>
              <a:gd name="T54" fmla="*/ 389 w 756"/>
              <a:gd name="T55" fmla="*/ 388 h 754"/>
              <a:gd name="T56" fmla="*/ 389 w 756"/>
              <a:gd name="T57" fmla="*/ 388 h 754"/>
              <a:gd name="T58" fmla="*/ 683 w 756"/>
              <a:gd name="T59" fmla="*/ 388 h 754"/>
              <a:gd name="T60" fmla="*/ 389 w 756"/>
              <a:gd name="T61" fmla="*/ 681 h 754"/>
              <a:gd name="T62" fmla="*/ 389 w 756"/>
              <a:gd name="T63" fmla="*/ 388 h 754"/>
              <a:gd name="T64" fmla="*/ 365 w 756"/>
              <a:gd name="T65" fmla="*/ 71 h 754"/>
              <a:gd name="T66" fmla="*/ 365 w 756"/>
              <a:gd name="T67" fmla="*/ 71 h 754"/>
              <a:gd name="T68" fmla="*/ 365 w 756"/>
              <a:gd name="T69" fmla="*/ 365 h 754"/>
              <a:gd name="T70" fmla="*/ 72 w 756"/>
              <a:gd name="T71" fmla="*/ 365 h 754"/>
              <a:gd name="T72" fmla="*/ 365 w 756"/>
              <a:gd name="T73" fmla="*/ 71 h 754"/>
              <a:gd name="T74" fmla="*/ 365 w 756"/>
              <a:gd name="T75" fmla="*/ 388 h 754"/>
              <a:gd name="T76" fmla="*/ 365 w 756"/>
              <a:gd name="T77" fmla="*/ 388 h 754"/>
              <a:gd name="T78" fmla="*/ 365 w 756"/>
              <a:gd name="T79" fmla="*/ 681 h 754"/>
              <a:gd name="T80" fmla="*/ 72 w 756"/>
              <a:gd name="T81" fmla="*/ 388 h 754"/>
              <a:gd name="T82" fmla="*/ 365 w 756"/>
              <a:gd name="T83" fmla="*/ 388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56" h="754">
                <a:moveTo>
                  <a:pt x="11" y="388"/>
                </a:moveTo>
                <a:lnTo>
                  <a:pt x="11" y="388"/>
                </a:lnTo>
                <a:cubicBezTo>
                  <a:pt x="49" y="388"/>
                  <a:pt x="49" y="388"/>
                  <a:pt x="49" y="388"/>
                </a:cubicBezTo>
                <a:cubicBezTo>
                  <a:pt x="55" y="561"/>
                  <a:pt x="193" y="699"/>
                  <a:pt x="365" y="705"/>
                </a:cubicBezTo>
                <a:cubicBezTo>
                  <a:pt x="365" y="742"/>
                  <a:pt x="365" y="742"/>
                  <a:pt x="365" y="742"/>
                </a:cubicBezTo>
                <a:cubicBezTo>
                  <a:pt x="365" y="748"/>
                  <a:pt x="370" y="753"/>
                  <a:pt x="377" y="753"/>
                </a:cubicBezTo>
                <a:cubicBezTo>
                  <a:pt x="384" y="753"/>
                  <a:pt x="389" y="748"/>
                  <a:pt x="389" y="742"/>
                </a:cubicBezTo>
                <a:cubicBezTo>
                  <a:pt x="389" y="705"/>
                  <a:pt x="389" y="705"/>
                  <a:pt x="389" y="705"/>
                </a:cubicBezTo>
                <a:cubicBezTo>
                  <a:pt x="561" y="699"/>
                  <a:pt x="699" y="561"/>
                  <a:pt x="706" y="388"/>
                </a:cubicBezTo>
                <a:cubicBezTo>
                  <a:pt x="742" y="388"/>
                  <a:pt x="742" y="388"/>
                  <a:pt x="742" y="388"/>
                </a:cubicBezTo>
                <a:cubicBezTo>
                  <a:pt x="749" y="388"/>
                  <a:pt x="755" y="383"/>
                  <a:pt x="755" y="376"/>
                </a:cubicBezTo>
                <a:cubicBezTo>
                  <a:pt x="755" y="370"/>
                  <a:pt x="749" y="365"/>
                  <a:pt x="742" y="365"/>
                </a:cubicBezTo>
                <a:cubicBezTo>
                  <a:pt x="706" y="365"/>
                  <a:pt x="706" y="365"/>
                  <a:pt x="706" y="365"/>
                </a:cubicBezTo>
                <a:cubicBezTo>
                  <a:pt x="699" y="193"/>
                  <a:pt x="561" y="54"/>
                  <a:pt x="389" y="48"/>
                </a:cubicBezTo>
                <a:cubicBezTo>
                  <a:pt x="389" y="11"/>
                  <a:pt x="389" y="11"/>
                  <a:pt x="389" y="11"/>
                </a:cubicBezTo>
                <a:cubicBezTo>
                  <a:pt x="389" y="5"/>
                  <a:pt x="384" y="0"/>
                  <a:pt x="377" y="0"/>
                </a:cubicBezTo>
                <a:cubicBezTo>
                  <a:pt x="370" y="0"/>
                  <a:pt x="365" y="5"/>
                  <a:pt x="365" y="11"/>
                </a:cubicBezTo>
                <a:cubicBezTo>
                  <a:pt x="365" y="48"/>
                  <a:pt x="365" y="48"/>
                  <a:pt x="365" y="48"/>
                </a:cubicBezTo>
                <a:cubicBezTo>
                  <a:pt x="193" y="54"/>
                  <a:pt x="55" y="193"/>
                  <a:pt x="49" y="365"/>
                </a:cubicBezTo>
                <a:cubicBezTo>
                  <a:pt x="11" y="365"/>
                  <a:pt x="11" y="365"/>
                  <a:pt x="11" y="365"/>
                </a:cubicBezTo>
                <a:cubicBezTo>
                  <a:pt x="5" y="365"/>
                  <a:pt x="0" y="370"/>
                  <a:pt x="0" y="376"/>
                </a:cubicBezTo>
                <a:cubicBezTo>
                  <a:pt x="0" y="383"/>
                  <a:pt x="5" y="388"/>
                  <a:pt x="11" y="388"/>
                </a:cubicBezTo>
                <a:close/>
                <a:moveTo>
                  <a:pt x="389" y="71"/>
                </a:moveTo>
                <a:lnTo>
                  <a:pt x="389" y="71"/>
                </a:lnTo>
                <a:cubicBezTo>
                  <a:pt x="549" y="78"/>
                  <a:pt x="677" y="206"/>
                  <a:pt x="683" y="365"/>
                </a:cubicBezTo>
                <a:cubicBezTo>
                  <a:pt x="389" y="365"/>
                  <a:pt x="389" y="365"/>
                  <a:pt x="389" y="365"/>
                </a:cubicBezTo>
                <a:lnTo>
                  <a:pt x="389" y="71"/>
                </a:lnTo>
                <a:close/>
                <a:moveTo>
                  <a:pt x="389" y="388"/>
                </a:moveTo>
                <a:lnTo>
                  <a:pt x="389" y="388"/>
                </a:lnTo>
                <a:cubicBezTo>
                  <a:pt x="683" y="388"/>
                  <a:pt x="683" y="388"/>
                  <a:pt x="683" y="388"/>
                </a:cubicBezTo>
                <a:cubicBezTo>
                  <a:pt x="677" y="548"/>
                  <a:pt x="549" y="676"/>
                  <a:pt x="389" y="681"/>
                </a:cubicBezTo>
                <a:lnTo>
                  <a:pt x="389" y="388"/>
                </a:lnTo>
                <a:close/>
                <a:moveTo>
                  <a:pt x="365" y="71"/>
                </a:moveTo>
                <a:lnTo>
                  <a:pt x="365" y="71"/>
                </a:lnTo>
                <a:cubicBezTo>
                  <a:pt x="365" y="365"/>
                  <a:pt x="365" y="365"/>
                  <a:pt x="365" y="365"/>
                </a:cubicBezTo>
                <a:cubicBezTo>
                  <a:pt x="72" y="365"/>
                  <a:pt x="72" y="365"/>
                  <a:pt x="72" y="365"/>
                </a:cubicBezTo>
                <a:cubicBezTo>
                  <a:pt x="78" y="206"/>
                  <a:pt x="206" y="78"/>
                  <a:pt x="365" y="71"/>
                </a:cubicBezTo>
                <a:close/>
                <a:moveTo>
                  <a:pt x="365" y="388"/>
                </a:moveTo>
                <a:lnTo>
                  <a:pt x="365" y="388"/>
                </a:lnTo>
                <a:cubicBezTo>
                  <a:pt x="365" y="681"/>
                  <a:pt x="365" y="681"/>
                  <a:pt x="365" y="681"/>
                </a:cubicBezTo>
                <a:cubicBezTo>
                  <a:pt x="206" y="676"/>
                  <a:pt x="78" y="548"/>
                  <a:pt x="72" y="388"/>
                </a:cubicBezTo>
                <a:lnTo>
                  <a:pt x="365" y="388"/>
                </a:lnTo>
                <a:close/>
              </a:path>
            </a:pathLst>
          </a:custGeom>
          <a:solidFill>
            <a:srgbClr val="0078EF"/>
          </a:solidFill>
          <a:ln>
            <a:noFill/>
          </a:ln>
          <a:effectLst/>
        </p:spPr>
        <p:txBody>
          <a:bodyPr wrap="none" anchor="ctr"/>
          <a:lstStyle/>
          <a:p>
            <a:pPr defTabSz="914400"/>
            <a:endParaRPr lang="en-US" sz="1125">
              <a:solidFill>
                <a:srgbClr val="212E35"/>
              </a:solidFill>
            </a:endParaRPr>
          </a:p>
        </p:txBody>
      </p:sp>
      <p:grpSp>
        <p:nvGrpSpPr>
          <p:cNvPr id="25" name="Group 24"/>
          <p:cNvGrpSpPr/>
          <p:nvPr/>
        </p:nvGrpSpPr>
        <p:grpSpPr>
          <a:xfrm>
            <a:off x="1674045" y="3237225"/>
            <a:ext cx="1103112" cy="1103112"/>
            <a:chOff x="3988406" y="4741211"/>
            <a:chExt cx="303839" cy="303839"/>
          </a:xfrm>
          <a:solidFill>
            <a:srgbClr val="0078EF"/>
          </a:solidFill>
        </p:grpSpPr>
        <p:sp>
          <p:nvSpPr>
            <p:cNvPr id="26" name="Freeform 104"/>
            <p:cNvSpPr>
              <a:spLocks noChangeArrowheads="1"/>
            </p:cNvSpPr>
            <p:nvPr/>
          </p:nvSpPr>
          <p:spPr bwMode="auto">
            <a:xfrm>
              <a:off x="3988406" y="4741211"/>
              <a:ext cx="303839" cy="303839"/>
            </a:xfrm>
            <a:custGeom>
              <a:avLst/>
              <a:gdLst>
                <a:gd name="T0" fmla="*/ 712 w 725"/>
                <a:gd name="T1" fmla="*/ 618 h 724"/>
                <a:gd name="T2" fmla="*/ 712 w 725"/>
                <a:gd name="T3" fmla="*/ 618 h 724"/>
                <a:gd name="T4" fmla="*/ 105 w 725"/>
                <a:gd name="T5" fmla="*/ 618 h 724"/>
                <a:gd name="T6" fmla="*/ 105 w 725"/>
                <a:gd name="T7" fmla="*/ 12 h 724"/>
                <a:gd name="T8" fmla="*/ 94 w 725"/>
                <a:gd name="T9" fmla="*/ 0 h 724"/>
                <a:gd name="T10" fmla="*/ 82 w 725"/>
                <a:gd name="T11" fmla="*/ 12 h 724"/>
                <a:gd name="T12" fmla="*/ 82 w 725"/>
                <a:gd name="T13" fmla="*/ 618 h 724"/>
                <a:gd name="T14" fmla="*/ 13 w 725"/>
                <a:gd name="T15" fmla="*/ 618 h 724"/>
                <a:gd name="T16" fmla="*/ 0 w 725"/>
                <a:gd name="T17" fmla="*/ 631 h 724"/>
                <a:gd name="T18" fmla="*/ 13 w 725"/>
                <a:gd name="T19" fmla="*/ 642 h 724"/>
                <a:gd name="T20" fmla="*/ 82 w 725"/>
                <a:gd name="T21" fmla="*/ 642 h 724"/>
                <a:gd name="T22" fmla="*/ 82 w 725"/>
                <a:gd name="T23" fmla="*/ 712 h 724"/>
                <a:gd name="T24" fmla="*/ 94 w 725"/>
                <a:gd name="T25" fmla="*/ 723 h 724"/>
                <a:gd name="T26" fmla="*/ 105 w 725"/>
                <a:gd name="T27" fmla="*/ 712 h 724"/>
                <a:gd name="T28" fmla="*/ 105 w 725"/>
                <a:gd name="T29" fmla="*/ 642 h 724"/>
                <a:gd name="T30" fmla="*/ 712 w 725"/>
                <a:gd name="T31" fmla="*/ 642 h 724"/>
                <a:gd name="T32" fmla="*/ 724 w 725"/>
                <a:gd name="T33" fmla="*/ 631 h 724"/>
                <a:gd name="T34" fmla="*/ 712 w 725"/>
                <a:gd name="T35" fmla="*/ 618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5" h="724">
                  <a:moveTo>
                    <a:pt x="712" y="618"/>
                  </a:moveTo>
                  <a:lnTo>
                    <a:pt x="712" y="618"/>
                  </a:lnTo>
                  <a:cubicBezTo>
                    <a:pt x="105" y="618"/>
                    <a:pt x="105" y="618"/>
                    <a:pt x="105" y="618"/>
                  </a:cubicBezTo>
                  <a:cubicBezTo>
                    <a:pt x="105" y="12"/>
                    <a:pt x="105" y="12"/>
                    <a:pt x="105" y="12"/>
                  </a:cubicBezTo>
                  <a:cubicBezTo>
                    <a:pt x="105" y="5"/>
                    <a:pt x="100" y="0"/>
                    <a:pt x="94" y="0"/>
                  </a:cubicBezTo>
                  <a:cubicBezTo>
                    <a:pt x="87" y="0"/>
                    <a:pt x="82" y="5"/>
                    <a:pt x="82" y="12"/>
                  </a:cubicBezTo>
                  <a:cubicBezTo>
                    <a:pt x="82" y="618"/>
                    <a:pt x="82" y="618"/>
                    <a:pt x="82" y="618"/>
                  </a:cubicBezTo>
                  <a:cubicBezTo>
                    <a:pt x="13" y="618"/>
                    <a:pt x="13" y="618"/>
                    <a:pt x="13" y="618"/>
                  </a:cubicBezTo>
                  <a:cubicBezTo>
                    <a:pt x="5" y="618"/>
                    <a:pt x="0" y="623"/>
                    <a:pt x="0" y="631"/>
                  </a:cubicBezTo>
                  <a:cubicBezTo>
                    <a:pt x="0" y="637"/>
                    <a:pt x="5" y="642"/>
                    <a:pt x="13" y="642"/>
                  </a:cubicBezTo>
                  <a:cubicBezTo>
                    <a:pt x="82" y="642"/>
                    <a:pt x="82" y="642"/>
                    <a:pt x="82" y="642"/>
                  </a:cubicBezTo>
                  <a:cubicBezTo>
                    <a:pt x="82" y="712"/>
                    <a:pt x="82" y="712"/>
                    <a:pt x="82" y="712"/>
                  </a:cubicBezTo>
                  <a:cubicBezTo>
                    <a:pt x="82" y="718"/>
                    <a:pt x="87" y="723"/>
                    <a:pt x="94" y="723"/>
                  </a:cubicBezTo>
                  <a:cubicBezTo>
                    <a:pt x="100" y="723"/>
                    <a:pt x="105" y="718"/>
                    <a:pt x="105" y="712"/>
                  </a:cubicBezTo>
                  <a:cubicBezTo>
                    <a:pt x="105" y="642"/>
                    <a:pt x="105" y="642"/>
                    <a:pt x="105" y="642"/>
                  </a:cubicBezTo>
                  <a:cubicBezTo>
                    <a:pt x="712" y="642"/>
                    <a:pt x="712" y="642"/>
                    <a:pt x="712" y="642"/>
                  </a:cubicBezTo>
                  <a:cubicBezTo>
                    <a:pt x="718" y="642"/>
                    <a:pt x="724" y="637"/>
                    <a:pt x="724" y="631"/>
                  </a:cubicBezTo>
                  <a:cubicBezTo>
                    <a:pt x="724" y="623"/>
                    <a:pt x="718" y="618"/>
                    <a:pt x="712" y="61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1125">
                <a:solidFill>
                  <a:srgbClr val="212E35"/>
                </a:solidFill>
              </a:endParaRPr>
            </a:p>
          </p:txBody>
        </p:sp>
        <p:sp>
          <p:nvSpPr>
            <p:cNvPr id="27" name="Freeform 105"/>
            <p:cNvSpPr>
              <a:spLocks noChangeArrowheads="1"/>
            </p:cNvSpPr>
            <p:nvPr/>
          </p:nvSpPr>
          <p:spPr bwMode="auto">
            <a:xfrm>
              <a:off x="4051397" y="4765297"/>
              <a:ext cx="218616" cy="218616"/>
            </a:xfrm>
            <a:custGeom>
              <a:avLst/>
              <a:gdLst>
                <a:gd name="T0" fmla="*/ 11 w 521"/>
                <a:gd name="T1" fmla="*/ 518 h 519"/>
                <a:gd name="T2" fmla="*/ 11 w 521"/>
                <a:gd name="T3" fmla="*/ 518 h 519"/>
                <a:gd name="T4" fmla="*/ 520 w 521"/>
                <a:gd name="T5" fmla="*/ 11 h 519"/>
                <a:gd name="T6" fmla="*/ 508 w 521"/>
                <a:gd name="T7" fmla="*/ 0 h 519"/>
                <a:gd name="T8" fmla="*/ 496 w 521"/>
                <a:gd name="T9" fmla="*/ 11 h 519"/>
                <a:gd name="T10" fmla="*/ 11 w 521"/>
                <a:gd name="T11" fmla="*/ 495 h 519"/>
                <a:gd name="T12" fmla="*/ 0 w 521"/>
                <a:gd name="T13" fmla="*/ 507 h 519"/>
                <a:gd name="T14" fmla="*/ 11 w 521"/>
                <a:gd name="T15" fmla="*/ 518 h 5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1" h="519">
                  <a:moveTo>
                    <a:pt x="11" y="518"/>
                  </a:moveTo>
                  <a:lnTo>
                    <a:pt x="11" y="518"/>
                  </a:lnTo>
                  <a:cubicBezTo>
                    <a:pt x="292" y="518"/>
                    <a:pt x="520" y="291"/>
                    <a:pt x="520" y="11"/>
                  </a:cubicBezTo>
                  <a:cubicBezTo>
                    <a:pt x="520" y="5"/>
                    <a:pt x="514" y="0"/>
                    <a:pt x="508" y="0"/>
                  </a:cubicBezTo>
                  <a:cubicBezTo>
                    <a:pt x="502" y="0"/>
                    <a:pt x="496" y="5"/>
                    <a:pt x="496" y="11"/>
                  </a:cubicBezTo>
                  <a:cubicBezTo>
                    <a:pt x="496" y="278"/>
                    <a:pt x="279" y="495"/>
                    <a:pt x="11" y="495"/>
                  </a:cubicBezTo>
                  <a:cubicBezTo>
                    <a:pt x="5" y="495"/>
                    <a:pt x="0" y="501"/>
                    <a:pt x="0" y="507"/>
                  </a:cubicBezTo>
                  <a:cubicBezTo>
                    <a:pt x="0" y="513"/>
                    <a:pt x="5" y="518"/>
                    <a:pt x="11" y="51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endParaRPr lang="en-US" sz="1125">
                <a:solidFill>
                  <a:srgbClr val="212E35"/>
                </a:solidFill>
              </a:endParaRPr>
            </a:p>
          </p:txBody>
        </p:sp>
      </p:grpSp>
      <p:sp>
        <p:nvSpPr>
          <p:cNvPr id="29" name="Freeform 251"/>
          <p:cNvSpPr>
            <a:spLocks noChangeArrowheads="1"/>
          </p:cNvSpPr>
          <p:nvPr/>
        </p:nvSpPr>
        <p:spPr bwMode="auto">
          <a:xfrm>
            <a:off x="5953463" y="3689067"/>
            <a:ext cx="523561" cy="354174"/>
          </a:xfrm>
          <a:custGeom>
            <a:avLst/>
            <a:gdLst>
              <a:gd name="T0" fmla="*/ 137 w 300"/>
              <a:gd name="T1" fmla="*/ 137 h 205"/>
              <a:gd name="T2" fmla="*/ 137 w 300"/>
              <a:gd name="T3" fmla="*/ 137 h 205"/>
              <a:gd name="T4" fmla="*/ 299 w 300"/>
              <a:gd name="T5" fmla="*/ 5 h 205"/>
              <a:gd name="T6" fmla="*/ 296 w 300"/>
              <a:gd name="T7" fmla="*/ 0 h 205"/>
              <a:gd name="T8" fmla="*/ 105 w 300"/>
              <a:gd name="T9" fmla="*/ 76 h 205"/>
              <a:gd name="T10" fmla="*/ 69 w 300"/>
              <a:gd name="T11" fmla="*/ 65 h 205"/>
              <a:gd name="T12" fmla="*/ 0 w 300"/>
              <a:gd name="T13" fmla="*/ 134 h 205"/>
              <a:gd name="T14" fmla="*/ 69 w 300"/>
              <a:gd name="T15" fmla="*/ 204 h 205"/>
              <a:gd name="T16" fmla="*/ 137 w 300"/>
              <a:gd name="T17" fmla="*/ 137 h 205"/>
              <a:gd name="T18" fmla="*/ 23 w 300"/>
              <a:gd name="T19" fmla="*/ 134 h 205"/>
              <a:gd name="T20" fmla="*/ 23 w 300"/>
              <a:gd name="T21" fmla="*/ 134 h 205"/>
              <a:gd name="T22" fmla="*/ 69 w 300"/>
              <a:gd name="T23" fmla="*/ 88 h 205"/>
              <a:gd name="T24" fmla="*/ 115 w 300"/>
              <a:gd name="T25" fmla="*/ 134 h 205"/>
              <a:gd name="T26" fmla="*/ 69 w 300"/>
              <a:gd name="T27" fmla="*/ 181 h 205"/>
              <a:gd name="T28" fmla="*/ 23 w 300"/>
              <a:gd name="T29" fmla="*/ 13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0" h="205">
                <a:moveTo>
                  <a:pt x="137" y="137"/>
                </a:moveTo>
                <a:lnTo>
                  <a:pt x="137" y="137"/>
                </a:lnTo>
                <a:cubicBezTo>
                  <a:pt x="299" y="5"/>
                  <a:pt x="299" y="5"/>
                  <a:pt x="299" y="5"/>
                </a:cubicBezTo>
                <a:cubicBezTo>
                  <a:pt x="296" y="0"/>
                  <a:pt x="296" y="0"/>
                  <a:pt x="296" y="0"/>
                </a:cubicBezTo>
                <a:cubicBezTo>
                  <a:pt x="105" y="76"/>
                  <a:pt x="105" y="76"/>
                  <a:pt x="105" y="76"/>
                </a:cubicBezTo>
                <a:cubicBezTo>
                  <a:pt x="94" y="69"/>
                  <a:pt x="81" y="65"/>
                  <a:pt x="69" y="65"/>
                </a:cubicBezTo>
                <a:cubicBezTo>
                  <a:pt x="30" y="65"/>
                  <a:pt x="0" y="96"/>
                  <a:pt x="0" y="134"/>
                </a:cubicBezTo>
                <a:cubicBezTo>
                  <a:pt x="0" y="172"/>
                  <a:pt x="30" y="204"/>
                  <a:pt x="69" y="204"/>
                </a:cubicBezTo>
                <a:cubicBezTo>
                  <a:pt x="106" y="204"/>
                  <a:pt x="137" y="174"/>
                  <a:pt x="137" y="137"/>
                </a:cubicBezTo>
                <a:close/>
                <a:moveTo>
                  <a:pt x="23" y="134"/>
                </a:moveTo>
                <a:lnTo>
                  <a:pt x="23" y="134"/>
                </a:lnTo>
                <a:cubicBezTo>
                  <a:pt x="23" y="110"/>
                  <a:pt x="43" y="88"/>
                  <a:pt x="69" y="88"/>
                </a:cubicBezTo>
                <a:cubicBezTo>
                  <a:pt x="94" y="88"/>
                  <a:pt x="115" y="110"/>
                  <a:pt x="115" y="134"/>
                </a:cubicBezTo>
                <a:cubicBezTo>
                  <a:pt x="115" y="160"/>
                  <a:pt x="94" y="181"/>
                  <a:pt x="69" y="181"/>
                </a:cubicBezTo>
                <a:cubicBezTo>
                  <a:pt x="43" y="181"/>
                  <a:pt x="23" y="160"/>
                  <a:pt x="23" y="134"/>
                </a:cubicBezTo>
                <a:close/>
              </a:path>
            </a:pathLst>
          </a:custGeom>
          <a:solidFill>
            <a:srgbClr val="0078E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defRPr/>
            </a:pPr>
            <a:endParaRPr lang="en-US" sz="750">
              <a:solidFill>
                <a:srgbClr val="212E35"/>
              </a:solidFill>
            </a:endParaRPr>
          </a:p>
        </p:txBody>
      </p:sp>
      <p:sp>
        <p:nvSpPr>
          <p:cNvPr id="30" name="Freeform 252"/>
          <p:cNvSpPr>
            <a:spLocks noChangeArrowheads="1"/>
          </p:cNvSpPr>
          <p:nvPr/>
        </p:nvSpPr>
        <p:spPr bwMode="auto">
          <a:xfrm>
            <a:off x="5464174" y="3217585"/>
            <a:ext cx="1254999" cy="985513"/>
          </a:xfrm>
          <a:custGeom>
            <a:avLst/>
            <a:gdLst>
              <a:gd name="T0" fmla="*/ 48 w 718"/>
              <a:gd name="T1" fmla="*/ 537 h 565"/>
              <a:gd name="T2" fmla="*/ 61 w 718"/>
              <a:gd name="T3" fmla="*/ 557 h 565"/>
              <a:gd name="T4" fmla="*/ 80 w 718"/>
              <a:gd name="T5" fmla="*/ 544 h 565"/>
              <a:gd name="T6" fmla="*/ 102 w 718"/>
              <a:gd name="T7" fmla="*/ 519 h 565"/>
              <a:gd name="T8" fmla="*/ 90 w 718"/>
              <a:gd name="T9" fmla="*/ 499 h 565"/>
              <a:gd name="T10" fmla="*/ 25 w 718"/>
              <a:gd name="T11" fmla="*/ 370 h 565"/>
              <a:gd name="T12" fmla="*/ 67 w 718"/>
              <a:gd name="T13" fmla="*/ 357 h 565"/>
              <a:gd name="T14" fmla="*/ 25 w 718"/>
              <a:gd name="T15" fmla="*/ 347 h 565"/>
              <a:gd name="T16" fmla="*/ 90 w 718"/>
              <a:gd name="T17" fmla="*/ 216 h 565"/>
              <a:gd name="T18" fmla="*/ 106 w 718"/>
              <a:gd name="T19" fmla="*/ 212 h 565"/>
              <a:gd name="T20" fmla="*/ 75 w 718"/>
              <a:gd name="T21" fmla="*/ 181 h 565"/>
              <a:gd name="T22" fmla="*/ 197 w 718"/>
              <a:gd name="T23" fmla="*/ 100 h 565"/>
              <a:gd name="T24" fmla="*/ 212 w 718"/>
              <a:gd name="T25" fmla="*/ 104 h 565"/>
              <a:gd name="T26" fmla="*/ 201 w 718"/>
              <a:gd name="T27" fmla="*/ 62 h 565"/>
              <a:gd name="T28" fmla="*/ 347 w 718"/>
              <a:gd name="T29" fmla="*/ 54 h 565"/>
              <a:gd name="T30" fmla="*/ 370 w 718"/>
              <a:gd name="T31" fmla="*/ 54 h 565"/>
              <a:gd name="T32" fmla="*/ 516 w 718"/>
              <a:gd name="T33" fmla="*/ 62 h 565"/>
              <a:gd name="T34" fmla="*/ 505 w 718"/>
              <a:gd name="T35" fmla="*/ 104 h 565"/>
              <a:gd name="T36" fmla="*/ 520 w 718"/>
              <a:gd name="T37" fmla="*/ 100 h 565"/>
              <a:gd name="T38" fmla="*/ 642 w 718"/>
              <a:gd name="T39" fmla="*/ 181 h 565"/>
              <a:gd name="T40" fmla="*/ 611 w 718"/>
              <a:gd name="T41" fmla="*/ 212 h 565"/>
              <a:gd name="T42" fmla="*/ 627 w 718"/>
              <a:gd name="T43" fmla="*/ 216 h 565"/>
              <a:gd name="T44" fmla="*/ 694 w 718"/>
              <a:gd name="T45" fmla="*/ 347 h 565"/>
              <a:gd name="T46" fmla="*/ 650 w 718"/>
              <a:gd name="T47" fmla="*/ 357 h 565"/>
              <a:gd name="T48" fmla="*/ 693 w 718"/>
              <a:gd name="T49" fmla="*/ 370 h 565"/>
              <a:gd name="T50" fmla="*/ 627 w 718"/>
              <a:gd name="T51" fmla="*/ 499 h 565"/>
              <a:gd name="T52" fmla="*/ 615 w 718"/>
              <a:gd name="T53" fmla="*/ 519 h 565"/>
              <a:gd name="T54" fmla="*/ 638 w 718"/>
              <a:gd name="T55" fmla="*/ 544 h 565"/>
              <a:gd name="T56" fmla="*/ 648 w 718"/>
              <a:gd name="T57" fmla="*/ 561 h 565"/>
              <a:gd name="T58" fmla="*/ 667 w 718"/>
              <a:gd name="T59" fmla="*/ 540 h 565"/>
              <a:gd name="T60" fmla="*/ 669 w 718"/>
              <a:gd name="T61" fmla="*/ 534 h 565"/>
              <a:gd name="T62" fmla="*/ 669 w 718"/>
              <a:gd name="T63" fmla="*/ 179 h 565"/>
              <a:gd name="T64" fmla="*/ 668 w 718"/>
              <a:gd name="T65" fmla="*/ 178 h 565"/>
              <a:gd name="T66" fmla="*/ 537 w 718"/>
              <a:gd name="T67" fmla="*/ 47 h 565"/>
              <a:gd name="T68" fmla="*/ 359 w 718"/>
              <a:gd name="T69" fmla="*/ 0 h 565"/>
              <a:gd name="T70" fmla="*/ 180 w 718"/>
              <a:gd name="T71" fmla="*/ 47 h 565"/>
              <a:gd name="T72" fmla="*/ 49 w 718"/>
              <a:gd name="T73" fmla="*/ 178 h 565"/>
              <a:gd name="T74" fmla="*/ 48 w 718"/>
              <a:gd name="T75" fmla="*/ 179 h 565"/>
              <a:gd name="T76" fmla="*/ 48 w 718"/>
              <a:gd name="T77" fmla="*/ 53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8" h="565">
                <a:moveTo>
                  <a:pt x="48" y="537"/>
                </a:moveTo>
                <a:lnTo>
                  <a:pt x="48" y="537"/>
                </a:lnTo>
                <a:cubicBezTo>
                  <a:pt x="49" y="538"/>
                  <a:pt x="50" y="538"/>
                  <a:pt x="50" y="540"/>
                </a:cubicBezTo>
                <a:cubicBezTo>
                  <a:pt x="54" y="545"/>
                  <a:pt x="57" y="551"/>
                  <a:pt x="61" y="557"/>
                </a:cubicBezTo>
                <a:cubicBezTo>
                  <a:pt x="64" y="563"/>
                  <a:pt x="71" y="564"/>
                  <a:pt x="76" y="560"/>
                </a:cubicBezTo>
                <a:cubicBezTo>
                  <a:pt x="82" y="556"/>
                  <a:pt x="83" y="549"/>
                  <a:pt x="80" y="544"/>
                </a:cubicBezTo>
                <a:cubicBezTo>
                  <a:pt x="78" y="541"/>
                  <a:pt x="76" y="538"/>
                  <a:pt x="75" y="536"/>
                </a:cubicBezTo>
                <a:cubicBezTo>
                  <a:pt x="102" y="519"/>
                  <a:pt x="102" y="519"/>
                  <a:pt x="102" y="519"/>
                </a:cubicBezTo>
                <a:cubicBezTo>
                  <a:pt x="108" y="517"/>
                  <a:pt x="109" y="510"/>
                  <a:pt x="106" y="504"/>
                </a:cubicBezTo>
                <a:cubicBezTo>
                  <a:pt x="102" y="498"/>
                  <a:pt x="95" y="496"/>
                  <a:pt x="90" y="499"/>
                </a:cubicBezTo>
                <a:cubicBezTo>
                  <a:pt x="64" y="515"/>
                  <a:pt x="64" y="515"/>
                  <a:pt x="64" y="515"/>
                </a:cubicBezTo>
                <a:cubicBezTo>
                  <a:pt x="40" y="470"/>
                  <a:pt x="26" y="421"/>
                  <a:pt x="25" y="370"/>
                </a:cubicBezTo>
                <a:cubicBezTo>
                  <a:pt x="56" y="370"/>
                  <a:pt x="56" y="370"/>
                  <a:pt x="56" y="370"/>
                </a:cubicBezTo>
                <a:cubicBezTo>
                  <a:pt x="61" y="370"/>
                  <a:pt x="67" y="364"/>
                  <a:pt x="67" y="357"/>
                </a:cubicBezTo>
                <a:cubicBezTo>
                  <a:pt x="67" y="352"/>
                  <a:pt x="61" y="347"/>
                  <a:pt x="56" y="347"/>
                </a:cubicBezTo>
                <a:cubicBezTo>
                  <a:pt x="25" y="347"/>
                  <a:pt x="25" y="347"/>
                  <a:pt x="25" y="347"/>
                </a:cubicBezTo>
                <a:cubicBezTo>
                  <a:pt x="26" y="293"/>
                  <a:pt x="40" y="244"/>
                  <a:pt x="63" y="201"/>
                </a:cubicBezTo>
                <a:cubicBezTo>
                  <a:pt x="90" y="216"/>
                  <a:pt x="90" y="216"/>
                  <a:pt x="90" y="216"/>
                </a:cubicBezTo>
                <a:cubicBezTo>
                  <a:pt x="93" y="217"/>
                  <a:pt x="94" y="217"/>
                  <a:pt x="95" y="217"/>
                </a:cubicBezTo>
                <a:cubicBezTo>
                  <a:pt x="99" y="217"/>
                  <a:pt x="103" y="216"/>
                  <a:pt x="106" y="212"/>
                </a:cubicBezTo>
                <a:cubicBezTo>
                  <a:pt x="109" y="206"/>
                  <a:pt x="108" y="200"/>
                  <a:pt x="102" y="195"/>
                </a:cubicBezTo>
                <a:cubicBezTo>
                  <a:pt x="75" y="181"/>
                  <a:pt x="75" y="181"/>
                  <a:pt x="75" y="181"/>
                </a:cubicBezTo>
                <a:cubicBezTo>
                  <a:pt x="102" y="137"/>
                  <a:pt x="139" y="100"/>
                  <a:pt x="181" y="74"/>
                </a:cubicBezTo>
                <a:cubicBezTo>
                  <a:pt x="197" y="100"/>
                  <a:pt x="197" y="100"/>
                  <a:pt x="197" y="100"/>
                </a:cubicBezTo>
                <a:cubicBezTo>
                  <a:pt x="199" y="104"/>
                  <a:pt x="203" y="107"/>
                  <a:pt x="207" y="107"/>
                </a:cubicBezTo>
                <a:cubicBezTo>
                  <a:pt x="210" y="107"/>
                  <a:pt x="211" y="106"/>
                  <a:pt x="212" y="104"/>
                </a:cubicBezTo>
                <a:cubicBezTo>
                  <a:pt x="218" y="102"/>
                  <a:pt x="220" y="95"/>
                  <a:pt x="216" y="89"/>
                </a:cubicBezTo>
                <a:cubicBezTo>
                  <a:pt x="201" y="62"/>
                  <a:pt x="201" y="62"/>
                  <a:pt x="201" y="62"/>
                </a:cubicBezTo>
                <a:cubicBezTo>
                  <a:pt x="245" y="39"/>
                  <a:pt x="294" y="25"/>
                  <a:pt x="347" y="23"/>
                </a:cubicBezTo>
                <a:cubicBezTo>
                  <a:pt x="347" y="54"/>
                  <a:pt x="347" y="54"/>
                  <a:pt x="347" y="54"/>
                </a:cubicBezTo>
                <a:cubicBezTo>
                  <a:pt x="347" y="61"/>
                  <a:pt x="352" y="66"/>
                  <a:pt x="359" y="66"/>
                </a:cubicBezTo>
                <a:cubicBezTo>
                  <a:pt x="365" y="66"/>
                  <a:pt x="370" y="61"/>
                  <a:pt x="370" y="54"/>
                </a:cubicBezTo>
                <a:cubicBezTo>
                  <a:pt x="370" y="23"/>
                  <a:pt x="370" y="23"/>
                  <a:pt x="370" y="23"/>
                </a:cubicBezTo>
                <a:cubicBezTo>
                  <a:pt x="423" y="25"/>
                  <a:pt x="472" y="39"/>
                  <a:pt x="516" y="62"/>
                </a:cubicBezTo>
                <a:cubicBezTo>
                  <a:pt x="501" y="89"/>
                  <a:pt x="501" y="89"/>
                  <a:pt x="501" y="89"/>
                </a:cubicBezTo>
                <a:cubicBezTo>
                  <a:pt x="497" y="95"/>
                  <a:pt x="499" y="102"/>
                  <a:pt x="505" y="104"/>
                </a:cubicBezTo>
                <a:cubicBezTo>
                  <a:pt x="506" y="106"/>
                  <a:pt x="509" y="107"/>
                  <a:pt x="510" y="107"/>
                </a:cubicBezTo>
                <a:cubicBezTo>
                  <a:pt x="514" y="107"/>
                  <a:pt x="518" y="104"/>
                  <a:pt x="520" y="100"/>
                </a:cubicBezTo>
                <a:cubicBezTo>
                  <a:pt x="536" y="74"/>
                  <a:pt x="536" y="74"/>
                  <a:pt x="536" y="74"/>
                </a:cubicBezTo>
                <a:cubicBezTo>
                  <a:pt x="580" y="100"/>
                  <a:pt x="615" y="137"/>
                  <a:pt x="642" y="181"/>
                </a:cubicBezTo>
                <a:cubicBezTo>
                  <a:pt x="616" y="195"/>
                  <a:pt x="616" y="195"/>
                  <a:pt x="616" y="195"/>
                </a:cubicBezTo>
                <a:cubicBezTo>
                  <a:pt x="610" y="200"/>
                  <a:pt x="608" y="206"/>
                  <a:pt x="611" y="212"/>
                </a:cubicBezTo>
                <a:cubicBezTo>
                  <a:pt x="614" y="216"/>
                  <a:pt x="618" y="217"/>
                  <a:pt x="622" y="217"/>
                </a:cubicBezTo>
                <a:cubicBezTo>
                  <a:pt x="623" y="217"/>
                  <a:pt x="626" y="217"/>
                  <a:pt x="627" y="216"/>
                </a:cubicBezTo>
                <a:cubicBezTo>
                  <a:pt x="654" y="201"/>
                  <a:pt x="654" y="201"/>
                  <a:pt x="654" y="201"/>
                </a:cubicBezTo>
                <a:cubicBezTo>
                  <a:pt x="678" y="244"/>
                  <a:pt x="691" y="293"/>
                  <a:pt x="694" y="347"/>
                </a:cubicBezTo>
                <a:cubicBezTo>
                  <a:pt x="663" y="347"/>
                  <a:pt x="663" y="347"/>
                  <a:pt x="663" y="347"/>
                </a:cubicBezTo>
                <a:cubicBezTo>
                  <a:pt x="656" y="347"/>
                  <a:pt x="650" y="352"/>
                  <a:pt x="650" y="357"/>
                </a:cubicBezTo>
                <a:cubicBezTo>
                  <a:pt x="650" y="364"/>
                  <a:pt x="656" y="370"/>
                  <a:pt x="663" y="370"/>
                </a:cubicBezTo>
                <a:cubicBezTo>
                  <a:pt x="693" y="370"/>
                  <a:pt x="693" y="370"/>
                  <a:pt x="693" y="370"/>
                </a:cubicBezTo>
                <a:cubicBezTo>
                  <a:pt x="691" y="420"/>
                  <a:pt x="678" y="470"/>
                  <a:pt x="654" y="515"/>
                </a:cubicBezTo>
                <a:cubicBezTo>
                  <a:pt x="627" y="499"/>
                  <a:pt x="627" y="499"/>
                  <a:pt x="627" y="499"/>
                </a:cubicBezTo>
                <a:cubicBezTo>
                  <a:pt x="622" y="496"/>
                  <a:pt x="615" y="499"/>
                  <a:pt x="611" y="504"/>
                </a:cubicBezTo>
                <a:cubicBezTo>
                  <a:pt x="608" y="510"/>
                  <a:pt x="610" y="517"/>
                  <a:pt x="615" y="519"/>
                </a:cubicBezTo>
                <a:cubicBezTo>
                  <a:pt x="642" y="536"/>
                  <a:pt x="642" y="536"/>
                  <a:pt x="642" y="536"/>
                </a:cubicBezTo>
                <a:cubicBezTo>
                  <a:pt x="641" y="538"/>
                  <a:pt x="639" y="541"/>
                  <a:pt x="638" y="544"/>
                </a:cubicBezTo>
                <a:cubicBezTo>
                  <a:pt x="634" y="549"/>
                  <a:pt x="635" y="556"/>
                  <a:pt x="641" y="560"/>
                </a:cubicBezTo>
                <a:cubicBezTo>
                  <a:pt x="642" y="561"/>
                  <a:pt x="645" y="561"/>
                  <a:pt x="648" y="561"/>
                </a:cubicBezTo>
                <a:cubicBezTo>
                  <a:pt x="650" y="561"/>
                  <a:pt x="654" y="560"/>
                  <a:pt x="657" y="557"/>
                </a:cubicBezTo>
                <a:cubicBezTo>
                  <a:pt x="660" y="552"/>
                  <a:pt x="663" y="545"/>
                  <a:pt x="667" y="540"/>
                </a:cubicBezTo>
                <a:cubicBezTo>
                  <a:pt x="668" y="538"/>
                  <a:pt x="668" y="538"/>
                  <a:pt x="669" y="537"/>
                </a:cubicBezTo>
                <a:cubicBezTo>
                  <a:pt x="669" y="536"/>
                  <a:pt x="669" y="536"/>
                  <a:pt x="669" y="534"/>
                </a:cubicBezTo>
                <a:cubicBezTo>
                  <a:pt x="699" y="481"/>
                  <a:pt x="717" y="420"/>
                  <a:pt x="717" y="357"/>
                </a:cubicBezTo>
                <a:cubicBezTo>
                  <a:pt x="717" y="293"/>
                  <a:pt x="699" y="232"/>
                  <a:pt x="669" y="179"/>
                </a:cubicBezTo>
                <a:lnTo>
                  <a:pt x="669" y="179"/>
                </a:lnTo>
                <a:cubicBezTo>
                  <a:pt x="669" y="178"/>
                  <a:pt x="668" y="178"/>
                  <a:pt x="668" y="178"/>
                </a:cubicBezTo>
                <a:cubicBezTo>
                  <a:pt x="637" y="125"/>
                  <a:pt x="592" y="80"/>
                  <a:pt x="539" y="49"/>
                </a:cubicBezTo>
                <a:cubicBezTo>
                  <a:pt x="539" y="49"/>
                  <a:pt x="539" y="47"/>
                  <a:pt x="537" y="47"/>
                </a:cubicBezTo>
                <a:lnTo>
                  <a:pt x="537" y="47"/>
                </a:lnTo>
                <a:cubicBezTo>
                  <a:pt x="484" y="17"/>
                  <a:pt x="423" y="0"/>
                  <a:pt x="359" y="0"/>
                </a:cubicBezTo>
                <a:cubicBezTo>
                  <a:pt x="294" y="0"/>
                  <a:pt x="233" y="17"/>
                  <a:pt x="181" y="47"/>
                </a:cubicBezTo>
                <a:cubicBezTo>
                  <a:pt x="180" y="47"/>
                  <a:pt x="180" y="47"/>
                  <a:pt x="180" y="47"/>
                </a:cubicBezTo>
                <a:cubicBezTo>
                  <a:pt x="180" y="47"/>
                  <a:pt x="180" y="49"/>
                  <a:pt x="178" y="49"/>
                </a:cubicBezTo>
                <a:cubicBezTo>
                  <a:pt x="125" y="80"/>
                  <a:pt x="80" y="125"/>
                  <a:pt x="49" y="178"/>
                </a:cubicBezTo>
                <a:cubicBezTo>
                  <a:pt x="49" y="178"/>
                  <a:pt x="49" y="178"/>
                  <a:pt x="48" y="179"/>
                </a:cubicBezTo>
                <a:lnTo>
                  <a:pt x="48" y="179"/>
                </a:lnTo>
                <a:cubicBezTo>
                  <a:pt x="18" y="232"/>
                  <a:pt x="0" y="293"/>
                  <a:pt x="0" y="357"/>
                </a:cubicBezTo>
                <a:cubicBezTo>
                  <a:pt x="0" y="420"/>
                  <a:pt x="18" y="481"/>
                  <a:pt x="48" y="534"/>
                </a:cubicBezTo>
                <a:cubicBezTo>
                  <a:pt x="48" y="536"/>
                  <a:pt x="48" y="536"/>
                  <a:pt x="48" y="537"/>
                </a:cubicBezTo>
              </a:path>
            </a:pathLst>
          </a:custGeom>
          <a:solidFill>
            <a:srgbClr val="0078E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defRPr/>
            </a:pPr>
            <a:endParaRPr lang="en-US" sz="750">
              <a:solidFill>
                <a:srgbClr val="212E35"/>
              </a:solidFill>
            </a:endParaRPr>
          </a:p>
        </p:txBody>
      </p:sp>
      <p:sp>
        <p:nvSpPr>
          <p:cNvPr id="31" name="Freeform 253"/>
          <p:cNvSpPr>
            <a:spLocks noChangeArrowheads="1"/>
          </p:cNvSpPr>
          <p:nvPr/>
        </p:nvSpPr>
        <p:spPr bwMode="auto">
          <a:xfrm>
            <a:off x="5818343" y="4208929"/>
            <a:ext cx="546661" cy="138588"/>
          </a:xfrm>
          <a:custGeom>
            <a:avLst/>
            <a:gdLst>
              <a:gd name="T0" fmla="*/ 0 w 312"/>
              <a:gd name="T1" fmla="*/ 11 h 81"/>
              <a:gd name="T2" fmla="*/ 0 w 312"/>
              <a:gd name="T3" fmla="*/ 11 h 81"/>
              <a:gd name="T4" fmla="*/ 0 w 312"/>
              <a:gd name="T5" fmla="*/ 70 h 81"/>
              <a:gd name="T6" fmla="*/ 11 w 312"/>
              <a:gd name="T7" fmla="*/ 80 h 81"/>
              <a:gd name="T8" fmla="*/ 300 w 312"/>
              <a:gd name="T9" fmla="*/ 80 h 81"/>
              <a:gd name="T10" fmla="*/ 311 w 312"/>
              <a:gd name="T11" fmla="*/ 70 h 81"/>
              <a:gd name="T12" fmla="*/ 311 w 312"/>
              <a:gd name="T13" fmla="*/ 11 h 81"/>
              <a:gd name="T14" fmla="*/ 300 w 312"/>
              <a:gd name="T15" fmla="*/ 0 h 81"/>
              <a:gd name="T16" fmla="*/ 11 w 312"/>
              <a:gd name="T17" fmla="*/ 0 h 81"/>
              <a:gd name="T18" fmla="*/ 0 w 312"/>
              <a:gd name="T19" fmla="*/ 11 h 81"/>
              <a:gd name="T20" fmla="*/ 23 w 312"/>
              <a:gd name="T21" fmla="*/ 23 h 81"/>
              <a:gd name="T22" fmla="*/ 23 w 312"/>
              <a:gd name="T23" fmla="*/ 23 h 81"/>
              <a:gd name="T24" fmla="*/ 288 w 312"/>
              <a:gd name="T25" fmla="*/ 23 h 81"/>
              <a:gd name="T26" fmla="*/ 288 w 312"/>
              <a:gd name="T27" fmla="*/ 57 h 81"/>
              <a:gd name="T28" fmla="*/ 23 w 312"/>
              <a:gd name="T29" fmla="*/ 57 h 81"/>
              <a:gd name="T30" fmla="*/ 23 w 312"/>
              <a:gd name="T31" fmla="*/ 2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2" h="81">
                <a:moveTo>
                  <a:pt x="0" y="11"/>
                </a:moveTo>
                <a:lnTo>
                  <a:pt x="0" y="11"/>
                </a:lnTo>
                <a:cubicBezTo>
                  <a:pt x="0" y="70"/>
                  <a:pt x="0" y="70"/>
                  <a:pt x="0" y="70"/>
                </a:cubicBezTo>
                <a:cubicBezTo>
                  <a:pt x="0" y="76"/>
                  <a:pt x="5" y="80"/>
                  <a:pt x="11" y="80"/>
                </a:cubicBezTo>
                <a:cubicBezTo>
                  <a:pt x="300" y="80"/>
                  <a:pt x="300" y="80"/>
                  <a:pt x="300" y="80"/>
                </a:cubicBezTo>
                <a:cubicBezTo>
                  <a:pt x="306" y="80"/>
                  <a:pt x="311" y="76"/>
                  <a:pt x="311" y="70"/>
                </a:cubicBezTo>
                <a:cubicBezTo>
                  <a:pt x="311" y="11"/>
                  <a:pt x="311" y="11"/>
                  <a:pt x="311" y="11"/>
                </a:cubicBezTo>
                <a:cubicBezTo>
                  <a:pt x="311" y="6"/>
                  <a:pt x="306" y="0"/>
                  <a:pt x="300" y="0"/>
                </a:cubicBezTo>
                <a:cubicBezTo>
                  <a:pt x="11" y="0"/>
                  <a:pt x="11" y="0"/>
                  <a:pt x="11" y="0"/>
                </a:cubicBezTo>
                <a:cubicBezTo>
                  <a:pt x="5" y="0"/>
                  <a:pt x="0" y="6"/>
                  <a:pt x="0" y="11"/>
                </a:cubicBezTo>
                <a:close/>
                <a:moveTo>
                  <a:pt x="23" y="23"/>
                </a:moveTo>
                <a:lnTo>
                  <a:pt x="23" y="23"/>
                </a:lnTo>
                <a:cubicBezTo>
                  <a:pt x="288" y="23"/>
                  <a:pt x="288" y="23"/>
                  <a:pt x="288" y="23"/>
                </a:cubicBezTo>
                <a:cubicBezTo>
                  <a:pt x="288" y="57"/>
                  <a:pt x="288" y="57"/>
                  <a:pt x="288" y="57"/>
                </a:cubicBezTo>
                <a:cubicBezTo>
                  <a:pt x="23" y="57"/>
                  <a:pt x="23" y="57"/>
                  <a:pt x="23" y="57"/>
                </a:cubicBezTo>
                <a:lnTo>
                  <a:pt x="23" y="23"/>
                </a:lnTo>
                <a:close/>
              </a:path>
            </a:pathLst>
          </a:custGeom>
          <a:solidFill>
            <a:srgbClr val="0078E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00">
              <a:defRPr/>
            </a:pPr>
            <a:endParaRPr lang="en-US" sz="750">
              <a:solidFill>
                <a:srgbClr val="212E35"/>
              </a:solidFill>
            </a:endParaRPr>
          </a:p>
        </p:txBody>
      </p:sp>
    </p:spTree>
    <p:extLst>
      <p:ext uri="{BB962C8B-B14F-4D97-AF65-F5344CB8AC3E}">
        <p14:creationId xmlns:p14="http://schemas.microsoft.com/office/powerpoint/2010/main" val="32113443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465617" y="1709529"/>
            <a:ext cx="6328063" cy="3870393"/>
          </a:xfrm>
          <a:prstGeom prst="roundRect">
            <a:avLst/>
          </a:prstGeom>
          <a:solidFill>
            <a:schemeClr val="accent5">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a:spLocks noGrp="1"/>
          </p:cNvSpPr>
          <p:nvPr>
            <p:ph type="title"/>
          </p:nvPr>
        </p:nvSpPr>
        <p:spPr>
          <a:xfrm>
            <a:off x="946785" y="429272"/>
            <a:ext cx="10311765" cy="802369"/>
          </a:xfrm>
        </p:spPr>
        <p:txBody>
          <a:bodyPr/>
          <a:lstStyle/>
          <a:p>
            <a:r>
              <a:rPr lang="en-US" dirty="0" smtClean="0"/>
              <a:t>Advantages </a:t>
            </a:r>
            <a:r>
              <a:rPr lang="en-US" dirty="0"/>
              <a:t>of </a:t>
            </a:r>
            <a:r>
              <a:rPr lang="en-US" dirty="0" smtClean="0"/>
              <a:t>In-Database Machine Learning</a:t>
            </a:r>
            <a:endParaRPr lang="en-US" dirty="0"/>
          </a:p>
        </p:txBody>
      </p:sp>
      <p:sp>
        <p:nvSpPr>
          <p:cNvPr id="86" name="Rectangle 85">
            <a:extLst>
              <a:ext uri="{FF2B5EF4-FFF2-40B4-BE49-F238E27FC236}">
                <a16:creationId xmlns="" xmlns:a16="http://schemas.microsoft.com/office/drawing/2014/main" id="{05D34D5B-DF3B-4041-A176-41AF02692078}"/>
              </a:ext>
            </a:extLst>
          </p:cNvPr>
          <p:cNvSpPr/>
          <p:nvPr/>
        </p:nvSpPr>
        <p:spPr>
          <a:xfrm>
            <a:off x="779914" y="1613651"/>
            <a:ext cx="4523180" cy="3581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6725" indent="-466725">
              <a:spcAft>
                <a:spcPts val="1200"/>
              </a:spcAft>
              <a:buClr>
                <a:schemeClr val="accent4">
                  <a:lumMod val="75000"/>
                </a:schemeClr>
              </a:buClr>
              <a:buSzPct val="160000"/>
              <a:buFont typeface="Arial" panose="020B0604020202020204" pitchFamily="34" charset="0"/>
              <a:buChar char="•"/>
            </a:pPr>
            <a:r>
              <a:rPr lang="en-GB" sz="2000" dirty="0">
                <a:solidFill>
                  <a:schemeClr val="tx1"/>
                </a:solidFill>
                <a:latin typeface="+mj-lt"/>
                <a:cs typeface="Calibri Light" panose="020F0302020204030204" pitchFamily="34" charset="0"/>
              </a:rPr>
              <a:t>Eliminating overhead of data transfer</a:t>
            </a:r>
          </a:p>
          <a:p>
            <a:pPr marL="466725" indent="-466725">
              <a:spcAft>
                <a:spcPts val="1200"/>
              </a:spcAft>
              <a:buClr>
                <a:schemeClr val="accent4">
                  <a:lumMod val="75000"/>
                </a:schemeClr>
              </a:buClr>
              <a:buSzPct val="160000"/>
              <a:buFont typeface="Arial" panose="020B0604020202020204" pitchFamily="34" charset="0"/>
              <a:buChar char="•"/>
            </a:pPr>
            <a:r>
              <a:rPr lang="en-GB" sz="2000" dirty="0" smtClean="0">
                <a:solidFill>
                  <a:schemeClr val="tx1"/>
                </a:solidFill>
                <a:latin typeface="+mj-lt"/>
                <a:cs typeface="Calibri Light" panose="020F0302020204030204" pitchFamily="34" charset="0"/>
              </a:rPr>
              <a:t>Data security and provenance</a:t>
            </a:r>
          </a:p>
          <a:p>
            <a:pPr marL="466725" indent="-466725">
              <a:spcAft>
                <a:spcPts val="1200"/>
              </a:spcAft>
              <a:buClr>
                <a:schemeClr val="accent4">
                  <a:lumMod val="75000"/>
                </a:schemeClr>
              </a:buClr>
              <a:buSzPct val="160000"/>
              <a:buFont typeface="Arial" panose="020B0604020202020204" pitchFamily="34" charset="0"/>
              <a:buChar char="•"/>
            </a:pPr>
            <a:r>
              <a:rPr lang="en-GB" sz="2000" dirty="0" smtClean="0">
                <a:solidFill>
                  <a:schemeClr val="tx1"/>
                </a:solidFill>
                <a:latin typeface="+mj-lt"/>
                <a:cs typeface="Calibri Light" panose="020F0302020204030204" pitchFamily="34" charset="0"/>
              </a:rPr>
              <a:t>Model storage and management</a:t>
            </a:r>
            <a:endParaRPr lang="en-GB" sz="2000" dirty="0">
              <a:solidFill>
                <a:schemeClr val="tx1"/>
              </a:solidFill>
              <a:latin typeface="+mj-lt"/>
              <a:cs typeface="Calibri Light" panose="020F0302020204030204" pitchFamily="34" charset="0"/>
            </a:endParaRPr>
          </a:p>
          <a:p>
            <a:pPr marL="466725" indent="-466725">
              <a:spcAft>
                <a:spcPts val="1200"/>
              </a:spcAft>
              <a:buClr>
                <a:schemeClr val="accent4">
                  <a:lumMod val="75000"/>
                </a:schemeClr>
              </a:buClr>
              <a:buSzPct val="160000"/>
              <a:buFont typeface="Arial" panose="020B0604020202020204" pitchFamily="34" charset="0"/>
              <a:buChar char="•"/>
            </a:pPr>
            <a:r>
              <a:rPr lang="en-GB" sz="2000" dirty="0" smtClean="0">
                <a:solidFill>
                  <a:schemeClr val="tx1"/>
                </a:solidFill>
                <a:latin typeface="+mj-lt"/>
                <a:cs typeface="Calibri Light" panose="020F0302020204030204" pitchFamily="34" charset="0"/>
              </a:rPr>
              <a:t>Serving </a:t>
            </a:r>
            <a:r>
              <a:rPr lang="en-GB" sz="2000" dirty="0">
                <a:solidFill>
                  <a:schemeClr val="tx1"/>
                </a:solidFill>
                <a:latin typeface="+mj-lt"/>
                <a:cs typeface="Calibri Light" panose="020F0302020204030204" pitchFamily="34" charset="0"/>
              </a:rPr>
              <a:t>concurrent users</a:t>
            </a:r>
          </a:p>
          <a:p>
            <a:pPr marL="466725" indent="-466725">
              <a:spcAft>
                <a:spcPts val="1200"/>
              </a:spcAft>
              <a:buClr>
                <a:schemeClr val="accent4">
                  <a:lumMod val="75000"/>
                </a:schemeClr>
              </a:buClr>
              <a:buSzPct val="160000"/>
              <a:buFont typeface="Arial" panose="020B0604020202020204" pitchFamily="34" charset="0"/>
              <a:buChar char="•"/>
            </a:pPr>
            <a:r>
              <a:rPr lang="en-GB" sz="2000" dirty="0" smtClean="0">
                <a:solidFill>
                  <a:schemeClr val="tx1"/>
                </a:solidFill>
                <a:latin typeface="+mj-lt"/>
                <a:cs typeface="Calibri Light" panose="020F0302020204030204" pitchFamily="34" charset="0"/>
              </a:rPr>
              <a:t>Highly </a:t>
            </a:r>
            <a:r>
              <a:rPr lang="en-GB" sz="2000" dirty="0">
                <a:solidFill>
                  <a:schemeClr val="tx1"/>
                </a:solidFill>
                <a:latin typeface="+mj-lt"/>
                <a:cs typeface="Calibri Light" panose="020F0302020204030204" pitchFamily="34" charset="0"/>
              </a:rPr>
              <a:t>scalable, high performance </a:t>
            </a:r>
            <a:r>
              <a:rPr lang="en-GB" sz="2000" dirty="0" smtClean="0">
                <a:solidFill>
                  <a:schemeClr val="tx1"/>
                </a:solidFill>
                <a:latin typeface="+mj-lt"/>
                <a:cs typeface="Calibri Light" panose="020F0302020204030204" pitchFamily="34" charset="0"/>
              </a:rPr>
              <a:t>machine learning functionalities</a:t>
            </a:r>
          </a:p>
          <a:p>
            <a:pPr marL="466725" indent="-466725">
              <a:spcAft>
                <a:spcPts val="1200"/>
              </a:spcAft>
              <a:buClr>
                <a:schemeClr val="accent4">
                  <a:lumMod val="75000"/>
                </a:schemeClr>
              </a:buClr>
              <a:buSzPct val="160000"/>
              <a:buFont typeface="Arial" panose="020B0604020202020204" pitchFamily="34" charset="0"/>
              <a:buChar char="•"/>
            </a:pPr>
            <a:r>
              <a:rPr lang="en-GB" sz="2000" dirty="0" smtClean="0">
                <a:solidFill>
                  <a:schemeClr val="tx1"/>
                </a:solidFill>
                <a:latin typeface="+mj-lt"/>
                <a:cs typeface="Calibri Light" panose="020F0302020204030204" pitchFamily="34" charset="0"/>
              </a:rPr>
              <a:t>Avoiding maintenance cost of a separate analytical system</a:t>
            </a:r>
          </a:p>
        </p:txBody>
      </p:sp>
      <p:sp>
        <p:nvSpPr>
          <p:cNvPr id="9" name="Slide Number Placeholder 8"/>
          <p:cNvSpPr>
            <a:spLocks noGrp="1"/>
          </p:cNvSpPr>
          <p:nvPr>
            <p:ph type="sldNum" sz="quarter" idx="4"/>
          </p:nvPr>
        </p:nvSpPr>
        <p:spPr/>
        <p:txBody>
          <a:bodyPr/>
          <a:lstStyle/>
          <a:p>
            <a:fld id="{0FB999A9-77CE-4AD1-9911-24A29F08BC34}" type="slidenum">
              <a:rPr lang="en-US" smtClean="0"/>
              <a:pPr/>
              <a:t>43</a:t>
            </a:fld>
            <a:endParaRPr lang="en-US" dirty="0"/>
          </a:p>
        </p:txBody>
      </p:sp>
      <p:grpSp>
        <p:nvGrpSpPr>
          <p:cNvPr id="100" name="Group 99"/>
          <p:cNvGrpSpPr/>
          <p:nvPr/>
        </p:nvGrpSpPr>
        <p:grpSpPr>
          <a:xfrm>
            <a:off x="5736940" y="2093455"/>
            <a:ext cx="5816053" cy="2649880"/>
            <a:chOff x="7029556" y="1862455"/>
            <a:chExt cx="4795861" cy="1489472"/>
          </a:xfrm>
        </p:grpSpPr>
        <p:grpSp>
          <p:nvGrpSpPr>
            <p:cNvPr id="101" name="Group 100"/>
            <p:cNvGrpSpPr>
              <a:grpSpLocks noChangeAspect="1"/>
            </p:cNvGrpSpPr>
            <p:nvPr/>
          </p:nvGrpSpPr>
          <p:grpSpPr>
            <a:xfrm>
              <a:off x="7029556" y="1862455"/>
              <a:ext cx="4795861" cy="1489472"/>
              <a:chOff x="5686400" y="2132856"/>
              <a:chExt cx="6307295" cy="1848640"/>
            </a:xfrm>
          </p:grpSpPr>
          <p:sp>
            <p:nvSpPr>
              <p:cNvPr id="106" name="Flowchart: Magnetic Disk 105"/>
              <p:cNvSpPr/>
              <p:nvPr/>
            </p:nvSpPr>
            <p:spPr bwMode="ltGray">
              <a:xfrm>
                <a:off x="5686400" y="2152696"/>
                <a:ext cx="1887695" cy="1828800"/>
              </a:xfrm>
              <a:prstGeom prst="flowChartMagneticDisk">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sz="1350" kern="0" dirty="0">
                  <a:solidFill>
                    <a:sysClr val="windowText" lastClr="000000"/>
                  </a:solidFill>
                </a:endParaRPr>
              </a:p>
            </p:txBody>
          </p:sp>
          <p:sp>
            <p:nvSpPr>
              <p:cNvPr id="109" name="Flowchart: Magnetic Disk 108"/>
              <p:cNvSpPr/>
              <p:nvPr/>
            </p:nvSpPr>
            <p:spPr bwMode="ltGray">
              <a:xfrm>
                <a:off x="7896200" y="2132856"/>
                <a:ext cx="1887695" cy="1828800"/>
              </a:xfrm>
              <a:prstGeom prst="flowChartMagneticDisk">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sz="1350" kern="0" dirty="0">
                  <a:solidFill>
                    <a:sysClr val="windowText" lastClr="000000"/>
                  </a:solidFill>
                </a:endParaRPr>
              </a:p>
            </p:txBody>
          </p:sp>
          <p:sp>
            <p:nvSpPr>
              <p:cNvPr id="111" name="Flowchart: Magnetic Disk 110"/>
              <p:cNvSpPr/>
              <p:nvPr/>
            </p:nvSpPr>
            <p:spPr bwMode="ltGray">
              <a:xfrm>
                <a:off x="10106000" y="2132856"/>
                <a:ext cx="1887695" cy="1828800"/>
              </a:xfrm>
              <a:prstGeom prst="flowChartMagneticDisk">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sz="1350" kern="0" dirty="0">
                  <a:solidFill>
                    <a:sysClr val="windowText" lastClr="000000"/>
                  </a:solidFill>
                </a:endParaRPr>
              </a:p>
            </p:txBody>
          </p:sp>
        </p:grpSp>
        <p:sp>
          <p:nvSpPr>
            <p:cNvPr id="102" name="Content Placeholder 3"/>
            <p:cNvSpPr txBox="1">
              <a:spLocks/>
            </p:cNvSpPr>
            <p:nvPr/>
          </p:nvSpPr>
          <p:spPr>
            <a:xfrm>
              <a:off x="7389720" y="2029260"/>
              <a:ext cx="678932" cy="141222"/>
            </a:xfrm>
            <a:prstGeom prst="rect">
              <a:avLst/>
            </a:prstGeom>
          </p:spPr>
          <p:txBody>
            <a:bodyPr vert="horz" wrap="square" lIns="0" tIns="0" rIns="0" bIns="0" rtlCol="0">
              <a:noAutofit/>
            </a:bodyPr>
            <a:lst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rgbClr val="000000"/>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rgbClr val="000000"/>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rgbClr val="000000"/>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rgbClr val="000000"/>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marL="0" indent="0" algn="ctr">
                <a:buNone/>
                <a:defRPr/>
              </a:pPr>
              <a:r>
                <a:rPr lang="en-US" sz="2000" dirty="0">
                  <a:solidFill>
                    <a:schemeClr val="accent1">
                      <a:lumMod val="75000"/>
                    </a:schemeClr>
                  </a:solidFill>
                </a:rPr>
                <a:t>Node 1</a:t>
              </a:r>
              <a:endParaRPr lang="en-US" sz="1100" dirty="0">
                <a:solidFill>
                  <a:schemeClr val="accent1">
                    <a:lumMod val="75000"/>
                  </a:schemeClr>
                </a:solidFill>
              </a:endParaRPr>
            </a:p>
          </p:txBody>
        </p:sp>
        <p:sp>
          <p:nvSpPr>
            <p:cNvPr id="103" name="Content Placeholder 3"/>
            <p:cNvSpPr txBox="1">
              <a:spLocks/>
            </p:cNvSpPr>
            <p:nvPr/>
          </p:nvSpPr>
          <p:spPr>
            <a:xfrm>
              <a:off x="8977188" y="2023586"/>
              <a:ext cx="870709" cy="146897"/>
            </a:xfrm>
            <a:prstGeom prst="rect">
              <a:avLst/>
            </a:prstGeom>
          </p:spPr>
          <p:txBody>
            <a:bodyPr vert="horz" wrap="square" lIns="0" tIns="0" rIns="0" bIns="0" rtlCol="0">
              <a:noAutofit/>
            </a:bodyPr>
            <a:lst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rgbClr val="000000"/>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rgbClr val="000000"/>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rgbClr val="000000"/>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rgbClr val="000000"/>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marL="0" indent="0" algn="ctr">
                <a:buNone/>
                <a:defRPr/>
              </a:pPr>
              <a:r>
                <a:rPr lang="en-US" sz="2000" dirty="0">
                  <a:solidFill>
                    <a:schemeClr val="accent1">
                      <a:lumMod val="75000"/>
                    </a:schemeClr>
                  </a:solidFill>
                </a:rPr>
                <a:t>Node </a:t>
              </a:r>
              <a:r>
                <a:rPr lang="en-US" sz="2000" dirty="0" smtClean="0">
                  <a:solidFill>
                    <a:schemeClr val="accent1">
                      <a:lumMod val="75000"/>
                    </a:schemeClr>
                  </a:solidFill>
                </a:rPr>
                <a:t>2</a:t>
              </a:r>
              <a:endParaRPr lang="en-US" sz="1100" dirty="0">
                <a:solidFill>
                  <a:schemeClr val="accent1">
                    <a:lumMod val="75000"/>
                  </a:schemeClr>
                </a:solidFill>
              </a:endParaRPr>
            </a:p>
          </p:txBody>
        </p:sp>
        <p:sp>
          <p:nvSpPr>
            <p:cNvPr id="104" name="Content Placeholder 3"/>
            <p:cNvSpPr txBox="1">
              <a:spLocks/>
            </p:cNvSpPr>
            <p:nvPr/>
          </p:nvSpPr>
          <p:spPr>
            <a:xfrm>
              <a:off x="10713540" y="2029261"/>
              <a:ext cx="671727" cy="142282"/>
            </a:xfrm>
            <a:prstGeom prst="rect">
              <a:avLst/>
            </a:prstGeom>
          </p:spPr>
          <p:txBody>
            <a:bodyPr vert="horz" wrap="square" lIns="0" tIns="0" rIns="0" bIns="0" rtlCol="0">
              <a:noAutofit/>
            </a:bodyPr>
            <a:lst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rgbClr val="000000"/>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rgbClr val="000000"/>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rgbClr val="000000"/>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rgbClr val="000000"/>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marL="0" indent="0" algn="ctr">
                <a:buNone/>
                <a:defRPr/>
              </a:pPr>
              <a:r>
                <a:rPr lang="en-US" sz="2000" dirty="0">
                  <a:solidFill>
                    <a:schemeClr val="accent1">
                      <a:lumMod val="75000"/>
                    </a:schemeClr>
                  </a:solidFill>
                </a:rPr>
                <a:t>Node </a:t>
              </a:r>
              <a:r>
                <a:rPr lang="en-US" sz="2000" dirty="0" smtClean="0">
                  <a:solidFill>
                    <a:schemeClr val="accent1">
                      <a:lumMod val="75000"/>
                    </a:schemeClr>
                  </a:solidFill>
                </a:rPr>
                <a:t>3</a:t>
              </a:r>
              <a:endParaRPr lang="en-US" sz="1100" dirty="0">
                <a:solidFill>
                  <a:schemeClr val="accent1">
                    <a:lumMod val="75000"/>
                  </a:schemeClr>
                </a:solidFill>
              </a:endParaRPr>
            </a:p>
          </p:txBody>
        </p:sp>
      </p:grpSp>
      <p:sp>
        <p:nvSpPr>
          <p:cNvPr id="10" name="Snip and Round Single Corner Rectangle 9"/>
          <p:cNvSpPr/>
          <p:nvPr/>
        </p:nvSpPr>
        <p:spPr>
          <a:xfrm>
            <a:off x="6011953" y="3052247"/>
            <a:ext cx="1196647" cy="279918"/>
          </a:xfrm>
          <a:prstGeom prst="snipRoundRect">
            <a:avLst/>
          </a:prstGeom>
          <a:solidFill>
            <a:srgbClr val="01B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Schema</a:t>
            </a:r>
            <a:endParaRPr lang="en-US" dirty="0">
              <a:solidFill>
                <a:schemeClr val="tx1"/>
              </a:solidFill>
            </a:endParaRPr>
          </a:p>
        </p:txBody>
      </p:sp>
      <p:sp>
        <p:nvSpPr>
          <p:cNvPr id="11" name="Flowchart: Multidocument 10"/>
          <p:cNvSpPr/>
          <p:nvPr/>
        </p:nvSpPr>
        <p:spPr>
          <a:xfrm>
            <a:off x="6498958" y="3600806"/>
            <a:ext cx="897834" cy="556485"/>
          </a:xfrm>
          <a:prstGeom prst="flowChartMultidocumen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Tables</a:t>
            </a:r>
            <a:endParaRPr lang="en-US" dirty="0">
              <a:solidFill>
                <a:schemeClr val="tx1"/>
              </a:solidFill>
            </a:endParaRPr>
          </a:p>
        </p:txBody>
      </p:sp>
      <p:sp>
        <p:nvSpPr>
          <p:cNvPr id="12" name="Oval 11"/>
          <p:cNvSpPr/>
          <p:nvPr/>
        </p:nvSpPr>
        <p:spPr>
          <a:xfrm>
            <a:off x="5891795" y="4206850"/>
            <a:ext cx="1316805" cy="40930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Models</a:t>
            </a:r>
            <a:endParaRPr lang="en-US" dirty="0">
              <a:solidFill>
                <a:schemeClr val="tx1"/>
              </a:solidFill>
            </a:endParaRPr>
          </a:p>
        </p:txBody>
      </p:sp>
      <p:cxnSp>
        <p:nvCxnSpPr>
          <p:cNvPr id="14" name="Straight Connector 13"/>
          <p:cNvCxnSpPr/>
          <p:nvPr/>
        </p:nvCxnSpPr>
        <p:spPr>
          <a:xfrm flipV="1">
            <a:off x="6069629" y="3347500"/>
            <a:ext cx="104090" cy="91929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11" idx="0"/>
          </p:cNvCxnSpPr>
          <p:nvPr/>
        </p:nvCxnSpPr>
        <p:spPr>
          <a:xfrm flipH="1" flipV="1">
            <a:off x="6997076" y="3332165"/>
            <a:ext cx="12567" cy="26864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4" name="Snip and Round Single Corner Rectangle 113"/>
          <p:cNvSpPr/>
          <p:nvPr/>
        </p:nvSpPr>
        <p:spPr>
          <a:xfrm>
            <a:off x="8041203" y="3021074"/>
            <a:ext cx="1196647" cy="279918"/>
          </a:xfrm>
          <a:prstGeom prst="snipRoundRect">
            <a:avLst/>
          </a:prstGeom>
          <a:solidFill>
            <a:srgbClr val="01B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Schema</a:t>
            </a:r>
            <a:endParaRPr lang="en-US" dirty="0">
              <a:solidFill>
                <a:schemeClr val="tx1"/>
              </a:solidFill>
            </a:endParaRPr>
          </a:p>
        </p:txBody>
      </p:sp>
      <p:sp>
        <p:nvSpPr>
          <p:cNvPr id="115" name="Flowchart: Multidocument 114"/>
          <p:cNvSpPr/>
          <p:nvPr/>
        </p:nvSpPr>
        <p:spPr>
          <a:xfrm>
            <a:off x="8528208" y="3600806"/>
            <a:ext cx="897834" cy="556485"/>
          </a:xfrm>
          <a:prstGeom prst="flowChartMultidocumen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Tables</a:t>
            </a:r>
            <a:endParaRPr lang="en-US" dirty="0">
              <a:solidFill>
                <a:schemeClr val="tx1"/>
              </a:solidFill>
            </a:endParaRPr>
          </a:p>
        </p:txBody>
      </p:sp>
      <p:sp>
        <p:nvSpPr>
          <p:cNvPr id="116" name="Oval 115"/>
          <p:cNvSpPr/>
          <p:nvPr/>
        </p:nvSpPr>
        <p:spPr>
          <a:xfrm>
            <a:off x="7921045" y="4206850"/>
            <a:ext cx="1316805" cy="40930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Models</a:t>
            </a:r>
            <a:endParaRPr lang="en-US" dirty="0">
              <a:solidFill>
                <a:schemeClr val="tx1"/>
              </a:solidFill>
            </a:endParaRPr>
          </a:p>
        </p:txBody>
      </p:sp>
      <p:cxnSp>
        <p:nvCxnSpPr>
          <p:cNvPr id="117" name="Straight Connector 116"/>
          <p:cNvCxnSpPr/>
          <p:nvPr/>
        </p:nvCxnSpPr>
        <p:spPr>
          <a:xfrm flipV="1">
            <a:off x="8098879" y="3300992"/>
            <a:ext cx="57837" cy="96579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115" idx="0"/>
          </p:cNvCxnSpPr>
          <p:nvPr/>
        </p:nvCxnSpPr>
        <p:spPr>
          <a:xfrm flipH="1" flipV="1">
            <a:off x="8977125" y="3300992"/>
            <a:ext cx="61768" cy="29981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9" name="Snip and Round Single Corner Rectangle 118"/>
          <p:cNvSpPr/>
          <p:nvPr/>
        </p:nvSpPr>
        <p:spPr>
          <a:xfrm>
            <a:off x="10089081" y="3021074"/>
            <a:ext cx="1196647" cy="279918"/>
          </a:xfrm>
          <a:prstGeom prst="snipRoundRect">
            <a:avLst/>
          </a:prstGeom>
          <a:solidFill>
            <a:srgbClr val="01B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Schema</a:t>
            </a:r>
            <a:endParaRPr lang="en-US" dirty="0">
              <a:solidFill>
                <a:schemeClr val="tx1"/>
              </a:solidFill>
            </a:endParaRPr>
          </a:p>
        </p:txBody>
      </p:sp>
      <p:sp>
        <p:nvSpPr>
          <p:cNvPr id="120" name="Flowchart: Multidocument 119"/>
          <p:cNvSpPr/>
          <p:nvPr/>
        </p:nvSpPr>
        <p:spPr>
          <a:xfrm>
            <a:off x="10576086" y="3600806"/>
            <a:ext cx="897834" cy="556485"/>
          </a:xfrm>
          <a:prstGeom prst="flowChartMultidocumen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Tables</a:t>
            </a:r>
            <a:endParaRPr lang="en-US" dirty="0">
              <a:solidFill>
                <a:schemeClr val="tx1"/>
              </a:solidFill>
            </a:endParaRPr>
          </a:p>
        </p:txBody>
      </p:sp>
      <p:sp>
        <p:nvSpPr>
          <p:cNvPr id="121" name="Oval 120"/>
          <p:cNvSpPr/>
          <p:nvPr/>
        </p:nvSpPr>
        <p:spPr>
          <a:xfrm>
            <a:off x="9968923" y="4206850"/>
            <a:ext cx="1316805" cy="40930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Models</a:t>
            </a:r>
            <a:endParaRPr lang="en-US" dirty="0">
              <a:solidFill>
                <a:schemeClr val="tx1"/>
              </a:solidFill>
            </a:endParaRPr>
          </a:p>
        </p:txBody>
      </p:sp>
      <p:cxnSp>
        <p:nvCxnSpPr>
          <p:cNvPr id="122" name="Straight Connector 121"/>
          <p:cNvCxnSpPr/>
          <p:nvPr/>
        </p:nvCxnSpPr>
        <p:spPr>
          <a:xfrm flipV="1">
            <a:off x="10146757" y="3300992"/>
            <a:ext cx="57837" cy="96579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120" idx="0"/>
          </p:cNvCxnSpPr>
          <p:nvPr/>
        </p:nvCxnSpPr>
        <p:spPr>
          <a:xfrm flipH="1" flipV="1">
            <a:off x="11025003" y="3300992"/>
            <a:ext cx="61768" cy="29981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098547" y="5053242"/>
            <a:ext cx="5012409" cy="3493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Network</a:t>
            </a:r>
            <a:endParaRPr lang="en-US" dirty="0">
              <a:solidFill>
                <a:schemeClr val="tx1"/>
              </a:solidFill>
            </a:endParaRPr>
          </a:p>
        </p:txBody>
      </p:sp>
      <p:sp>
        <p:nvSpPr>
          <p:cNvPr id="24" name="Up-Down Arrow 23"/>
          <p:cNvSpPr/>
          <p:nvPr/>
        </p:nvSpPr>
        <p:spPr>
          <a:xfrm>
            <a:off x="6477848" y="4753165"/>
            <a:ext cx="215097" cy="321015"/>
          </a:xfrm>
          <a:prstGeom prst="upDownArrow">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Up-Down Arrow 123"/>
          <p:cNvSpPr/>
          <p:nvPr/>
        </p:nvSpPr>
        <p:spPr>
          <a:xfrm>
            <a:off x="8519294" y="4742134"/>
            <a:ext cx="215097" cy="321015"/>
          </a:xfrm>
          <a:prstGeom prst="upDownArrow">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Up-Down Arrow 124"/>
          <p:cNvSpPr/>
          <p:nvPr/>
        </p:nvSpPr>
        <p:spPr>
          <a:xfrm>
            <a:off x="10504354" y="4733274"/>
            <a:ext cx="215097" cy="321015"/>
          </a:xfrm>
          <a:prstGeom prst="upDownArrow">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80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Group 109"/>
          <p:cNvGrpSpPr/>
          <p:nvPr/>
        </p:nvGrpSpPr>
        <p:grpSpPr>
          <a:xfrm>
            <a:off x="1036322" y="-2129977"/>
            <a:ext cx="9053526" cy="6977827"/>
            <a:chOff x="2290636" y="98336"/>
            <a:chExt cx="9054705" cy="6978736"/>
          </a:xfrm>
        </p:grpSpPr>
        <p:sp>
          <p:nvSpPr>
            <p:cNvPr id="102" name="Rectangle 101"/>
            <p:cNvSpPr/>
            <p:nvPr/>
          </p:nvSpPr>
          <p:spPr>
            <a:xfrm>
              <a:off x="4170741" y="5216750"/>
              <a:ext cx="7174600" cy="7093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4299" dirty="0">
                <a:solidFill>
                  <a:prstClr val="white"/>
                </a:solidFill>
              </a:endParaRPr>
            </a:p>
          </p:txBody>
        </p:sp>
        <p:sp>
          <p:nvSpPr>
            <p:cNvPr id="89" name="Rectangle 88"/>
            <p:cNvSpPr/>
            <p:nvPr/>
          </p:nvSpPr>
          <p:spPr bwMode="gray">
            <a:xfrm>
              <a:off x="2290636" y="5040858"/>
              <a:ext cx="1357036" cy="54864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defTabSz="1088421">
                <a:lnSpc>
                  <a:spcPct val="70000"/>
                </a:lnSpc>
              </a:pPr>
              <a:r>
                <a:rPr lang="en-US" sz="1400" b="1" dirty="0">
                  <a:solidFill>
                    <a:prstClr val="white"/>
                  </a:solidFill>
                </a:rPr>
                <a:t>Business Understanding</a:t>
              </a:r>
            </a:p>
          </p:txBody>
        </p:sp>
        <p:sp>
          <p:nvSpPr>
            <p:cNvPr id="90" name="Rectangle 89"/>
            <p:cNvSpPr/>
            <p:nvPr/>
          </p:nvSpPr>
          <p:spPr bwMode="gray">
            <a:xfrm>
              <a:off x="3944306" y="5046623"/>
              <a:ext cx="1362718" cy="54864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defTabSz="1088421">
                <a:lnSpc>
                  <a:spcPct val="70000"/>
                </a:lnSpc>
              </a:pPr>
              <a:r>
                <a:rPr lang="en-US" sz="1400" b="1" dirty="0">
                  <a:solidFill>
                    <a:prstClr val="white"/>
                  </a:solidFill>
                </a:rPr>
                <a:t>Data  </a:t>
              </a:r>
              <a:r>
                <a:rPr lang="en-US" sz="1400" b="1" dirty="0" smtClean="0">
                  <a:solidFill>
                    <a:prstClr val="white"/>
                  </a:solidFill>
                </a:rPr>
                <a:t>Analysis</a:t>
              </a:r>
              <a:endParaRPr lang="en-US" sz="1400" b="1" dirty="0">
                <a:solidFill>
                  <a:prstClr val="white"/>
                </a:solidFill>
              </a:endParaRPr>
            </a:p>
          </p:txBody>
        </p:sp>
        <p:sp>
          <p:nvSpPr>
            <p:cNvPr id="91" name="Rectangle 90"/>
            <p:cNvSpPr/>
            <p:nvPr/>
          </p:nvSpPr>
          <p:spPr bwMode="gray">
            <a:xfrm>
              <a:off x="5606896" y="5040858"/>
              <a:ext cx="1206692" cy="54864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defTabSz="1088421">
                <a:lnSpc>
                  <a:spcPct val="70000"/>
                </a:lnSpc>
              </a:pPr>
              <a:r>
                <a:rPr lang="en-US" sz="1400" b="1" dirty="0">
                  <a:solidFill>
                    <a:prstClr val="white"/>
                  </a:solidFill>
                </a:rPr>
                <a:t>Data Preparation</a:t>
              </a:r>
            </a:p>
          </p:txBody>
        </p:sp>
        <p:sp>
          <p:nvSpPr>
            <p:cNvPr id="92" name="Rectangle 91"/>
            <p:cNvSpPr/>
            <p:nvPr/>
          </p:nvSpPr>
          <p:spPr bwMode="gray">
            <a:xfrm>
              <a:off x="7149191" y="5040858"/>
              <a:ext cx="1213712" cy="54864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defTabSz="1088421">
                <a:lnSpc>
                  <a:spcPct val="70000"/>
                </a:lnSpc>
              </a:pPr>
              <a:r>
                <a:rPr lang="en-US" sz="1400" b="1" dirty="0">
                  <a:solidFill>
                    <a:prstClr val="white"/>
                  </a:solidFill>
                </a:rPr>
                <a:t>Modeling</a:t>
              </a:r>
            </a:p>
          </p:txBody>
        </p:sp>
        <p:sp>
          <p:nvSpPr>
            <p:cNvPr id="93" name="Rectangle 92"/>
            <p:cNvSpPr/>
            <p:nvPr/>
          </p:nvSpPr>
          <p:spPr bwMode="gray">
            <a:xfrm>
              <a:off x="8679079" y="5040858"/>
              <a:ext cx="1119489" cy="54864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defTabSz="1088421">
                <a:lnSpc>
                  <a:spcPct val="70000"/>
                </a:lnSpc>
              </a:pPr>
              <a:r>
                <a:rPr lang="en-US" sz="1400" b="1" dirty="0">
                  <a:solidFill>
                    <a:prstClr val="white"/>
                  </a:solidFill>
                </a:rPr>
                <a:t>Evaluation</a:t>
              </a:r>
            </a:p>
          </p:txBody>
        </p:sp>
        <p:sp>
          <p:nvSpPr>
            <p:cNvPr id="95" name="Rectangle 94"/>
            <p:cNvSpPr/>
            <p:nvPr/>
          </p:nvSpPr>
          <p:spPr bwMode="gray">
            <a:xfrm>
              <a:off x="10114745" y="5040858"/>
              <a:ext cx="1136043" cy="54864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defTabSz="1088421">
                <a:lnSpc>
                  <a:spcPct val="70000"/>
                </a:lnSpc>
              </a:pPr>
              <a:r>
                <a:rPr lang="en-US" sz="1400" b="1" dirty="0">
                  <a:solidFill>
                    <a:prstClr val="white"/>
                  </a:solidFill>
                </a:rPr>
                <a:t>Deployment</a:t>
              </a:r>
            </a:p>
          </p:txBody>
        </p:sp>
        <p:sp>
          <p:nvSpPr>
            <p:cNvPr id="8" name="Arc 7"/>
            <p:cNvSpPr/>
            <p:nvPr/>
          </p:nvSpPr>
          <p:spPr>
            <a:xfrm rot="18803978">
              <a:off x="2665527" y="4634023"/>
              <a:ext cx="2443048" cy="2443050"/>
            </a:xfrm>
            <a:prstGeom prst="arc">
              <a:avLst>
                <a:gd name="adj1" fmla="val 16587398"/>
                <a:gd name="adj2" fmla="val 0"/>
              </a:avLst>
            </a:prstGeom>
            <a:ln w="412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1088421"/>
              <a:endParaRPr lang="en-US" sz="4299">
                <a:solidFill>
                  <a:srgbClr val="212E35"/>
                </a:solidFill>
              </a:endParaRPr>
            </a:p>
          </p:txBody>
        </p:sp>
        <p:sp>
          <p:nvSpPr>
            <p:cNvPr id="103" name="Arc 102"/>
            <p:cNvSpPr/>
            <p:nvPr/>
          </p:nvSpPr>
          <p:spPr>
            <a:xfrm rot="18848346">
              <a:off x="4629543" y="4673870"/>
              <a:ext cx="1985586" cy="1985588"/>
            </a:xfrm>
            <a:prstGeom prst="arc">
              <a:avLst>
                <a:gd name="adj1" fmla="val 16587398"/>
                <a:gd name="adj2" fmla="val 0"/>
              </a:avLst>
            </a:prstGeom>
            <a:ln w="412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1088421"/>
              <a:endParaRPr lang="en-US" sz="4299">
                <a:solidFill>
                  <a:srgbClr val="212E35"/>
                </a:solidFill>
              </a:endParaRPr>
            </a:p>
          </p:txBody>
        </p:sp>
        <p:sp>
          <p:nvSpPr>
            <p:cNvPr id="104" name="Arc 103"/>
            <p:cNvSpPr/>
            <p:nvPr/>
          </p:nvSpPr>
          <p:spPr>
            <a:xfrm rot="18848346">
              <a:off x="6055865" y="4673871"/>
              <a:ext cx="1985586" cy="1985588"/>
            </a:xfrm>
            <a:prstGeom prst="arc">
              <a:avLst>
                <a:gd name="adj1" fmla="val 16587398"/>
                <a:gd name="adj2" fmla="val 0"/>
              </a:avLst>
            </a:prstGeom>
            <a:ln w="412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1088421"/>
              <a:endParaRPr lang="en-US" sz="4299">
                <a:solidFill>
                  <a:srgbClr val="212E35"/>
                </a:solidFill>
              </a:endParaRPr>
            </a:p>
          </p:txBody>
        </p:sp>
        <p:sp>
          <p:nvSpPr>
            <p:cNvPr id="105" name="Arc 104"/>
            <p:cNvSpPr/>
            <p:nvPr/>
          </p:nvSpPr>
          <p:spPr>
            <a:xfrm rot="18848346">
              <a:off x="7523903" y="4673872"/>
              <a:ext cx="1985586" cy="1985588"/>
            </a:xfrm>
            <a:prstGeom prst="arc">
              <a:avLst>
                <a:gd name="adj1" fmla="val 16587398"/>
                <a:gd name="adj2" fmla="val 0"/>
              </a:avLst>
            </a:prstGeom>
            <a:ln w="412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1088421"/>
              <a:endParaRPr lang="en-US" sz="4299">
                <a:solidFill>
                  <a:srgbClr val="212E35"/>
                </a:solidFill>
              </a:endParaRPr>
            </a:p>
          </p:txBody>
        </p:sp>
        <p:sp>
          <p:nvSpPr>
            <p:cNvPr id="106" name="Arc 105"/>
            <p:cNvSpPr/>
            <p:nvPr/>
          </p:nvSpPr>
          <p:spPr>
            <a:xfrm rot="18848346">
              <a:off x="8986584" y="4673873"/>
              <a:ext cx="1985586" cy="1985588"/>
            </a:xfrm>
            <a:prstGeom prst="arc">
              <a:avLst>
                <a:gd name="adj1" fmla="val 16587398"/>
                <a:gd name="adj2" fmla="val 0"/>
              </a:avLst>
            </a:prstGeom>
            <a:ln w="412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1088421"/>
              <a:endParaRPr lang="en-US" sz="4299">
                <a:solidFill>
                  <a:srgbClr val="212E35"/>
                </a:solidFill>
              </a:endParaRPr>
            </a:p>
          </p:txBody>
        </p:sp>
        <p:sp>
          <p:nvSpPr>
            <p:cNvPr id="107" name="Arc 106"/>
            <p:cNvSpPr/>
            <p:nvPr/>
          </p:nvSpPr>
          <p:spPr>
            <a:xfrm rot="8100000">
              <a:off x="6075530" y="3818466"/>
              <a:ext cx="1985586" cy="1985588"/>
            </a:xfrm>
            <a:prstGeom prst="arc">
              <a:avLst>
                <a:gd name="adj1" fmla="val 16587398"/>
                <a:gd name="adj2" fmla="val 0"/>
              </a:avLst>
            </a:prstGeom>
            <a:ln w="412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1088421"/>
              <a:endParaRPr lang="en-US" sz="4299">
                <a:solidFill>
                  <a:srgbClr val="212E35"/>
                </a:solidFill>
              </a:endParaRPr>
            </a:p>
          </p:txBody>
        </p:sp>
        <p:sp>
          <p:nvSpPr>
            <p:cNvPr id="108" name="Arc 107"/>
            <p:cNvSpPr/>
            <p:nvPr/>
          </p:nvSpPr>
          <p:spPr>
            <a:xfrm rot="7919516">
              <a:off x="3991340" y="84261"/>
              <a:ext cx="6208620" cy="6236770"/>
            </a:xfrm>
            <a:prstGeom prst="arc">
              <a:avLst>
                <a:gd name="adj1" fmla="val 16587398"/>
                <a:gd name="adj2" fmla="val 0"/>
              </a:avLst>
            </a:prstGeom>
            <a:ln w="412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1088421"/>
              <a:endParaRPr lang="en-US" sz="4299">
                <a:solidFill>
                  <a:srgbClr val="212E35"/>
                </a:solidFill>
              </a:endParaRPr>
            </a:p>
          </p:txBody>
        </p:sp>
        <p:sp>
          <p:nvSpPr>
            <p:cNvPr id="116" name="Arc 115"/>
            <p:cNvSpPr/>
            <p:nvPr/>
          </p:nvSpPr>
          <p:spPr>
            <a:xfrm rot="8100000">
              <a:off x="2796609" y="3372427"/>
              <a:ext cx="2443048" cy="2443050"/>
            </a:xfrm>
            <a:prstGeom prst="arc">
              <a:avLst>
                <a:gd name="adj1" fmla="val 16587398"/>
                <a:gd name="adj2" fmla="val 0"/>
              </a:avLst>
            </a:prstGeom>
            <a:ln w="412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1088421"/>
              <a:endParaRPr lang="en-US" sz="4299">
                <a:solidFill>
                  <a:srgbClr val="212E35"/>
                </a:solidFill>
              </a:endParaRPr>
            </a:p>
          </p:txBody>
        </p:sp>
      </p:grpSp>
      <p:sp>
        <p:nvSpPr>
          <p:cNvPr id="120" name="Arc 119"/>
          <p:cNvSpPr/>
          <p:nvPr/>
        </p:nvSpPr>
        <p:spPr>
          <a:xfrm rot="7919516">
            <a:off x="752564" y="-5606101"/>
            <a:ext cx="10194578" cy="10147481"/>
          </a:xfrm>
          <a:prstGeom prst="arc">
            <a:avLst>
              <a:gd name="adj1" fmla="val 16587398"/>
              <a:gd name="adj2" fmla="val 0"/>
            </a:avLst>
          </a:prstGeom>
          <a:ln w="412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1088421"/>
            <a:endParaRPr lang="en-US" sz="4299">
              <a:solidFill>
                <a:srgbClr val="212E35"/>
              </a:solidFill>
            </a:endParaRPr>
          </a:p>
        </p:txBody>
      </p:sp>
      <p:sp>
        <p:nvSpPr>
          <p:cNvPr id="140" name="Rectangle 139"/>
          <p:cNvSpPr/>
          <p:nvPr/>
        </p:nvSpPr>
        <p:spPr>
          <a:xfrm>
            <a:off x="3283043" y="3418748"/>
            <a:ext cx="503664" cy="264688"/>
          </a:xfrm>
          <a:prstGeom prst="rect">
            <a:avLst/>
          </a:prstGeom>
        </p:spPr>
        <p:txBody>
          <a:bodyPr wrap="none">
            <a:spAutoFit/>
          </a:bodyPr>
          <a:lstStyle/>
          <a:p>
            <a:pPr algn="ctr" defTabSz="1088421">
              <a:lnSpc>
                <a:spcPct val="70000"/>
              </a:lnSpc>
            </a:pPr>
            <a:r>
              <a:rPr lang="en-US" sz="1600" dirty="0">
                <a:solidFill>
                  <a:prstClr val="white"/>
                </a:solidFill>
              </a:rPr>
              <a:t>SQL</a:t>
            </a:r>
          </a:p>
        </p:txBody>
      </p:sp>
      <p:sp>
        <p:nvSpPr>
          <p:cNvPr id="141" name="Rectangle 140"/>
          <p:cNvSpPr/>
          <p:nvPr/>
        </p:nvSpPr>
        <p:spPr>
          <a:xfrm>
            <a:off x="9235098" y="3418748"/>
            <a:ext cx="503664" cy="264688"/>
          </a:xfrm>
          <a:prstGeom prst="rect">
            <a:avLst/>
          </a:prstGeom>
        </p:spPr>
        <p:txBody>
          <a:bodyPr wrap="none">
            <a:spAutoFit/>
          </a:bodyPr>
          <a:lstStyle/>
          <a:p>
            <a:pPr algn="ctr" defTabSz="1088421">
              <a:lnSpc>
                <a:spcPct val="70000"/>
              </a:lnSpc>
            </a:pPr>
            <a:r>
              <a:rPr lang="en-US" sz="1600" dirty="0">
                <a:solidFill>
                  <a:prstClr val="white"/>
                </a:solidFill>
              </a:rPr>
              <a:t>SQL</a:t>
            </a:r>
          </a:p>
        </p:txBody>
      </p:sp>
      <p:sp>
        <p:nvSpPr>
          <p:cNvPr id="142" name="Rectangle 141"/>
          <p:cNvSpPr/>
          <p:nvPr/>
        </p:nvSpPr>
        <p:spPr>
          <a:xfrm>
            <a:off x="6353950" y="3418748"/>
            <a:ext cx="503664" cy="264688"/>
          </a:xfrm>
          <a:prstGeom prst="rect">
            <a:avLst/>
          </a:prstGeom>
        </p:spPr>
        <p:txBody>
          <a:bodyPr wrap="none">
            <a:spAutoFit/>
          </a:bodyPr>
          <a:lstStyle/>
          <a:p>
            <a:pPr algn="ctr" defTabSz="1088421">
              <a:lnSpc>
                <a:spcPct val="70000"/>
              </a:lnSpc>
            </a:pPr>
            <a:r>
              <a:rPr lang="en-US" sz="1600" dirty="0">
                <a:solidFill>
                  <a:prstClr val="white"/>
                </a:solidFill>
              </a:rPr>
              <a:t>SQL</a:t>
            </a:r>
          </a:p>
        </p:txBody>
      </p:sp>
      <p:sp>
        <p:nvSpPr>
          <p:cNvPr id="143" name="Rectangle 142"/>
          <p:cNvSpPr/>
          <p:nvPr/>
        </p:nvSpPr>
        <p:spPr>
          <a:xfrm>
            <a:off x="7765629" y="3418748"/>
            <a:ext cx="503664" cy="264688"/>
          </a:xfrm>
          <a:prstGeom prst="rect">
            <a:avLst/>
          </a:prstGeom>
        </p:spPr>
        <p:txBody>
          <a:bodyPr wrap="none">
            <a:spAutoFit/>
          </a:bodyPr>
          <a:lstStyle/>
          <a:p>
            <a:pPr algn="ctr" defTabSz="1088421">
              <a:lnSpc>
                <a:spcPct val="70000"/>
              </a:lnSpc>
            </a:pPr>
            <a:r>
              <a:rPr lang="en-US" sz="1600" dirty="0">
                <a:solidFill>
                  <a:prstClr val="white"/>
                </a:solidFill>
              </a:rPr>
              <a:t>SQL</a:t>
            </a:r>
          </a:p>
        </p:txBody>
      </p:sp>
      <p:sp>
        <p:nvSpPr>
          <p:cNvPr id="144" name="Rectangle 143"/>
          <p:cNvSpPr/>
          <p:nvPr/>
        </p:nvSpPr>
        <p:spPr>
          <a:xfrm>
            <a:off x="4759404" y="3418748"/>
            <a:ext cx="503664" cy="264688"/>
          </a:xfrm>
          <a:prstGeom prst="rect">
            <a:avLst/>
          </a:prstGeom>
        </p:spPr>
        <p:txBody>
          <a:bodyPr wrap="none">
            <a:spAutoFit/>
          </a:bodyPr>
          <a:lstStyle/>
          <a:p>
            <a:pPr algn="ctr" defTabSz="1088421">
              <a:lnSpc>
                <a:spcPct val="70000"/>
              </a:lnSpc>
            </a:pPr>
            <a:r>
              <a:rPr lang="en-US" sz="1600" dirty="0">
                <a:solidFill>
                  <a:prstClr val="white"/>
                </a:solidFill>
              </a:rPr>
              <a:t>SQL</a:t>
            </a:r>
          </a:p>
        </p:txBody>
      </p:sp>
      <p:sp>
        <p:nvSpPr>
          <p:cNvPr id="83" name="Title 1"/>
          <p:cNvSpPr txBox="1">
            <a:spLocks/>
          </p:cNvSpPr>
          <p:nvPr/>
        </p:nvSpPr>
        <p:spPr>
          <a:xfrm>
            <a:off x="987398" y="372100"/>
            <a:ext cx="9912135" cy="685668"/>
          </a:xfrm>
          <a:prstGeom prst="rect">
            <a:avLst/>
          </a:prstGeom>
        </p:spPr>
        <p:txBody>
          <a:bodyPr>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4399" dirty="0" smtClean="0">
                <a:solidFill>
                  <a:prstClr val="white"/>
                </a:solidFill>
              </a:rPr>
              <a:t>End-to-End Machine Learning Process</a:t>
            </a:r>
            <a:endParaRPr lang="en-US" sz="4399" dirty="0">
              <a:solidFill>
                <a:prstClr val="white"/>
              </a:solidFill>
            </a:endParaRPr>
          </a:p>
        </p:txBody>
      </p:sp>
    </p:spTree>
    <p:extLst>
      <p:ext uri="{BB962C8B-B14F-4D97-AF65-F5344CB8AC3E}">
        <p14:creationId xmlns:p14="http://schemas.microsoft.com/office/powerpoint/2010/main" val="3553457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End-to-End Machine Learning Management</a:t>
            </a:r>
            <a:endParaRPr lang="en-US" dirty="0"/>
          </a:p>
        </p:txBody>
      </p:sp>
      <p:sp>
        <p:nvSpPr>
          <p:cNvPr id="3" name="Slide Number Placeholder 2"/>
          <p:cNvSpPr>
            <a:spLocks noGrp="1"/>
          </p:cNvSpPr>
          <p:nvPr>
            <p:ph type="sldNum" sz="quarter" idx="4"/>
          </p:nvPr>
        </p:nvSpPr>
        <p:spPr/>
        <p:txBody>
          <a:bodyPr/>
          <a:lstStyle/>
          <a:p>
            <a:fld id="{0FB999A9-77CE-4AD1-9911-24A29F08BC34}" type="slidenum">
              <a:rPr lang="en-US" smtClean="0">
                <a:solidFill>
                  <a:prstClr val="white">
                    <a:lumMod val="75000"/>
                  </a:prstClr>
                </a:solidFill>
              </a:rPr>
              <a:pPr/>
              <a:t>45</a:t>
            </a:fld>
            <a:endParaRPr lang="en-US">
              <a:solidFill>
                <a:prstClr val="white">
                  <a:lumMod val="75000"/>
                </a:prstClr>
              </a:solidFill>
            </a:endParaRPr>
          </a:p>
        </p:txBody>
      </p:sp>
      <p:sp>
        <p:nvSpPr>
          <p:cNvPr id="6" name="Text Placeholder 5"/>
          <p:cNvSpPr>
            <a:spLocks noGrp="1"/>
          </p:cNvSpPr>
          <p:nvPr>
            <p:ph type="body" sz="quarter" idx="13"/>
          </p:nvPr>
        </p:nvSpPr>
        <p:spPr/>
        <p:txBody>
          <a:bodyPr>
            <a:normAutofit/>
          </a:bodyPr>
          <a:lstStyle/>
          <a:p>
            <a:r>
              <a:rPr lang="en-US" sz="2400" dirty="0" smtClean="0"/>
              <a:t>Predictive </a:t>
            </a:r>
            <a:r>
              <a:rPr lang="en-US" sz="2400" smtClean="0"/>
              <a:t>analytics process supported internal to database</a:t>
            </a:r>
            <a:endParaRPr lang="en-US" sz="2400" dirty="0"/>
          </a:p>
        </p:txBody>
      </p:sp>
      <p:sp>
        <p:nvSpPr>
          <p:cNvPr id="4" name="Rectangle 3"/>
          <p:cNvSpPr/>
          <p:nvPr/>
        </p:nvSpPr>
        <p:spPr>
          <a:xfrm>
            <a:off x="9297479" y="3729112"/>
            <a:ext cx="1878227" cy="369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1" name="Rectangle 30"/>
          <p:cNvSpPr/>
          <p:nvPr/>
        </p:nvSpPr>
        <p:spPr>
          <a:xfrm>
            <a:off x="7234343" y="3729112"/>
            <a:ext cx="1878227" cy="36933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2" name="Rectangle 31"/>
          <p:cNvSpPr/>
          <p:nvPr/>
        </p:nvSpPr>
        <p:spPr>
          <a:xfrm>
            <a:off x="5171208" y="3729112"/>
            <a:ext cx="1878227" cy="36933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3" name="Rectangle 32"/>
          <p:cNvSpPr/>
          <p:nvPr/>
        </p:nvSpPr>
        <p:spPr>
          <a:xfrm>
            <a:off x="3108073" y="3729112"/>
            <a:ext cx="1878227" cy="36933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4" name="Rectangle 33"/>
          <p:cNvSpPr/>
          <p:nvPr/>
        </p:nvSpPr>
        <p:spPr>
          <a:xfrm>
            <a:off x="1044938" y="3729112"/>
            <a:ext cx="1878227" cy="36933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6" name="TextBox 55"/>
          <p:cNvSpPr txBox="1"/>
          <p:nvPr/>
        </p:nvSpPr>
        <p:spPr>
          <a:xfrm>
            <a:off x="1044938" y="3729112"/>
            <a:ext cx="1836694" cy="369332"/>
          </a:xfrm>
          <a:prstGeom prst="rect">
            <a:avLst/>
          </a:prstGeom>
        </p:spPr>
        <p:txBody>
          <a:bodyPr vert="horz" wrap="square" lIns="91440" tIns="45720" rIns="91440" bIns="45720" rtlCol="0" anchor="t" anchorCtr="0">
            <a:spAutoFit/>
          </a:bodyPr>
          <a:lstStyle/>
          <a:p>
            <a:pPr algn="ctr" defTabSz="914400"/>
            <a:r>
              <a:rPr lang="en-US" b="1">
                <a:solidFill>
                  <a:prstClr val="white"/>
                </a:solidFill>
                <a:ea typeface="Roboto Light" charset="0"/>
                <a:cs typeface="Roboto Light" charset="0"/>
              </a:rPr>
              <a:t>Data Analysis</a:t>
            </a:r>
          </a:p>
        </p:txBody>
      </p:sp>
      <p:sp>
        <p:nvSpPr>
          <p:cNvPr id="26" name="TextBox 25"/>
          <p:cNvSpPr txBox="1"/>
          <p:nvPr/>
        </p:nvSpPr>
        <p:spPr>
          <a:xfrm>
            <a:off x="3140111" y="3729112"/>
            <a:ext cx="1814151" cy="369332"/>
          </a:xfrm>
          <a:prstGeom prst="rect">
            <a:avLst/>
          </a:prstGeom>
        </p:spPr>
        <p:txBody>
          <a:bodyPr vert="horz" wrap="none" lIns="91440" tIns="45720" rIns="91440" bIns="45720" rtlCol="0" anchor="t" anchorCtr="0">
            <a:spAutoFit/>
          </a:bodyPr>
          <a:lstStyle/>
          <a:p>
            <a:pPr algn="ctr" defTabSz="914400"/>
            <a:r>
              <a:rPr lang="en-US" b="1">
                <a:solidFill>
                  <a:prstClr val="white"/>
                </a:solidFill>
                <a:ea typeface="Roboto Light" charset="0"/>
                <a:cs typeface="Roboto Light" charset="0"/>
              </a:rPr>
              <a:t>Data Preparation</a:t>
            </a:r>
          </a:p>
        </p:txBody>
      </p:sp>
      <p:sp>
        <p:nvSpPr>
          <p:cNvPr id="27" name="TextBox 26"/>
          <p:cNvSpPr txBox="1"/>
          <p:nvPr/>
        </p:nvSpPr>
        <p:spPr>
          <a:xfrm>
            <a:off x="5180036" y="3729112"/>
            <a:ext cx="1848671" cy="369332"/>
          </a:xfrm>
          <a:prstGeom prst="rect">
            <a:avLst/>
          </a:prstGeom>
        </p:spPr>
        <p:txBody>
          <a:bodyPr vert="horz" wrap="square" lIns="91440" tIns="45720" rIns="91440" bIns="45720" rtlCol="0" anchor="t" anchorCtr="0">
            <a:spAutoFit/>
          </a:bodyPr>
          <a:lstStyle/>
          <a:p>
            <a:pPr algn="ctr" defTabSz="914400"/>
            <a:r>
              <a:rPr lang="en-US" b="1">
                <a:solidFill>
                  <a:prstClr val="white"/>
                </a:solidFill>
                <a:ea typeface="Roboto Light" charset="0"/>
                <a:cs typeface="Roboto Light" charset="0"/>
              </a:rPr>
              <a:t>Modeling</a:t>
            </a:r>
          </a:p>
        </p:txBody>
      </p:sp>
      <p:sp>
        <p:nvSpPr>
          <p:cNvPr id="28" name="TextBox 27"/>
          <p:cNvSpPr txBox="1"/>
          <p:nvPr/>
        </p:nvSpPr>
        <p:spPr>
          <a:xfrm>
            <a:off x="7260834" y="3729112"/>
            <a:ext cx="1851735" cy="369332"/>
          </a:xfrm>
          <a:prstGeom prst="rect">
            <a:avLst/>
          </a:prstGeom>
        </p:spPr>
        <p:txBody>
          <a:bodyPr vert="horz" wrap="square" lIns="91440" tIns="45720" rIns="91440" bIns="45720" rtlCol="0" anchor="t" anchorCtr="0">
            <a:spAutoFit/>
          </a:bodyPr>
          <a:lstStyle/>
          <a:p>
            <a:pPr algn="ctr" defTabSz="914400"/>
            <a:r>
              <a:rPr lang="en-US" b="1">
                <a:solidFill>
                  <a:prstClr val="white"/>
                </a:solidFill>
                <a:ea typeface="Roboto Light" charset="0"/>
                <a:cs typeface="Roboto Light" charset="0"/>
              </a:rPr>
              <a:t>Evaluation</a:t>
            </a:r>
          </a:p>
        </p:txBody>
      </p:sp>
      <p:sp>
        <p:nvSpPr>
          <p:cNvPr id="29" name="TextBox 28"/>
          <p:cNvSpPr txBox="1"/>
          <p:nvPr/>
        </p:nvSpPr>
        <p:spPr>
          <a:xfrm>
            <a:off x="9297478" y="3729112"/>
            <a:ext cx="1878227" cy="369332"/>
          </a:xfrm>
          <a:prstGeom prst="rect">
            <a:avLst/>
          </a:prstGeom>
          <a:solidFill>
            <a:schemeClr val="accent1">
              <a:lumMod val="75000"/>
            </a:schemeClr>
          </a:solidFill>
        </p:spPr>
        <p:txBody>
          <a:bodyPr vert="horz" wrap="square" lIns="91440" tIns="45720" rIns="91440" bIns="45720" rtlCol="0" anchor="t" anchorCtr="0">
            <a:spAutoFit/>
          </a:bodyPr>
          <a:lstStyle/>
          <a:p>
            <a:pPr algn="ctr" defTabSz="914400"/>
            <a:r>
              <a:rPr lang="en-US" b="1">
                <a:solidFill>
                  <a:prstClr val="white"/>
                </a:solidFill>
                <a:ea typeface="Roboto Light" charset="0"/>
                <a:cs typeface="Roboto Light" charset="0"/>
              </a:rPr>
              <a:t>Deployment</a:t>
            </a:r>
          </a:p>
        </p:txBody>
      </p:sp>
      <p:sp>
        <p:nvSpPr>
          <p:cNvPr id="35" name="TextBox 34"/>
          <p:cNvSpPr txBox="1"/>
          <p:nvPr/>
        </p:nvSpPr>
        <p:spPr>
          <a:xfrm>
            <a:off x="970778" y="4228647"/>
            <a:ext cx="2014334" cy="2308324"/>
          </a:xfrm>
          <a:prstGeom prst="rect">
            <a:avLst/>
          </a:prstGeom>
        </p:spPr>
        <p:txBody>
          <a:bodyPr vert="horz" wrap="none" lIns="91440" tIns="45720" rIns="91440" bIns="45720" rtlCol="0" anchor="t" anchorCtr="0">
            <a:spAutoFit/>
          </a:bodyPr>
          <a:lstStyle/>
          <a:p>
            <a:pPr defTabSz="914400"/>
            <a:r>
              <a:rPr lang="en-US" sz="1600">
                <a:solidFill>
                  <a:srgbClr val="0079EF"/>
                </a:solidFill>
                <a:ea typeface="Roboto Light" charset="0"/>
                <a:cs typeface="Roboto Light" charset="0"/>
              </a:rPr>
              <a:t>•  Statistical Summary</a:t>
            </a:r>
          </a:p>
          <a:p>
            <a:pPr defTabSz="914400"/>
            <a:r>
              <a:rPr lang="en-US" sz="1600">
                <a:solidFill>
                  <a:srgbClr val="0079EF"/>
                </a:solidFill>
                <a:ea typeface="Roboto Light" charset="0"/>
                <a:cs typeface="Roboto Light" charset="0"/>
              </a:rPr>
              <a:t>•  Time Series</a:t>
            </a:r>
          </a:p>
          <a:p>
            <a:pPr defTabSz="914400"/>
            <a:r>
              <a:rPr lang="en-US" sz="1600">
                <a:solidFill>
                  <a:srgbClr val="0079EF"/>
                </a:solidFill>
                <a:ea typeface="Roboto Light" charset="0"/>
                <a:cs typeface="Roboto Light" charset="0"/>
              </a:rPr>
              <a:t>•  </a:t>
            </a:r>
            <a:r>
              <a:rPr lang="en-US" sz="1600" err="1">
                <a:solidFill>
                  <a:srgbClr val="0079EF"/>
                </a:solidFill>
                <a:ea typeface="Roboto Light" charset="0"/>
                <a:cs typeface="Roboto Light" charset="0"/>
              </a:rPr>
              <a:t>Sessionize</a:t>
            </a:r>
            <a:endParaRPr lang="en-US" sz="1600">
              <a:solidFill>
                <a:srgbClr val="0079EF"/>
              </a:solidFill>
              <a:ea typeface="Roboto Light" charset="0"/>
              <a:cs typeface="Roboto Light" charset="0"/>
            </a:endParaRPr>
          </a:p>
          <a:p>
            <a:pPr defTabSz="914400"/>
            <a:r>
              <a:rPr lang="en-US" sz="1600">
                <a:solidFill>
                  <a:srgbClr val="0079EF"/>
                </a:solidFill>
                <a:ea typeface="Roboto Light" charset="0"/>
                <a:cs typeface="Roboto Light" charset="0"/>
              </a:rPr>
              <a:t>•  Pattern Matching</a:t>
            </a:r>
          </a:p>
          <a:p>
            <a:pPr defTabSz="914400"/>
            <a:r>
              <a:rPr lang="en-US" sz="1600">
                <a:solidFill>
                  <a:srgbClr val="0079EF"/>
                </a:solidFill>
                <a:ea typeface="Roboto Light" charset="0"/>
                <a:cs typeface="Roboto Light" charset="0"/>
              </a:rPr>
              <a:t>•  Date/Time Algebra</a:t>
            </a:r>
          </a:p>
          <a:p>
            <a:pPr defTabSz="914400"/>
            <a:r>
              <a:rPr lang="en-US" sz="1600">
                <a:solidFill>
                  <a:srgbClr val="0079EF"/>
                </a:solidFill>
                <a:ea typeface="Roboto Light" charset="0"/>
                <a:cs typeface="Roboto Light" charset="0"/>
              </a:rPr>
              <a:t>•  Window Partition</a:t>
            </a:r>
          </a:p>
          <a:p>
            <a:pPr defTabSz="914400"/>
            <a:r>
              <a:rPr lang="en-US" sz="1600">
                <a:solidFill>
                  <a:srgbClr val="0079EF"/>
                </a:solidFill>
                <a:ea typeface="Roboto Light" charset="0"/>
                <a:cs typeface="Roboto Light" charset="0"/>
              </a:rPr>
              <a:t>•  Sequences</a:t>
            </a:r>
          </a:p>
          <a:p>
            <a:pPr defTabSz="914400"/>
            <a:r>
              <a:rPr lang="en-US" sz="1600">
                <a:solidFill>
                  <a:srgbClr val="0079EF"/>
                </a:solidFill>
                <a:ea typeface="Roboto Light" charset="0"/>
                <a:cs typeface="Roboto Light" charset="0"/>
              </a:rPr>
              <a:t>•  And more</a:t>
            </a:r>
            <a:r>
              <a:rPr lang="mr-IN" sz="1600">
                <a:solidFill>
                  <a:srgbClr val="0079EF"/>
                </a:solidFill>
                <a:ea typeface="Roboto Light" charset="0"/>
                <a:cs typeface="Roboto Light" charset="0"/>
              </a:rPr>
              <a:t>…</a:t>
            </a:r>
            <a:endParaRPr lang="en-US" sz="1600">
              <a:solidFill>
                <a:srgbClr val="0079EF"/>
              </a:solidFill>
              <a:ea typeface="Roboto Light" charset="0"/>
              <a:cs typeface="Roboto Light" charset="0"/>
            </a:endParaRPr>
          </a:p>
          <a:p>
            <a:pPr marL="285750" indent="-285750" defTabSz="914400">
              <a:buFont typeface="Arial" charset="0"/>
              <a:buChar char="•"/>
            </a:pPr>
            <a:endParaRPr lang="en-US" sz="1600">
              <a:solidFill>
                <a:srgbClr val="0079EF"/>
              </a:solidFill>
              <a:ea typeface="Roboto Light" charset="0"/>
              <a:cs typeface="Roboto Light" charset="0"/>
            </a:endParaRPr>
          </a:p>
        </p:txBody>
      </p:sp>
      <p:sp>
        <p:nvSpPr>
          <p:cNvPr id="36" name="TextBox 35"/>
          <p:cNvSpPr txBox="1"/>
          <p:nvPr/>
        </p:nvSpPr>
        <p:spPr>
          <a:xfrm>
            <a:off x="3013249" y="4228646"/>
            <a:ext cx="1823063" cy="2062103"/>
          </a:xfrm>
          <a:prstGeom prst="rect">
            <a:avLst/>
          </a:prstGeom>
        </p:spPr>
        <p:txBody>
          <a:bodyPr vert="horz" wrap="none" lIns="91440" tIns="45720" rIns="91440" bIns="45720" rtlCol="0" anchor="t" anchorCtr="0">
            <a:spAutoFit/>
          </a:bodyPr>
          <a:lstStyle/>
          <a:p>
            <a:pPr defTabSz="914400"/>
            <a:r>
              <a:rPr lang="en-US" sz="1600">
                <a:solidFill>
                  <a:srgbClr val="0079EF"/>
                </a:solidFill>
                <a:ea typeface="Roboto Light" charset="0"/>
                <a:cs typeface="Roboto Light" charset="0"/>
              </a:rPr>
              <a:t>•  Outlier Detection</a:t>
            </a:r>
          </a:p>
          <a:p>
            <a:pPr defTabSz="914400"/>
            <a:r>
              <a:rPr lang="en-US" sz="1600">
                <a:solidFill>
                  <a:srgbClr val="0079EF"/>
                </a:solidFill>
                <a:ea typeface="Roboto Light" charset="0"/>
                <a:cs typeface="Roboto Light" charset="0"/>
              </a:rPr>
              <a:t>•  Normalization</a:t>
            </a:r>
          </a:p>
          <a:p>
            <a:pPr defTabSz="914400"/>
            <a:r>
              <a:rPr lang="en-US" sz="1600">
                <a:solidFill>
                  <a:srgbClr val="0079EF"/>
                </a:solidFill>
                <a:ea typeface="Roboto Light" charset="0"/>
                <a:cs typeface="Roboto Light" charset="0"/>
              </a:rPr>
              <a:t>•  Imbalanced Data</a:t>
            </a:r>
          </a:p>
          <a:p>
            <a:pPr defTabSz="914400"/>
            <a:r>
              <a:rPr lang="en-US" sz="1600">
                <a:solidFill>
                  <a:srgbClr val="0079EF"/>
                </a:solidFill>
                <a:ea typeface="Roboto Light" charset="0"/>
                <a:cs typeface="Roboto Light" charset="0"/>
              </a:rPr>
              <a:t>    Processing</a:t>
            </a:r>
          </a:p>
          <a:p>
            <a:pPr defTabSz="914400"/>
            <a:r>
              <a:rPr lang="en-US" sz="1600">
                <a:solidFill>
                  <a:srgbClr val="0079EF"/>
                </a:solidFill>
                <a:ea typeface="Roboto Light" charset="0"/>
                <a:cs typeface="Roboto Light" charset="0"/>
              </a:rPr>
              <a:t>•  Sampling</a:t>
            </a:r>
          </a:p>
          <a:p>
            <a:pPr defTabSz="914400"/>
            <a:r>
              <a:rPr lang="en-US" sz="1600">
                <a:solidFill>
                  <a:srgbClr val="0079EF"/>
                </a:solidFill>
                <a:ea typeface="Roboto Light" charset="0"/>
                <a:cs typeface="Roboto Light" charset="0"/>
              </a:rPr>
              <a:t>•  Missing Value</a:t>
            </a:r>
          </a:p>
          <a:p>
            <a:pPr defTabSz="914400"/>
            <a:r>
              <a:rPr lang="en-US" sz="1600">
                <a:solidFill>
                  <a:srgbClr val="0079EF"/>
                </a:solidFill>
                <a:ea typeface="Roboto Light" charset="0"/>
                <a:cs typeface="Roboto Light" charset="0"/>
              </a:rPr>
              <a:t>    Imputation</a:t>
            </a:r>
          </a:p>
          <a:p>
            <a:pPr defTabSz="914400"/>
            <a:r>
              <a:rPr lang="en-US" sz="1600">
                <a:solidFill>
                  <a:srgbClr val="0079EF"/>
                </a:solidFill>
                <a:ea typeface="Roboto Light" charset="0"/>
                <a:cs typeface="Roboto Light" charset="0"/>
              </a:rPr>
              <a:t>•  And More…</a:t>
            </a:r>
          </a:p>
        </p:txBody>
      </p:sp>
      <p:sp>
        <p:nvSpPr>
          <p:cNvPr id="37" name="TextBox 36"/>
          <p:cNvSpPr txBox="1"/>
          <p:nvPr/>
        </p:nvSpPr>
        <p:spPr>
          <a:xfrm>
            <a:off x="5081123" y="4228646"/>
            <a:ext cx="1947584" cy="2062103"/>
          </a:xfrm>
          <a:prstGeom prst="rect">
            <a:avLst/>
          </a:prstGeom>
        </p:spPr>
        <p:txBody>
          <a:bodyPr vert="horz" wrap="none" lIns="91440" tIns="45720" rIns="91440" bIns="45720" rtlCol="0" anchor="t" anchorCtr="0">
            <a:spAutoFit/>
          </a:bodyPr>
          <a:lstStyle/>
          <a:p>
            <a:pPr defTabSz="914400"/>
            <a:r>
              <a:rPr lang="en-US" sz="1600">
                <a:solidFill>
                  <a:srgbClr val="0079EF"/>
                </a:solidFill>
                <a:ea typeface="Roboto Light" charset="0"/>
                <a:cs typeface="Roboto Light" charset="0"/>
              </a:rPr>
              <a:t>•  SVM</a:t>
            </a:r>
          </a:p>
          <a:p>
            <a:pPr defTabSz="914400"/>
            <a:r>
              <a:rPr lang="en-US" sz="1600">
                <a:solidFill>
                  <a:srgbClr val="0079EF"/>
                </a:solidFill>
                <a:ea typeface="Roboto Light" charset="0"/>
                <a:cs typeface="Roboto Light" charset="0"/>
              </a:rPr>
              <a:t>•  Random Forests</a:t>
            </a:r>
          </a:p>
          <a:p>
            <a:pPr defTabSz="914400"/>
            <a:r>
              <a:rPr lang="en-US" sz="1600">
                <a:solidFill>
                  <a:srgbClr val="0079EF"/>
                </a:solidFill>
                <a:ea typeface="Roboto Light" charset="0"/>
                <a:cs typeface="Roboto Light" charset="0"/>
              </a:rPr>
              <a:t>•  Logistic Regression</a:t>
            </a:r>
          </a:p>
          <a:p>
            <a:pPr defTabSz="914400"/>
            <a:r>
              <a:rPr lang="en-US" sz="1600">
                <a:solidFill>
                  <a:srgbClr val="0079EF"/>
                </a:solidFill>
                <a:ea typeface="Roboto Light" charset="0"/>
                <a:cs typeface="Roboto Light" charset="0"/>
              </a:rPr>
              <a:t>•  Linear Regression</a:t>
            </a:r>
          </a:p>
          <a:p>
            <a:pPr defTabSz="914400"/>
            <a:r>
              <a:rPr lang="en-US" sz="1600">
                <a:solidFill>
                  <a:srgbClr val="0079EF"/>
                </a:solidFill>
                <a:ea typeface="Roboto Light" charset="0"/>
                <a:cs typeface="Roboto Light" charset="0"/>
              </a:rPr>
              <a:t>•  Ridge Regression</a:t>
            </a:r>
          </a:p>
          <a:p>
            <a:pPr defTabSz="914400"/>
            <a:r>
              <a:rPr lang="en-US" sz="1600">
                <a:solidFill>
                  <a:srgbClr val="0079EF"/>
                </a:solidFill>
                <a:ea typeface="Roboto Light" charset="0"/>
                <a:cs typeface="Roboto Light" charset="0"/>
              </a:rPr>
              <a:t>•  Naïve Bayes</a:t>
            </a:r>
          </a:p>
          <a:p>
            <a:pPr defTabSz="914400"/>
            <a:r>
              <a:rPr lang="en-US" sz="1600">
                <a:solidFill>
                  <a:srgbClr val="0079EF"/>
                </a:solidFill>
                <a:ea typeface="Roboto Light" charset="0"/>
                <a:cs typeface="Roboto Light" charset="0"/>
              </a:rPr>
              <a:t>•  Cross Validation</a:t>
            </a:r>
          </a:p>
          <a:p>
            <a:pPr defTabSz="914400"/>
            <a:r>
              <a:rPr lang="en-US" sz="1600">
                <a:solidFill>
                  <a:srgbClr val="0079EF"/>
                </a:solidFill>
                <a:ea typeface="Roboto Light" charset="0"/>
                <a:cs typeface="Roboto Light" charset="0"/>
              </a:rPr>
              <a:t>• And More…</a:t>
            </a:r>
          </a:p>
        </p:txBody>
      </p:sp>
      <p:sp>
        <p:nvSpPr>
          <p:cNvPr id="38" name="TextBox 37"/>
          <p:cNvSpPr txBox="1"/>
          <p:nvPr/>
        </p:nvSpPr>
        <p:spPr>
          <a:xfrm>
            <a:off x="7129216" y="4228645"/>
            <a:ext cx="1823961" cy="2062103"/>
          </a:xfrm>
          <a:prstGeom prst="rect">
            <a:avLst/>
          </a:prstGeom>
        </p:spPr>
        <p:txBody>
          <a:bodyPr vert="horz" wrap="none" lIns="91440" tIns="45720" rIns="91440" bIns="45720" rtlCol="0" anchor="t" anchorCtr="0">
            <a:spAutoFit/>
          </a:bodyPr>
          <a:lstStyle/>
          <a:p>
            <a:pPr defTabSz="914400"/>
            <a:r>
              <a:rPr lang="en-US" sz="1600">
                <a:solidFill>
                  <a:srgbClr val="0079EF"/>
                </a:solidFill>
                <a:ea typeface="Roboto Light" charset="0"/>
                <a:cs typeface="Roboto Light" charset="0"/>
              </a:rPr>
              <a:t>•  Model-level Stats</a:t>
            </a:r>
          </a:p>
          <a:p>
            <a:pPr defTabSz="914400"/>
            <a:r>
              <a:rPr lang="en-US" sz="1600">
                <a:solidFill>
                  <a:srgbClr val="0079EF"/>
                </a:solidFill>
                <a:ea typeface="Roboto Light" charset="0"/>
                <a:cs typeface="Roboto Light" charset="0"/>
              </a:rPr>
              <a:t>•  ROC Tables</a:t>
            </a:r>
          </a:p>
          <a:p>
            <a:pPr defTabSz="914400"/>
            <a:r>
              <a:rPr lang="en-US" sz="1600">
                <a:solidFill>
                  <a:srgbClr val="0079EF"/>
                </a:solidFill>
                <a:ea typeface="Roboto Light" charset="0"/>
                <a:cs typeface="Roboto Light" charset="0"/>
              </a:rPr>
              <a:t>•  Error Rate</a:t>
            </a:r>
          </a:p>
          <a:p>
            <a:pPr defTabSz="914400"/>
            <a:r>
              <a:rPr lang="en-US" sz="1600">
                <a:solidFill>
                  <a:srgbClr val="0079EF"/>
                </a:solidFill>
                <a:ea typeface="Roboto Light" charset="0"/>
                <a:cs typeface="Roboto Light" charset="0"/>
              </a:rPr>
              <a:t>•  Lift Table</a:t>
            </a:r>
          </a:p>
          <a:p>
            <a:pPr defTabSz="914400"/>
            <a:r>
              <a:rPr lang="en-US" sz="1600">
                <a:solidFill>
                  <a:srgbClr val="0079EF"/>
                </a:solidFill>
                <a:ea typeface="Roboto Light" charset="0"/>
                <a:cs typeface="Roboto Light" charset="0"/>
              </a:rPr>
              <a:t>•  Confusion Matrix</a:t>
            </a:r>
          </a:p>
          <a:p>
            <a:pPr defTabSz="914400"/>
            <a:r>
              <a:rPr lang="en-US" sz="1600">
                <a:solidFill>
                  <a:srgbClr val="0079EF"/>
                </a:solidFill>
                <a:ea typeface="Roboto Light" charset="0"/>
                <a:cs typeface="Roboto Light" charset="0"/>
              </a:rPr>
              <a:t>•  R-Squared</a:t>
            </a:r>
          </a:p>
          <a:p>
            <a:pPr defTabSz="914400"/>
            <a:r>
              <a:rPr lang="en-US" sz="1600">
                <a:solidFill>
                  <a:srgbClr val="0079EF"/>
                </a:solidFill>
                <a:ea typeface="Roboto Light" charset="0"/>
                <a:cs typeface="Roboto Light" charset="0"/>
              </a:rPr>
              <a:t>•  MSE</a:t>
            </a:r>
          </a:p>
          <a:p>
            <a:pPr defTabSz="914400"/>
            <a:r>
              <a:rPr lang="en-US" sz="1600">
                <a:solidFill>
                  <a:srgbClr val="0079EF"/>
                </a:solidFill>
                <a:ea typeface="Roboto Light" charset="0"/>
                <a:cs typeface="Roboto Light" charset="0"/>
              </a:rPr>
              <a:t>•  And More…</a:t>
            </a:r>
          </a:p>
        </p:txBody>
      </p:sp>
      <p:sp>
        <p:nvSpPr>
          <p:cNvPr id="39" name="TextBox 38"/>
          <p:cNvSpPr txBox="1"/>
          <p:nvPr/>
        </p:nvSpPr>
        <p:spPr>
          <a:xfrm>
            <a:off x="9208811" y="4228644"/>
            <a:ext cx="2017155" cy="2062103"/>
          </a:xfrm>
          <a:prstGeom prst="rect">
            <a:avLst/>
          </a:prstGeom>
        </p:spPr>
        <p:txBody>
          <a:bodyPr vert="horz" wrap="none" lIns="91440" tIns="45720" rIns="91440" bIns="45720" rtlCol="0" anchor="t" anchorCtr="0">
            <a:spAutoFit/>
          </a:bodyPr>
          <a:lstStyle/>
          <a:p>
            <a:pPr defTabSz="914400"/>
            <a:r>
              <a:rPr lang="en-US" sz="1600">
                <a:solidFill>
                  <a:srgbClr val="0079EF"/>
                </a:solidFill>
                <a:ea typeface="Roboto Light" charset="0"/>
                <a:cs typeface="Roboto Light" charset="0"/>
              </a:rPr>
              <a:t>•  Deploy Anywhere </a:t>
            </a:r>
          </a:p>
          <a:p>
            <a:pPr defTabSz="914400"/>
            <a:r>
              <a:rPr lang="en-US" sz="1600">
                <a:solidFill>
                  <a:srgbClr val="0079EF"/>
                </a:solidFill>
                <a:ea typeface="Roboto Light" charset="0"/>
                <a:cs typeface="Roboto Light" charset="0"/>
              </a:rPr>
              <a:t>•  In Database Scoring</a:t>
            </a:r>
          </a:p>
          <a:p>
            <a:pPr defTabSz="914400"/>
            <a:r>
              <a:rPr lang="en-US" sz="1600">
                <a:solidFill>
                  <a:srgbClr val="0079EF"/>
                </a:solidFill>
                <a:ea typeface="Roboto Light" charset="0"/>
                <a:cs typeface="Roboto Light" charset="0"/>
              </a:rPr>
              <a:t>•  Massively Parallel</a:t>
            </a:r>
            <a:br>
              <a:rPr lang="en-US" sz="1600">
                <a:solidFill>
                  <a:srgbClr val="0079EF"/>
                </a:solidFill>
                <a:ea typeface="Roboto Light" charset="0"/>
                <a:cs typeface="Roboto Light" charset="0"/>
              </a:rPr>
            </a:br>
            <a:r>
              <a:rPr lang="en-US" sz="1600">
                <a:solidFill>
                  <a:srgbClr val="0079EF"/>
                </a:solidFill>
                <a:ea typeface="Roboto Light" charset="0"/>
                <a:cs typeface="Roboto Light" charset="0"/>
              </a:rPr>
              <a:t>    Processing</a:t>
            </a:r>
          </a:p>
          <a:p>
            <a:pPr defTabSz="914400"/>
            <a:r>
              <a:rPr lang="en-US" sz="1600">
                <a:solidFill>
                  <a:srgbClr val="0079EF"/>
                </a:solidFill>
                <a:ea typeface="Roboto Light" charset="0"/>
                <a:cs typeface="Roboto Light" charset="0"/>
              </a:rPr>
              <a:t>•  Speed</a:t>
            </a:r>
          </a:p>
          <a:p>
            <a:pPr defTabSz="914400"/>
            <a:r>
              <a:rPr lang="en-US" sz="1600">
                <a:solidFill>
                  <a:srgbClr val="0079EF"/>
                </a:solidFill>
                <a:ea typeface="Roboto Light" charset="0"/>
                <a:cs typeface="Roboto Light" charset="0"/>
              </a:rPr>
              <a:t>•  Scale</a:t>
            </a:r>
          </a:p>
          <a:p>
            <a:pPr defTabSz="914400"/>
            <a:r>
              <a:rPr lang="en-US" sz="1600">
                <a:solidFill>
                  <a:srgbClr val="0079EF"/>
                </a:solidFill>
                <a:ea typeface="Roboto Light" charset="0"/>
                <a:cs typeface="Roboto Light" charset="0"/>
              </a:rPr>
              <a:t>•  Security</a:t>
            </a:r>
          </a:p>
          <a:p>
            <a:pPr defTabSz="914400"/>
            <a:r>
              <a:rPr lang="en-US" sz="1600">
                <a:solidFill>
                  <a:srgbClr val="0079EF"/>
                </a:solidFill>
                <a:ea typeface="Roboto Light" charset="0"/>
                <a:cs typeface="Roboto Light" charset="0"/>
              </a:rPr>
              <a:t>• And More…</a:t>
            </a:r>
          </a:p>
        </p:txBody>
      </p:sp>
      <p:pic>
        <p:nvPicPr>
          <p:cNvPr id="53" name="Picture 5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20046" y="1589397"/>
            <a:ext cx="809505" cy="1010724"/>
          </a:xfrm>
          <a:prstGeom prst="rect">
            <a:avLst/>
          </a:prstGeom>
        </p:spPr>
      </p:pic>
      <p:sp>
        <p:nvSpPr>
          <p:cNvPr id="54" name="TextBox 53"/>
          <p:cNvSpPr txBox="1"/>
          <p:nvPr/>
        </p:nvSpPr>
        <p:spPr>
          <a:xfrm>
            <a:off x="2547609" y="2634623"/>
            <a:ext cx="1754377" cy="432938"/>
          </a:xfrm>
          <a:prstGeom prst="rect">
            <a:avLst/>
          </a:prstGeom>
        </p:spPr>
        <p:txBody>
          <a:bodyPr vert="horz" wrap="none" lIns="91440" tIns="45720" rIns="91440" bIns="45720" rtlCol="0" anchor="t" anchorCtr="0">
            <a:spAutoFit/>
          </a:bodyPr>
          <a:lstStyle/>
          <a:p>
            <a:pPr algn="ctr" defTabSz="914400"/>
            <a:r>
              <a:rPr lang="en-US" b="1">
                <a:solidFill>
                  <a:srgbClr val="0079EF"/>
                </a:solidFill>
                <a:ea typeface="Roboto Light" charset="0"/>
                <a:cs typeface="Roboto Light" charset="0"/>
              </a:rPr>
              <a:t>SQL Database</a:t>
            </a:r>
          </a:p>
        </p:txBody>
      </p:sp>
      <p:sp>
        <p:nvSpPr>
          <p:cNvPr id="61" name="TextBox 60"/>
          <p:cNvSpPr txBox="1"/>
          <p:nvPr/>
        </p:nvSpPr>
        <p:spPr>
          <a:xfrm>
            <a:off x="7260834" y="1607704"/>
            <a:ext cx="500782" cy="974111"/>
          </a:xfrm>
          <a:prstGeom prst="rect">
            <a:avLst/>
          </a:prstGeom>
        </p:spPr>
        <p:txBody>
          <a:bodyPr vert="horz" wrap="square" lIns="91440" tIns="45720" rIns="91440" bIns="45720" rtlCol="0" anchor="t" anchorCtr="0">
            <a:spAutoFit/>
          </a:bodyPr>
          <a:lstStyle/>
          <a:p>
            <a:pPr algn="ctr" defTabSz="914400"/>
            <a:r>
              <a:rPr lang="en-US" sz="4800" b="1">
                <a:solidFill>
                  <a:srgbClr val="0079EF"/>
                </a:solidFill>
                <a:ea typeface="Roboto Light" charset="0"/>
                <a:cs typeface="Roboto Light" charset="0"/>
              </a:rPr>
              <a:t>+</a:t>
            </a:r>
          </a:p>
        </p:txBody>
      </p:sp>
      <p:sp>
        <p:nvSpPr>
          <p:cNvPr id="62" name="TextBox 61"/>
          <p:cNvSpPr txBox="1"/>
          <p:nvPr/>
        </p:nvSpPr>
        <p:spPr>
          <a:xfrm>
            <a:off x="4495868" y="1607704"/>
            <a:ext cx="500782" cy="974111"/>
          </a:xfrm>
          <a:prstGeom prst="rect">
            <a:avLst/>
          </a:prstGeom>
        </p:spPr>
        <p:txBody>
          <a:bodyPr vert="horz" wrap="square" lIns="91440" tIns="45720" rIns="91440" bIns="45720" rtlCol="0" anchor="t" anchorCtr="0">
            <a:spAutoFit/>
          </a:bodyPr>
          <a:lstStyle/>
          <a:p>
            <a:pPr algn="ctr" defTabSz="914400"/>
            <a:r>
              <a:rPr lang="en-US" sz="4800" b="1">
                <a:solidFill>
                  <a:srgbClr val="0079EF"/>
                </a:solidFill>
                <a:ea typeface="Roboto Light" charset="0"/>
                <a:cs typeface="Roboto Light" charset="0"/>
              </a:rPr>
              <a:t>+</a:t>
            </a:r>
          </a:p>
        </p:txBody>
      </p:sp>
      <p:sp>
        <p:nvSpPr>
          <p:cNvPr id="66" name="TextBox 65"/>
          <p:cNvSpPr txBox="1"/>
          <p:nvPr/>
        </p:nvSpPr>
        <p:spPr>
          <a:xfrm>
            <a:off x="5180036" y="2634623"/>
            <a:ext cx="1897412" cy="432938"/>
          </a:xfrm>
          <a:prstGeom prst="rect">
            <a:avLst/>
          </a:prstGeom>
        </p:spPr>
        <p:txBody>
          <a:bodyPr vert="horz" wrap="none" lIns="91440" tIns="45720" rIns="91440" bIns="45720" rtlCol="0" anchor="t" anchorCtr="0">
            <a:spAutoFit/>
          </a:bodyPr>
          <a:lstStyle/>
          <a:p>
            <a:pPr algn="ctr" defTabSz="914400"/>
            <a:r>
              <a:rPr lang="en-US" b="1">
                <a:solidFill>
                  <a:srgbClr val="0079EF"/>
                </a:solidFill>
                <a:ea typeface="Roboto Light" charset="0"/>
                <a:cs typeface="Roboto Light" charset="0"/>
              </a:rPr>
              <a:t>Analytics &amp; ML</a:t>
            </a:r>
          </a:p>
        </p:txBody>
      </p:sp>
      <p:pic>
        <p:nvPicPr>
          <p:cNvPr id="67" name="Picture 6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91807" y="1657824"/>
            <a:ext cx="873870" cy="873870"/>
          </a:xfrm>
          <a:prstGeom prst="rect">
            <a:avLst/>
          </a:prstGeom>
        </p:spPr>
      </p:pic>
      <p:sp>
        <p:nvSpPr>
          <p:cNvPr id="68" name="Left Brace 67"/>
          <p:cNvSpPr/>
          <p:nvPr/>
        </p:nvSpPr>
        <p:spPr>
          <a:xfrm rot="5400000">
            <a:off x="5848117" y="-1932115"/>
            <a:ext cx="561671" cy="10799808"/>
          </a:xfrm>
          <a:prstGeom prst="leftBrace">
            <a:avLst>
              <a:gd name="adj1" fmla="val 8333"/>
              <a:gd name="adj2" fmla="val 49997"/>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srgbClr val="212E35"/>
              </a:solidFill>
            </a:endParaRPr>
          </a:p>
        </p:txBody>
      </p:sp>
      <p:sp>
        <p:nvSpPr>
          <p:cNvPr id="69" name="TextBox 68"/>
          <p:cNvSpPr txBox="1"/>
          <p:nvPr/>
        </p:nvSpPr>
        <p:spPr>
          <a:xfrm>
            <a:off x="7982176" y="2634623"/>
            <a:ext cx="1718900" cy="432938"/>
          </a:xfrm>
          <a:prstGeom prst="rect">
            <a:avLst/>
          </a:prstGeom>
        </p:spPr>
        <p:txBody>
          <a:bodyPr vert="horz" wrap="none" lIns="91440" tIns="45720" rIns="91440" bIns="45720" rtlCol="0" anchor="t" anchorCtr="0">
            <a:spAutoFit/>
          </a:bodyPr>
          <a:lstStyle/>
          <a:p>
            <a:pPr algn="ctr" defTabSz="914400"/>
            <a:r>
              <a:rPr lang="en-US" b="1">
                <a:solidFill>
                  <a:srgbClr val="0079EF"/>
                </a:solidFill>
                <a:ea typeface="Roboto Light" charset="0"/>
                <a:cs typeface="Roboto Light" charset="0"/>
              </a:rPr>
              <a:t>Query Engine</a:t>
            </a:r>
          </a:p>
        </p:txBody>
      </p:sp>
      <p:pic>
        <p:nvPicPr>
          <p:cNvPr id="70" name="Picture 6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62461" y="1610736"/>
            <a:ext cx="968046" cy="968046"/>
          </a:xfrm>
          <a:prstGeom prst="rect">
            <a:avLst/>
          </a:prstGeom>
        </p:spPr>
      </p:pic>
    </p:spTree>
    <p:extLst>
      <p:ext uri="{BB962C8B-B14F-4D97-AF65-F5344CB8AC3E}">
        <p14:creationId xmlns:p14="http://schemas.microsoft.com/office/powerpoint/2010/main" val="9183871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Popular Machine Learning Algorithms</a:t>
            </a:r>
          </a:p>
        </p:txBody>
      </p:sp>
      <p:sp>
        <p:nvSpPr>
          <p:cNvPr id="3" name="Slide Number Placeholder 2"/>
          <p:cNvSpPr>
            <a:spLocks noGrp="1"/>
          </p:cNvSpPr>
          <p:nvPr>
            <p:ph type="sldNum" sz="quarter" idx="4"/>
          </p:nvPr>
        </p:nvSpPr>
        <p:spPr/>
        <p:txBody>
          <a:bodyPr/>
          <a:lstStyle/>
          <a:p>
            <a:fld id="{0FB999A9-77CE-4AD1-9911-24A29F08BC34}" type="slidenum">
              <a:rPr lang="en-US" smtClean="0"/>
              <a:pPr/>
              <a:t>46</a:t>
            </a:fld>
            <a:endParaRPr lang="en-US"/>
          </a:p>
        </p:txBody>
      </p:sp>
      <p:sp>
        <p:nvSpPr>
          <p:cNvPr id="6" name="Text Placeholder 5"/>
          <p:cNvSpPr>
            <a:spLocks noGrp="1"/>
          </p:cNvSpPr>
          <p:nvPr>
            <p:ph type="body" sz="quarter" idx="13"/>
          </p:nvPr>
        </p:nvSpPr>
        <p:spPr/>
        <p:txBody>
          <a:bodyPr>
            <a:normAutofit/>
          </a:bodyPr>
          <a:lstStyle/>
          <a:p>
            <a:r>
              <a:rPr lang="en-US" sz="2400"/>
              <a:t>C</a:t>
            </a:r>
            <a:r>
              <a:rPr lang="en-US" sz="2400" smtClean="0"/>
              <a:t>lassification</a:t>
            </a:r>
            <a:r>
              <a:rPr lang="en-US" sz="2400"/>
              <a:t>, </a:t>
            </a:r>
            <a:r>
              <a:rPr lang="en-US" sz="2400" smtClean="0"/>
              <a:t>clustering, time series, and </a:t>
            </a:r>
            <a:r>
              <a:rPr lang="en-US" sz="2400"/>
              <a:t>predictive applications</a:t>
            </a:r>
          </a:p>
        </p:txBody>
      </p:sp>
      <p:sp>
        <p:nvSpPr>
          <p:cNvPr id="4" name="Rectangle 3"/>
          <p:cNvSpPr/>
          <p:nvPr/>
        </p:nvSpPr>
        <p:spPr>
          <a:xfrm>
            <a:off x="9297479" y="3729112"/>
            <a:ext cx="1878227" cy="3693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234343" y="3729112"/>
            <a:ext cx="1878227" cy="3693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171208" y="3729112"/>
            <a:ext cx="1878227" cy="3693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108073" y="3729112"/>
            <a:ext cx="1878227" cy="3693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044938" y="3729112"/>
            <a:ext cx="1878227" cy="3693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1044938" y="3729112"/>
            <a:ext cx="1836694" cy="369332"/>
          </a:xfrm>
          <a:prstGeom prst="rect">
            <a:avLst/>
          </a:prstGeom>
        </p:spPr>
        <p:txBody>
          <a:bodyPr vert="horz" wrap="square" lIns="91440" tIns="45720" rIns="91440" bIns="45720" rtlCol="0" anchor="t" anchorCtr="0">
            <a:spAutoFit/>
          </a:bodyPr>
          <a:lstStyle/>
          <a:p>
            <a:pPr algn="ctr"/>
            <a:r>
              <a:rPr lang="en-US" b="1">
                <a:solidFill>
                  <a:schemeClr val="bg1"/>
                </a:solidFill>
                <a:latin typeface="+mj-lt"/>
                <a:ea typeface="Roboto Light" charset="0"/>
                <a:cs typeface="Roboto Light" charset="0"/>
              </a:rPr>
              <a:t>Data Analysis</a:t>
            </a:r>
          </a:p>
        </p:txBody>
      </p:sp>
      <p:sp>
        <p:nvSpPr>
          <p:cNvPr id="26" name="TextBox 25"/>
          <p:cNvSpPr txBox="1"/>
          <p:nvPr/>
        </p:nvSpPr>
        <p:spPr>
          <a:xfrm>
            <a:off x="3140111" y="3729112"/>
            <a:ext cx="1814151" cy="369332"/>
          </a:xfrm>
          <a:prstGeom prst="rect">
            <a:avLst/>
          </a:prstGeom>
        </p:spPr>
        <p:txBody>
          <a:bodyPr vert="horz" wrap="none" lIns="91440" tIns="45720" rIns="91440" bIns="45720" rtlCol="0" anchor="t" anchorCtr="0">
            <a:spAutoFit/>
          </a:bodyPr>
          <a:lstStyle/>
          <a:p>
            <a:pPr algn="ctr"/>
            <a:r>
              <a:rPr lang="en-US" b="1">
                <a:solidFill>
                  <a:schemeClr val="bg1"/>
                </a:solidFill>
                <a:latin typeface="+mj-lt"/>
                <a:ea typeface="Roboto Light" charset="0"/>
                <a:cs typeface="Roboto Light" charset="0"/>
              </a:rPr>
              <a:t>Data Preparation</a:t>
            </a:r>
          </a:p>
        </p:txBody>
      </p:sp>
      <p:sp>
        <p:nvSpPr>
          <p:cNvPr id="27" name="TextBox 26"/>
          <p:cNvSpPr txBox="1"/>
          <p:nvPr/>
        </p:nvSpPr>
        <p:spPr>
          <a:xfrm>
            <a:off x="5180036" y="3729112"/>
            <a:ext cx="1848671" cy="369332"/>
          </a:xfrm>
          <a:prstGeom prst="rect">
            <a:avLst/>
          </a:prstGeom>
        </p:spPr>
        <p:txBody>
          <a:bodyPr vert="horz" wrap="square" lIns="91440" tIns="45720" rIns="91440" bIns="45720" rtlCol="0" anchor="t" anchorCtr="0">
            <a:spAutoFit/>
          </a:bodyPr>
          <a:lstStyle/>
          <a:p>
            <a:pPr algn="ctr"/>
            <a:r>
              <a:rPr lang="en-US" b="1">
                <a:solidFill>
                  <a:schemeClr val="bg1"/>
                </a:solidFill>
                <a:latin typeface="+mj-lt"/>
                <a:ea typeface="Roboto Light" charset="0"/>
                <a:cs typeface="Roboto Light" charset="0"/>
              </a:rPr>
              <a:t>Modeling</a:t>
            </a:r>
          </a:p>
        </p:txBody>
      </p:sp>
      <p:sp>
        <p:nvSpPr>
          <p:cNvPr id="28" name="TextBox 27"/>
          <p:cNvSpPr txBox="1"/>
          <p:nvPr/>
        </p:nvSpPr>
        <p:spPr>
          <a:xfrm>
            <a:off x="7260834" y="3729112"/>
            <a:ext cx="1851735" cy="369332"/>
          </a:xfrm>
          <a:prstGeom prst="rect">
            <a:avLst/>
          </a:prstGeom>
        </p:spPr>
        <p:txBody>
          <a:bodyPr vert="horz" wrap="square" lIns="91440" tIns="45720" rIns="91440" bIns="45720" rtlCol="0" anchor="t" anchorCtr="0">
            <a:spAutoFit/>
          </a:bodyPr>
          <a:lstStyle/>
          <a:p>
            <a:pPr algn="ctr"/>
            <a:r>
              <a:rPr lang="en-US" b="1">
                <a:solidFill>
                  <a:schemeClr val="bg1"/>
                </a:solidFill>
                <a:latin typeface="+mj-lt"/>
                <a:ea typeface="Roboto Light" charset="0"/>
                <a:cs typeface="Roboto Light" charset="0"/>
              </a:rPr>
              <a:t>Evaluation</a:t>
            </a:r>
          </a:p>
        </p:txBody>
      </p:sp>
      <p:sp>
        <p:nvSpPr>
          <p:cNvPr id="29" name="TextBox 28"/>
          <p:cNvSpPr txBox="1"/>
          <p:nvPr/>
        </p:nvSpPr>
        <p:spPr>
          <a:xfrm>
            <a:off x="9297478" y="3729112"/>
            <a:ext cx="1878227" cy="369332"/>
          </a:xfrm>
          <a:prstGeom prst="rect">
            <a:avLst/>
          </a:prstGeom>
        </p:spPr>
        <p:txBody>
          <a:bodyPr vert="horz" wrap="square" lIns="91440" tIns="45720" rIns="91440" bIns="45720" rtlCol="0" anchor="t" anchorCtr="0">
            <a:spAutoFit/>
          </a:bodyPr>
          <a:lstStyle/>
          <a:p>
            <a:pPr algn="ctr"/>
            <a:r>
              <a:rPr lang="en-US" b="1">
                <a:solidFill>
                  <a:schemeClr val="bg1"/>
                </a:solidFill>
                <a:latin typeface="+mj-lt"/>
                <a:ea typeface="Roboto Light" charset="0"/>
                <a:cs typeface="Roboto Light" charset="0"/>
              </a:rPr>
              <a:t>Deployment</a:t>
            </a:r>
          </a:p>
        </p:txBody>
      </p:sp>
      <p:pic>
        <p:nvPicPr>
          <p:cNvPr id="53" name="Picture 5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20046" y="1589397"/>
            <a:ext cx="809505" cy="1010724"/>
          </a:xfrm>
          <a:prstGeom prst="rect">
            <a:avLst/>
          </a:prstGeom>
        </p:spPr>
      </p:pic>
      <p:sp>
        <p:nvSpPr>
          <p:cNvPr id="54" name="TextBox 53"/>
          <p:cNvSpPr txBox="1"/>
          <p:nvPr/>
        </p:nvSpPr>
        <p:spPr>
          <a:xfrm>
            <a:off x="2676611" y="2634623"/>
            <a:ext cx="1496372" cy="369332"/>
          </a:xfrm>
          <a:prstGeom prst="rect">
            <a:avLst/>
          </a:prstGeom>
        </p:spPr>
        <p:txBody>
          <a:bodyPr vert="horz" wrap="none" lIns="91440" tIns="45720" rIns="91440" bIns="45720" rtlCol="0" anchor="t" anchorCtr="0">
            <a:spAutoFit/>
          </a:bodyPr>
          <a:lstStyle/>
          <a:p>
            <a:pPr algn="ctr"/>
            <a:r>
              <a:rPr lang="en-US" b="1">
                <a:solidFill>
                  <a:schemeClr val="accent1">
                    <a:lumMod val="75000"/>
                  </a:schemeClr>
                </a:solidFill>
                <a:latin typeface="+mj-lt"/>
                <a:ea typeface="Roboto Light" charset="0"/>
                <a:cs typeface="Roboto Light" charset="0"/>
              </a:rPr>
              <a:t>SQL Database</a:t>
            </a:r>
          </a:p>
        </p:txBody>
      </p:sp>
      <p:sp>
        <p:nvSpPr>
          <p:cNvPr id="61" name="TextBox 60"/>
          <p:cNvSpPr txBox="1"/>
          <p:nvPr/>
        </p:nvSpPr>
        <p:spPr>
          <a:xfrm>
            <a:off x="7260834" y="1607704"/>
            <a:ext cx="500782" cy="830997"/>
          </a:xfrm>
          <a:prstGeom prst="rect">
            <a:avLst/>
          </a:prstGeom>
        </p:spPr>
        <p:txBody>
          <a:bodyPr vert="horz" wrap="square" lIns="91440" tIns="45720" rIns="91440" bIns="45720" rtlCol="0" anchor="t" anchorCtr="0">
            <a:spAutoFit/>
          </a:bodyPr>
          <a:lstStyle/>
          <a:p>
            <a:pPr algn="ctr"/>
            <a:r>
              <a:rPr lang="en-US" sz="4800" b="1" dirty="0">
                <a:solidFill>
                  <a:schemeClr val="accent1">
                    <a:lumMod val="75000"/>
                  </a:schemeClr>
                </a:solidFill>
                <a:latin typeface="+mj-lt"/>
                <a:ea typeface="Roboto Light" charset="0"/>
                <a:cs typeface="Roboto Light" charset="0"/>
              </a:rPr>
              <a:t>+</a:t>
            </a:r>
          </a:p>
        </p:txBody>
      </p:sp>
      <p:sp>
        <p:nvSpPr>
          <p:cNvPr id="62" name="TextBox 61"/>
          <p:cNvSpPr txBox="1"/>
          <p:nvPr/>
        </p:nvSpPr>
        <p:spPr>
          <a:xfrm>
            <a:off x="4495868" y="1607704"/>
            <a:ext cx="500782" cy="830997"/>
          </a:xfrm>
          <a:prstGeom prst="rect">
            <a:avLst/>
          </a:prstGeom>
        </p:spPr>
        <p:txBody>
          <a:bodyPr vert="horz" wrap="square" lIns="91440" tIns="45720" rIns="91440" bIns="45720" rtlCol="0" anchor="t" anchorCtr="0">
            <a:spAutoFit/>
          </a:bodyPr>
          <a:lstStyle/>
          <a:p>
            <a:pPr algn="ctr"/>
            <a:r>
              <a:rPr lang="en-US" sz="4800" b="1" dirty="0">
                <a:solidFill>
                  <a:schemeClr val="accent1">
                    <a:lumMod val="75000"/>
                  </a:schemeClr>
                </a:solidFill>
                <a:latin typeface="+mj-lt"/>
                <a:ea typeface="Roboto Light" charset="0"/>
                <a:cs typeface="Roboto Light" charset="0"/>
              </a:rPr>
              <a:t>+</a:t>
            </a:r>
          </a:p>
        </p:txBody>
      </p:sp>
      <p:sp>
        <p:nvSpPr>
          <p:cNvPr id="66" name="TextBox 65"/>
          <p:cNvSpPr txBox="1"/>
          <p:nvPr/>
        </p:nvSpPr>
        <p:spPr>
          <a:xfrm>
            <a:off x="5319289" y="2634623"/>
            <a:ext cx="1618905" cy="369332"/>
          </a:xfrm>
          <a:prstGeom prst="rect">
            <a:avLst/>
          </a:prstGeom>
        </p:spPr>
        <p:txBody>
          <a:bodyPr vert="horz" wrap="none" lIns="91440" tIns="45720" rIns="91440" bIns="45720" rtlCol="0" anchor="t" anchorCtr="0">
            <a:spAutoFit/>
          </a:bodyPr>
          <a:lstStyle/>
          <a:p>
            <a:pPr algn="ctr"/>
            <a:r>
              <a:rPr lang="en-US" b="1">
                <a:solidFill>
                  <a:schemeClr val="accent1">
                    <a:lumMod val="75000"/>
                  </a:schemeClr>
                </a:solidFill>
                <a:latin typeface="+mj-lt"/>
                <a:ea typeface="Roboto Light" charset="0"/>
                <a:cs typeface="Roboto Light" charset="0"/>
              </a:rPr>
              <a:t>Analytics &amp; ML</a:t>
            </a:r>
          </a:p>
        </p:txBody>
      </p:sp>
      <p:pic>
        <p:nvPicPr>
          <p:cNvPr id="67" name="Picture 6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91807" y="1657824"/>
            <a:ext cx="873870" cy="873870"/>
          </a:xfrm>
          <a:prstGeom prst="rect">
            <a:avLst/>
          </a:prstGeom>
        </p:spPr>
      </p:pic>
      <p:sp>
        <p:nvSpPr>
          <p:cNvPr id="69" name="TextBox 68"/>
          <p:cNvSpPr txBox="1"/>
          <p:nvPr/>
        </p:nvSpPr>
        <p:spPr>
          <a:xfrm>
            <a:off x="8108380" y="2634623"/>
            <a:ext cx="1466492" cy="369332"/>
          </a:xfrm>
          <a:prstGeom prst="rect">
            <a:avLst/>
          </a:prstGeom>
        </p:spPr>
        <p:txBody>
          <a:bodyPr vert="horz" wrap="none" lIns="91440" tIns="45720" rIns="91440" bIns="45720" rtlCol="0" anchor="t" anchorCtr="0">
            <a:spAutoFit/>
          </a:bodyPr>
          <a:lstStyle/>
          <a:p>
            <a:pPr algn="ctr"/>
            <a:r>
              <a:rPr lang="en-US" b="1">
                <a:solidFill>
                  <a:schemeClr val="accent1">
                    <a:lumMod val="75000"/>
                  </a:schemeClr>
                </a:solidFill>
                <a:latin typeface="+mj-lt"/>
                <a:ea typeface="Roboto Light" charset="0"/>
                <a:cs typeface="Roboto Light" charset="0"/>
              </a:rPr>
              <a:t>Query Engine</a:t>
            </a:r>
          </a:p>
        </p:txBody>
      </p:sp>
      <p:pic>
        <p:nvPicPr>
          <p:cNvPr id="70" name="Picture 6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62461" y="1610736"/>
            <a:ext cx="968046" cy="968046"/>
          </a:xfrm>
          <a:prstGeom prst="rect">
            <a:avLst/>
          </a:prstGeom>
        </p:spPr>
      </p:pic>
      <p:sp>
        <p:nvSpPr>
          <p:cNvPr id="45" name="TextBox 44"/>
          <p:cNvSpPr txBox="1"/>
          <p:nvPr/>
        </p:nvSpPr>
        <p:spPr>
          <a:xfrm>
            <a:off x="1102112" y="5697770"/>
            <a:ext cx="1216039" cy="646331"/>
          </a:xfrm>
          <a:prstGeom prst="rect">
            <a:avLst/>
          </a:prstGeom>
        </p:spPr>
        <p:txBody>
          <a:bodyPr vert="horz" wrap="none" lIns="91440" tIns="45720" rIns="91440" bIns="45720" rtlCol="0" anchor="t" anchorCtr="0">
            <a:spAutoFit/>
          </a:bodyPr>
          <a:lstStyle/>
          <a:p>
            <a:pPr algn="ctr"/>
            <a:r>
              <a:rPr lang="en-US" b="1">
                <a:solidFill>
                  <a:schemeClr val="accent1">
                    <a:lumMod val="75000"/>
                  </a:schemeClr>
                </a:solidFill>
                <a:latin typeface="+mj-lt"/>
                <a:ea typeface="Roboto Light" charset="0"/>
                <a:cs typeface="Roboto Light" charset="0"/>
              </a:rPr>
              <a:t>Linear </a:t>
            </a:r>
          </a:p>
          <a:p>
            <a:pPr algn="ctr"/>
            <a:r>
              <a:rPr lang="en-US" b="1">
                <a:solidFill>
                  <a:schemeClr val="accent1">
                    <a:lumMod val="75000"/>
                  </a:schemeClr>
                </a:solidFill>
                <a:latin typeface="+mj-lt"/>
                <a:ea typeface="Roboto Light" charset="0"/>
                <a:cs typeface="Roboto Light" charset="0"/>
              </a:rPr>
              <a:t>Regression</a:t>
            </a:r>
          </a:p>
        </p:txBody>
      </p:sp>
      <p:sp>
        <p:nvSpPr>
          <p:cNvPr id="46" name="TextBox 45"/>
          <p:cNvSpPr txBox="1"/>
          <p:nvPr/>
        </p:nvSpPr>
        <p:spPr>
          <a:xfrm>
            <a:off x="2859467" y="5697770"/>
            <a:ext cx="1216039" cy="646331"/>
          </a:xfrm>
          <a:prstGeom prst="rect">
            <a:avLst/>
          </a:prstGeom>
        </p:spPr>
        <p:txBody>
          <a:bodyPr vert="horz" wrap="none" lIns="91440" tIns="45720" rIns="91440" bIns="45720" rtlCol="0" anchor="t" anchorCtr="0">
            <a:spAutoFit/>
          </a:bodyPr>
          <a:lstStyle/>
          <a:p>
            <a:pPr algn="ctr"/>
            <a:r>
              <a:rPr lang="en-US" b="1">
                <a:solidFill>
                  <a:schemeClr val="accent1">
                    <a:lumMod val="75000"/>
                  </a:schemeClr>
                </a:solidFill>
                <a:latin typeface="+mj-lt"/>
                <a:ea typeface="Roboto Light" charset="0"/>
                <a:cs typeface="Roboto Light" charset="0"/>
              </a:rPr>
              <a:t>Logistic </a:t>
            </a:r>
          </a:p>
          <a:p>
            <a:pPr algn="ctr"/>
            <a:r>
              <a:rPr lang="en-US" b="1">
                <a:solidFill>
                  <a:schemeClr val="accent1">
                    <a:lumMod val="75000"/>
                  </a:schemeClr>
                </a:solidFill>
                <a:latin typeface="+mj-lt"/>
                <a:ea typeface="Roboto Light" charset="0"/>
                <a:cs typeface="Roboto Light" charset="0"/>
              </a:rPr>
              <a:t>Regression</a:t>
            </a:r>
          </a:p>
        </p:txBody>
      </p:sp>
      <p:sp>
        <p:nvSpPr>
          <p:cNvPr id="47" name="TextBox 46"/>
          <p:cNvSpPr txBox="1"/>
          <p:nvPr/>
        </p:nvSpPr>
        <p:spPr>
          <a:xfrm>
            <a:off x="4655872" y="5697770"/>
            <a:ext cx="1137940" cy="646331"/>
          </a:xfrm>
          <a:prstGeom prst="rect">
            <a:avLst/>
          </a:prstGeom>
        </p:spPr>
        <p:txBody>
          <a:bodyPr vert="horz" wrap="none" lIns="91440" tIns="45720" rIns="91440" bIns="45720" rtlCol="0" anchor="t" anchorCtr="0">
            <a:spAutoFit/>
          </a:bodyPr>
          <a:lstStyle/>
          <a:p>
            <a:pPr algn="ctr"/>
            <a:r>
              <a:rPr lang="en-US" b="1">
                <a:solidFill>
                  <a:schemeClr val="accent1">
                    <a:lumMod val="75000"/>
                  </a:schemeClr>
                </a:solidFill>
                <a:latin typeface="+mj-lt"/>
                <a:ea typeface="Roboto Light" charset="0"/>
                <a:cs typeface="Roboto Light" charset="0"/>
              </a:rPr>
              <a:t>K-Means</a:t>
            </a:r>
          </a:p>
          <a:p>
            <a:pPr algn="ctr"/>
            <a:r>
              <a:rPr lang="en-US" b="1">
                <a:solidFill>
                  <a:schemeClr val="accent1">
                    <a:lumMod val="75000"/>
                  </a:schemeClr>
                </a:solidFill>
                <a:latin typeface="+mj-lt"/>
                <a:ea typeface="Roboto Light" charset="0"/>
                <a:cs typeface="Roboto Light" charset="0"/>
              </a:rPr>
              <a:t>Clustering</a:t>
            </a:r>
          </a:p>
        </p:txBody>
      </p:sp>
      <p:sp>
        <p:nvSpPr>
          <p:cNvPr id="48" name="TextBox 47"/>
          <p:cNvSpPr txBox="1"/>
          <p:nvPr/>
        </p:nvSpPr>
        <p:spPr>
          <a:xfrm>
            <a:off x="9977371" y="5697770"/>
            <a:ext cx="1039067" cy="646331"/>
          </a:xfrm>
          <a:prstGeom prst="rect">
            <a:avLst/>
          </a:prstGeom>
        </p:spPr>
        <p:txBody>
          <a:bodyPr vert="horz" wrap="none" lIns="91440" tIns="45720" rIns="91440" bIns="45720" rtlCol="0" anchor="t" anchorCtr="0">
            <a:spAutoFit/>
          </a:bodyPr>
          <a:lstStyle/>
          <a:p>
            <a:pPr algn="ctr"/>
            <a:r>
              <a:rPr lang="en-US" b="1">
                <a:solidFill>
                  <a:schemeClr val="accent1">
                    <a:lumMod val="75000"/>
                  </a:schemeClr>
                </a:solidFill>
                <a:latin typeface="+mj-lt"/>
                <a:ea typeface="Roboto Light" charset="0"/>
                <a:cs typeface="Roboto Light" charset="0"/>
              </a:rPr>
              <a:t>Random </a:t>
            </a:r>
          </a:p>
          <a:p>
            <a:pPr algn="ctr"/>
            <a:r>
              <a:rPr lang="en-US" b="1">
                <a:solidFill>
                  <a:schemeClr val="accent1">
                    <a:lumMod val="75000"/>
                  </a:schemeClr>
                </a:solidFill>
                <a:latin typeface="+mj-lt"/>
                <a:ea typeface="Roboto Light" charset="0"/>
                <a:cs typeface="Roboto Light" charset="0"/>
              </a:rPr>
              <a:t>Forrest</a:t>
            </a:r>
          </a:p>
        </p:txBody>
      </p:sp>
      <p:sp>
        <p:nvSpPr>
          <p:cNvPr id="49" name="TextBox 48"/>
          <p:cNvSpPr txBox="1"/>
          <p:nvPr/>
        </p:nvSpPr>
        <p:spPr>
          <a:xfrm>
            <a:off x="6591128" y="5697770"/>
            <a:ext cx="782138" cy="646331"/>
          </a:xfrm>
          <a:prstGeom prst="rect">
            <a:avLst/>
          </a:prstGeom>
        </p:spPr>
        <p:txBody>
          <a:bodyPr vert="horz" wrap="none" lIns="91440" tIns="45720" rIns="91440" bIns="45720" rtlCol="0" anchor="t" anchorCtr="0">
            <a:spAutoFit/>
          </a:bodyPr>
          <a:lstStyle/>
          <a:p>
            <a:pPr algn="ctr"/>
            <a:r>
              <a:rPr lang="en-US" b="1">
                <a:solidFill>
                  <a:schemeClr val="accent1">
                    <a:lumMod val="75000"/>
                  </a:schemeClr>
                </a:solidFill>
                <a:latin typeface="+mj-lt"/>
                <a:ea typeface="Roboto Light" charset="0"/>
                <a:cs typeface="Roboto Light" charset="0"/>
              </a:rPr>
              <a:t>Naive </a:t>
            </a:r>
          </a:p>
          <a:p>
            <a:pPr algn="ctr"/>
            <a:r>
              <a:rPr lang="en-US" b="1">
                <a:solidFill>
                  <a:schemeClr val="accent1">
                    <a:lumMod val="75000"/>
                  </a:schemeClr>
                </a:solidFill>
                <a:latin typeface="+mj-lt"/>
                <a:ea typeface="Roboto Light" charset="0"/>
                <a:cs typeface="Roboto Light" charset="0"/>
              </a:rPr>
              <a:t>Bayes</a:t>
            </a:r>
          </a:p>
        </p:txBody>
      </p:sp>
      <p:sp>
        <p:nvSpPr>
          <p:cNvPr id="50" name="TextBox 49"/>
          <p:cNvSpPr txBox="1"/>
          <p:nvPr/>
        </p:nvSpPr>
        <p:spPr>
          <a:xfrm>
            <a:off x="7904228" y="5697770"/>
            <a:ext cx="1674434" cy="646331"/>
          </a:xfrm>
          <a:prstGeom prst="rect">
            <a:avLst/>
          </a:prstGeom>
          <a:ln>
            <a:noFill/>
          </a:ln>
        </p:spPr>
        <p:txBody>
          <a:bodyPr vert="horz" wrap="none" lIns="91440" tIns="45720" rIns="91440" bIns="45720" rtlCol="0" anchor="t" anchorCtr="0">
            <a:spAutoFit/>
          </a:bodyPr>
          <a:lstStyle/>
          <a:p>
            <a:pPr algn="ctr"/>
            <a:r>
              <a:rPr lang="en-US" b="1">
                <a:solidFill>
                  <a:schemeClr val="accent1">
                    <a:lumMod val="75000"/>
                  </a:schemeClr>
                </a:solidFill>
              </a:rPr>
              <a:t>Support Vector </a:t>
            </a:r>
          </a:p>
          <a:p>
            <a:pPr algn="ctr"/>
            <a:r>
              <a:rPr lang="en-US" b="1">
                <a:solidFill>
                  <a:schemeClr val="accent1">
                    <a:lumMod val="75000"/>
                  </a:schemeClr>
                </a:solidFill>
              </a:rPr>
              <a:t>Machines</a:t>
            </a:r>
          </a:p>
        </p:txBody>
      </p:sp>
      <p:sp>
        <p:nvSpPr>
          <p:cNvPr id="35" name="Left Brace 34"/>
          <p:cNvSpPr/>
          <p:nvPr/>
        </p:nvSpPr>
        <p:spPr>
          <a:xfrm rot="5400000">
            <a:off x="5848117" y="-1932115"/>
            <a:ext cx="561671" cy="10799808"/>
          </a:xfrm>
          <a:prstGeom prst="leftBrace">
            <a:avLst>
              <a:gd name="adj1" fmla="val 8333"/>
              <a:gd name="adj2" fmla="val 49997"/>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2">
                  <a:lumMod val="60000"/>
                  <a:lumOff val="40000"/>
                </a:schemeClr>
              </a:solidFill>
            </a:endParaRPr>
          </a:p>
        </p:txBody>
      </p:sp>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7758" y="4500870"/>
            <a:ext cx="1505667" cy="1008797"/>
          </a:xfrm>
          <a:prstGeom prst="rect">
            <a:avLst/>
          </a:prstGeom>
          <a:ln w="28575">
            <a:noFill/>
            <a:prstDash val="dash"/>
          </a:ln>
          <a:effectLst/>
        </p:spPr>
      </p:pic>
      <p:pic>
        <p:nvPicPr>
          <p:cNvPr id="37" name="Picture 36"/>
          <p:cNvPicPr>
            <a:picLocks noChangeAspect="1"/>
          </p:cNvPicPr>
          <p:nvPr/>
        </p:nvPicPr>
        <p:blipFill rotWithShape="1">
          <a:blip r:embed="rId7" cstate="print">
            <a:extLst>
              <a:ext uri="{28A0092B-C50C-407E-A947-70E740481C1C}">
                <a14:useLocalDpi xmlns:a14="http://schemas.microsoft.com/office/drawing/2010/main" val="0"/>
              </a:ext>
            </a:extLst>
          </a:blip>
          <a:srcRect l="3977"/>
          <a:stretch/>
        </p:blipFill>
        <p:spPr>
          <a:xfrm>
            <a:off x="4548442" y="4500870"/>
            <a:ext cx="1478890" cy="1008797"/>
          </a:xfrm>
          <a:prstGeom prst="rect">
            <a:avLst/>
          </a:prstGeom>
          <a:ln w="28575">
            <a:noFill/>
            <a:prstDash val="dash"/>
          </a:ln>
          <a:effectLst/>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2349" y="4500870"/>
            <a:ext cx="1532795" cy="1021224"/>
          </a:xfrm>
          <a:prstGeom prst="rect">
            <a:avLst/>
          </a:prstGeom>
          <a:ln w="28575">
            <a:noFill/>
            <a:prstDash val="dash"/>
          </a:ln>
          <a:effectLst/>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1248" y="4480699"/>
            <a:ext cx="1527803" cy="1017899"/>
          </a:xfrm>
          <a:prstGeom prst="rect">
            <a:avLst/>
          </a:prstGeom>
          <a:ln w="28575">
            <a:noFill/>
            <a:prstDash val="dash"/>
          </a:ln>
          <a:effectLst/>
        </p:spPr>
      </p:pic>
      <p:pic>
        <p:nvPicPr>
          <p:cNvPr id="51" name="Picture 50"/>
          <p:cNvPicPr>
            <a:picLocks noChangeAspect="1"/>
          </p:cNvPicPr>
          <p:nvPr/>
        </p:nvPicPr>
        <p:blipFill rotWithShape="1">
          <a:blip r:embed="rId10" cstate="print">
            <a:extLst>
              <a:ext uri="{28A0092B-C50C-407E-A947-70E740481C1C}">
                <a14:useLocalDpi xmlns:a14="http://schemas.microsoft.com/office/drawing/2010/main" val="0"/>
              </a:ext>
            </a:extLst>
          </a:blip>
          <a:srcRect b="9036"/>
          <a:stretch/>
        </p:blipFill>
        <p:spPr>
          <a:xfrm>
            <a:off x="9721152" y="4500870"/>
            <a:ext cx="1551503" cy="1017899"/>
          </a:xfrm>
          <a:prstGeom prst="rect">
            <a:avLst/>
          </a:prstGeom>
          <a:ln w="28575">
            <a:noFill/>
            <a:prstDash val="dash"/>
          </a:ln>
          <a:effectLst/>
        </p:spPr>
      </p:pic>
      <p:pic>
        <p:nvPicPr>
          <p:cNvPr id="52" name="Picture 5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4937" y="4500870"/>
            <a:ext cx="1527804" cy="1017899"/>
          </a:xfrm>
          <a:prstGeom prst="rect">
            <a:avLst/>
          </a:prstGeom>
          <a:ln w="28575">
            <a:noFill/>
            <a:prstDash val="dash"/>
          </a:ln>
          <a:effectLst/>
        </p:spPr>
      </p:pic>
    </p:spTree>
    <p:extLst>
      <p:ext uri="{BB962C8B-B14F-4D97-AF65-F5344CB8AC3E}">
        <p14:creationId xmlns:p14="http://schemas.microsoft.com/office/powerpoint/2010/main" val="523757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787" y="520712"/>
            <a:ext cx="4013833" cy="1811008"/>
          </a:xfrm>
        </p:spPr>
        <p:txBody>
          <a:bodyPr/>
          <a:lstStyle/>
          <a:p>
            <a:pPr>
              <a:lnSpc>
                <a:spcPct val="100000"/>
              </a:lnSpc>
              <a:spcBef>
                <a:spcPts val="0"/>
              </a:spcBef>
              <a:defRPr/>
            </a:pPr>
            <a:r>
              <a:rPr lang="en-US" sz="2000" i="1" dirty="0">
                <a:solidFill>
                  <a:srgbClr val="212E35"/>
                </a:solidFill>
              </a:rPr>
              <a:t>Fidelis Cybersecurity protects the world's most sensitive data by identifying and removing attackers no matter where they're hiding on your network and endpoints.</a:t>
            </a:r>
          </a:p>
        </p:txBody>
      </p:sp>
      <p:sp>
        <p:nvSpPr>
          <p:cNvPr id="4" name="Slide Number Placeholder 3"/>
          <p:cNvSpPr>
            <a:spLocks noGrp="1"/>
          </p:cNvSpPr>
          <p:nvPr>
            <p:ph type="sldNum" sz="quarter" idx="4"/>
          </p:nvPr>
        </p:nvSpPr>
        <p:spPr/>
        <p:txBody>
          <a:bodyPr/>
          <a:lstStyle/>
          <a:p>
            <a:fld id="{0FB999A9-77CE-4AD1-9911-24A29F08BC34}" type="slidenum">
              <a:rPr lang="en-US" smtClean="0">
                <a:solidFill>
                  <a:prstClr val="white">
                    <a:lumMod val="75000"/>
                  </a:prstClr>
                </a:solidFill>
              </a:rPr>
              <a:pPr/>
              <a:t>47</a:t>
            </a:fld>
            <a:endParaRPr lang="en-US" dirty="0">
              <a:solidFill>
                <a:prstClr val="white">
                  <a:lumMod val="75000"/>
                </a:prstClr>
              </a:solidFill>
            </a:endParaRPr>
          </a:p>
        </p:txBody>
      </p:sp>
      <p:pic>
        <p:nvPicPr>
          <p:cNvPr id="5" name="Content Placeholder 4"/>
          <p:cNvPicPr>
            <a:picLocks noGrp="1" noChangeAspect="1"/>
          </p:cNvPicPr>
          <p:nvPr>
            <p:ph idx="1"/>
          </p:nvPr>
        </p:nvPicPr>
        <p:blipFill>
          <a:blip r:embed="rId3"/>
          <a:stretch>
            <a:fillRect/>
          </a:stretch>
        </p:blipFill>
        <p:spPr>
          <a:xfrm>
            <a:off x="5510285" y="520713"/>
            <a:ext cx="6107532" cy="5531350"/>
          </a:xfrm>
          <a:prstGeom prst="rect">
            <a:avLst/>
          </a:prstGeom>
        </p:spPr>
      </p:pic>
      <p:sp>
        <p:nvSpPr>
          <p:cNvPr id="7" name="Rectangle 6"/>
          <p:cNvSpPr/>
          <p:nvPr/>
        </p:nvSpPr>
        <p:spPr>
          <a:xfrm>
            <a:off x="946787" y="2774420"/>
            <a:ext cx="3865243" cy="2829482"/>
          </a:xfrm>
          <a:prstGeom prst="rect">
            <a:avLst/>
          </a:prstGeom>
        </p:spPr>
        <p:txBody>
          <a:bodyPr vert="horz" lIns="45714" tIns="22857" rIns="45714" bIns="22857" rtlCol="0">
            <a:normAutofit fontScale="92500" lnSpcReduction="10000"/>
          </a:bodyPr>
          <a:lstStyle/>
          <a:p>
            <a:pPr defTabSz="914217">
              <a:lnSpc>
                <a:spcPct val="90000"/>
              </a:lnSpc>
              <a:spcAft>
                <a:spcPts val="1200"/>
              </a:spcAft>
            </a:pPr>
            <a:r>
              <a:rPr lang="en-US" sz="2200" dirty="0">
                <a:solidFill>
                  <a:srgbClr val="212E35"/>
                </a:solidFill>
              </a:rPr>
              <a:t>D</a:t>
            </a:r>
            <a:r>
              <a:rPr lang="en-US" sz="2200" dirty="0" smtClean="0">
                <a:solidFill>
                  <a:srgbClr val="212E35"/>
                </a:solidFill>
              </a:rPr>
              <a:t>ata science team was experiencing challenges </a:t>
            </a:r>
            <a:r>
              <a:rPr lang="en-US" sz="2200" smtClean="0">
                <a:solidFill>
                  <a:srgbClr val="212E35"/>
                </a:solidFill>
              </a:rPr>
              <a:t>with performance while </a:t>
            </a:r>
            <a:r>
              <a:rPr lang="en-US" sz="2200" dirty="0" smtClean="0">
                <a:solidFill>
                  <a:srgbClr val="212E35"/>
                </a:solidFill>
              </a:rPr>
              <a:t>using Spark ML</a:t>
            </a:r>
          </a:p>
          <a:p>
            <a:pPr defTabSz="914217">
              <a:lnSpc>
                <a:spcPct val="90000"/>
              </a:lnSpc>
              <a:spcAft>
                <a:spcPts val="1200"/>
              </a:spcAft>
            </a:pPr>
            <a:r>
              <a:rPr lang="en-US" sz="2200" dirty="0" smtClean="0">
                <a:solidFill>
                  <a:srgbClr val="212E35"/>
                </a:solidFill>
              </a:rPr>
              <a:t>Moving workloads from Spark ML to in-database ML provided:</a:t>
            </a:r>
          </a:p>
          <a:p>
            <a:pPr defTabSz="914217">
              <a:lnSpc>
                <a:spcPct val="90000"/>
              </a:lnSpc>
              <a:spcAft>
                <a:spcPts val="1200"/>
              </a:spcAft>
            </a:pPr>
            <a:r>
              <a:rPr lang="en-US" sz="2200" b="1" i="1" dirty="0" smtClean="0">
                <a:solidFill>
                  <a:schemeClr val="accent3">
                    <a:lumMod val="75000"/>
                  </a:schemeClr>
                </a:solidFill>
              </a:rPr>
              <a:t>Speed of analytics</a:t>
            </a:r>
            <a:endParaRPr lang="en-US" sz="2200" dirty="0">
              <a:solidFill>
                <a:schemeClr val="accent3">
                  <a:lumMod val="75000"/>
                </a:schemeClr>
              </a:solidFill>
            </a:endParaRPr>
          </a:p>
          <a:p>
            <a:pPr defTabSz="914217">
              <a:lnSpc>
                <a:spcPct val="90000"/>
              </a:lnSpc>
              <a:spcAft>
                <a:spcPts val="1200"/>
              </a:spcAft>
            </a:pPr>
            <a:r>
              <a:rPr lang="en-US" sz="2200" b="1" i="1" dirty="0" smtClean="0">
                <a:solidFill>
                  <a:schemeClr val="accent3">
                    <a:lumMod val="75000"/>
                  </a:schemeClr>
                </a:solidFill>
              </a:rPr>
              <a:t>Ease of use when coding in SQL</a:t>
            </a:r>
          </a:p>
          <a:p>
            <a:pPr defTabSz="914217">
              <a:lnSpc>
                <a:spcPct val="90000"/>
              </a:lnSpc>
              <a:spcAft>
                <a:spcPts val="1200"/>
              </a:spcAft>
            </a:pPr>
            <a:r>
              <a:rPr lang="en-US" sz="2200" b="1" i="1" dirty="0" smtClean="0">
                <a:solidFill>
                  <a:schemeClr val="accent3">
                    <a:lumMod val="75000"/>
                  </a:schemeClr>
                </a:solidFill>
              </a:rPr>
              <a:t>Increased a</a:t>
            </a:r>
            <a:r>
              <a:rPr lang="en-US" sz="2200" b="1" i="1" dirty="0" smtClean="0">
                <a:solidFill>
                  <a:schemeClr val="accent3">
                    <a:lumMod val="75000"/>
                  </a:schemeClr>
                </a:solidFill>
              </a:rPr>
              <a:t>ccuracy of models </a:t>
            </a:r>
            <a:endParaRPr lang="en-US" sz="2200" dirty="0">
              <a:solidFill>
                <a:schemeClr val="accent3">
                  <a:lumMod val="75000"/>
                </a:schemeClr>
              </a:solidFill>
            </a:endParaRPr>
          </a:p>
        </p:txBody>
      </p:sp>
    </p:spTree>
    <p:extLst>
      <p:ext uri="{BB962C8B-B14F-4D97-AF65-F5344CB8AC3E}">
        <p14:creationId xmlns:p14="http://schemas.microsoft.com/office/powerpoint/2010/main" val="17583009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710359" y="516945"/>
            <a:ext cx="5970379" cy="2592218"/>
          </a:xfrm>
          <a:prstGeom prst="rect">
            <a:avLst/>
          </a:prstGeom>
        </p:spPr>
      </p:pic>
      <p:sp>
        <p:nvSpPr>
          <p:cNvPr id="10" name="Rectangle 9"/>
          <p:cNvSpPr/>
          <p:nvPr/>
        </p:nvSpPr>
        <p:spPr>
          <a:xfrm>
            <a:off x="966910" y="3524398"/>
            <a:ext cx="8954330" cy="2905054"/>
          </a:xfrm>
          <a:prstGeom prst="rect">
            <a:avLst/>
          </a:prstGeom>
        </p:spPr>
        <p:txBody>
          <a:bodyPr vert="horz" lIns="45714" tIns="22857" rIns="45714" bIns="22857" rtlCol="0">
            <a:normAutofit/>
          </a:bodyPr>
          <a:lstStyle/>
          <a:p>
            <a:pPr defTabSz="914217">
              <a:lnSpc>
                <a:spcPct val="90000"/>
              </a:lnSpc>
              <a:spcAft>
                <a:spcPts val="1800"/>
              </a:spcAft>
            </a:pPr>
            <a:r>
              <a:rPr lang="en-US" sz="2200" dirty="0">
                <a:solidFill>
                  <a:srgbClr val="212E35"/>
                </a:solidFill>
              </a:rPr>
              <a:t>Moving data science workloads from Spark on Hadoop </a:t>
            </a:r>
            <a:r>
              <a:rPr lang="en-US" sz="2200" dirty="0" smtClean="0">
                <a:solidFill>
                  <a:srgbClr val="212E35"/>
                </a:solidFill>
              </a:rPr>
              <a:t>to in-database</a:t>
            </a:r>
          </a:p>
          <a:p>
            <a:pPr defTabSz="914217">
              <a:lnSpc>
                <a:spcPct val="90000"/>
              </a:lnSpc>
              <a:spcAft>
                <a:spcPts val="1800"/>
              </a:spcAft>
            </a:pPr>
            <a:r>
              <a:rPr lang="en-US" sz="2200" dirty="0">
                <a:solidFill>
                  <a:srgbClr val="212E35"/>
                </a:solidFill>
              </a:rPr>
              <a:t>I</a:t>
            </a:r>
            <a:r>
              <a:rPr lang="en-US" sz="2200" dirty="0" smtClean="0">
                <a:solidFill>
                  <a:srgbClr val="212E35"/>
                </a:solidFill>
              </a:rPr>
              <a:t>mprovements </a:t>
            </a:r>
            <a:r>
              <a:rPr lang="en-US" sz="2200" dirty="0">
                <a:solidFill>
                  <a:srgbClr val="212E35"/>
                </a:solidFill>
              </a:rPr>
              <a:t>in </a:t>
            </a:r>
            <a:r>
              <a:rPr lang="en-US" sz="2200" b="1" i="1" dirty="0">
                <a:solidFill>
                  <a:schemeClr val="accent3">
                    <a:lumMod val="75000"/>
                  </a:schemeClr>
                </a:solidFill>
              </a:rPr>
              <a:t>stability</a:t>
            </a:r>
            <a:r>
              <a:rPr lang="en-US" sz="2200" dirty="0">
                <a:solidFill>
                  <a:schemeClr val="accent3">
                    <a:lumMod val="75000"/>
                  </a:schemeClr>
                </a:solidFill>
              </a:rPr>
              <a:t> and </a:t>
            </a:r>
            <a:r>
              <a:rPr lang="en-US" sz="2200" b="1" i="1" dirty="0" smtClean="0">
                <a:solidFill>
                  <a:schemeClr val="accent3">
                    <a:lumMod val="75000"/>
                  </a:schemeClr>
                </a:solidFill>
              </a:rPr>
              <a:t>performance</a:t>
            </a:r>
            <a:endParaRPr lang="en-US" sz="2200" dirty="0">
              <a:solidFill>
                <a:schemeClr val="accent3">
                  <a:lumMod val="75000"/>
                </a:schemeClr>
              </a:solidFill>
            </a:endParaRPr>
          </a:p>
          <a:p>
            <a:pPr defTabSz="914217">
              <a:lnSpc>
                <a:spcPct val="90000"/>
              </a:lnSpc>
              <a:spcAft>
                <a:spcPts val="1800"/>
              </a:spcAft>
            </a:pPr>
            <a:r>
              <a:rPr lang="en-US" sz="2200" dirty="0">
                <a:solidFill>
                  <a:srgbClr val="212E35"/>
                </a:solidFill>
              </a:rPr>
              <a:t>Creating customer segmentation via clustering algorithms on a </a:t>
            </a:r>
            <a:r>
              <a:rPr lang="en-US" sz="2200" dirty="0" smtClean="0">
                <a:solidFill>
                  <a:srgbClr val="212E35"/>
                </a:solidFill>
              </a:rPr>
              <a:t/>
            </a:r>
            <a:br>
              <a:rPr lang="en-US" sz="2200" dirty="0" smtClean="0">
                <a:solidFill>
                  <a:srgbClr val="212E35"/>
                </a:solidFill>
              </a:rPr>
            </a:br>
            <a:r>
              <a:rPr lang="en-US" sz="2200" b="1" dirty="0" smtClean="0">
                <a:solidFill>
                  <a:schemeClr val="accent3">
                    <a:lumMod val="75000"/>
                  </a:schemeClr>
                </a:solidFill>
              </a:rPr>
              <a:t>15 </a:t>
            </a:r>
            <a:r>
              <a:rPr lang="en-US" sz="2200" b="1" dirty="0">
                <a:solidFill>
                  <a:schemeClr val="accent3">
                    <a:lumMod val="75000"/>
                  </a:schemeClr>
                </a:solidFill>
              </a:rPr>
              <a:t>million customer dataset took 24 mins on </a:t>
            </a:r>
            <a:r>
              <a:rPr lang="en-US" sz="2200" b="1" dirty="0" smtClean="0">
                <a:solidFill>
                  <a:schemeClr val="accent3">
                    <a:lumMod val="75000"/>
                  </a:schemeClr>
                </a:solidFill>
              </a:rPr>
              <a:t>Spark  - 3 </a:t>
            </a:r>
            <a:r>
              <a:rPr lang="en-US" sz="2200" b="1" dirty="0" err="1" smtClean="0">
                <a:solidFill>
                  <a:schemeClr val="accent3">
                    <a:lumMod val="75000"/>
                  </a:schemeClr>
                </a:solidFill>
              </a:rPr>
              <a:t>mins</a:t>
            </a:r>
            <a:r>
              <a:rPr lang="en-US" sz="2200" b="1" dirty="0" smtClean="0">
                <a:solidFill>
                  <a:schemeClr val="accent3">
                    <a:lumMod val="75000"/>
                  </a:schemeClr>
                </a:solidFill>
              </a:rPr>
              <a:t> in database</a:t>
            </a:r>
            <a:endParaRPr lang="en-US" sz="2200" b="1" dirty="0">
              <a:solidFill>
                <a:schemeClr val="accent3">
                  <a:lumMod val="75000"/>
                </a:schemeClr>
              </a:solidFill>
            </a:endParaRPr>
          </a:p>
          <a:p>
            <a:pPr defTabSz="914217">
              <a:lnSpc>
                <a:spcPct val="90000"/>
              </a:lnSpc>
              <a:spcAft>
                <a:spcPts val="1800"/>
              </a:spcAft>
            </a:pPr>
            <a:r>
              <a:rPr lang="en-US" sz="2200" dirty="0" smtClean="0">
                <a:solidFill>
                  <a:srgbClr val="212E35"/>
                </a:solidFill>
              </a:rPr>
              <a:t>Concurrently running other algorithms without performance impact</a:t>
            </a:r>
            <a:endParaRPr lang="en-US" sz="2200" dirty="0">
              <a:solidFill>
                <a:srgbClr val="212E35"/>
              </a:solidFill>
            </a:endParaRPr>
          </a:p>
        </p:txBody>
      </p:sp>
      <p:sp>
        <p:nvSpPr>
          <p:cNvPr id="17" name="Rectangle 16"/>
          <p:cNvSpPr/>
          <p:nvPr/>
        </p:nvSpPr>
        <p:spPr>
          <a:xfrm>
            <a:off x="966911" y="1597545"/>
            <a:ext cx="4656650" cy="1477328"/>
          </a:xfrm>
          <a:prstGeom prst="rect">
            <a:avLst/>
          </a:prstGeom>
        </p:spPr>
        <p:txBody>
          <a:bodyPr wrap="square">
            <a:spAutoFit/>
          </a:bodyPr>
          <a:lstStyle/>
          <a:p>
            <a:pPr defTabSz="914217">
              <a:lnSpc>
                <a:spcPct val="90000"/>
              </a:lnSpc>
              <a:spcAft>
                <a:spcPts val="1200"/>
              </a:spcAft>
            </a:pPr>
            <a:r>
              <a:rPr lang="en-US" sz="2000" i="1" dirty="0">
                <a:solidFill>
                  <a:srgbClr val="212E35"/>
                </a:solidFill>
              </a:rPr>
              <a:t>Cardlytics partners with more than 1,500 financial institutions to run their online and mobile banking rewards programs, which gives us a robust view into where and when consumers are spending their money.</a:t>
            </a:r>
          </a:p>
        </p:txBody>
      </p:sp>
      <p:pic>
        <p:nvPicPr>
          <p:cNvPr id="2" name="Picture 1"/>
          <p:cNvPicPr>
            <a:picLocks noChangeAspect="1"/>
          </p:cNvPicPr>
          <p:nvPr/>
        </p:nvPicPr>
        <p:blipFill>
          <a:blip r:embed="rId4">
            <a:clrChange>
              <a:clrFrom>
                <a:srgbClr val="000000"/>
              </a:clrFrom>
              <a:clrTo>
                <a:srgbClr val="000000">
                  <a:alpha val="0"/>
                </a:srgbClr>
              </a:clrTo>
            </a:clrChange>
          </a:blip>
          <a:stretch>
            <a:fillRect/>
          </a:stretch>
        </p:blipFill>
        <p:spPr>
          <a:xfrm>
            <a:off x="613410" y="136813"/>
            <a:ext cx="4128804" cy="1460732"/>
          </a:xfrm>
          <a:prstGeom prst="rect">
            <a:avLst/>
          </a:prstGeom>
        </p:spPr>
      </p:pic>
    </p:spTree>
    <p:extLst>
      <p:ext uri="{BB962C8B-B14F-4D97-AF65-F5344CB8AC3E}">
        <p14:creationId xmlns:p14="http://schemas.microsoft.com/office/powerpoint/2010/main" val="15539868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Internet of Things Wave</a:t>
            </a:r>
          </a:p>
        </p:txBody>
      </p:sp>
      <p:pic>
        <p:nvPicPr>
          <p:cNvPr id="16" name="Content Placeholder 15"/>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54254"/>
          <a:stretch/>
        </p:blipFill>
        <p:spPr>
          <a:xfrm>
            <a:off x="-128350" y="1439364"/>
            <a:ext cx="2425774" cy="4723294"/>
          </a:xfrm>
        </p:spPr>
      </p:pic>
      <p:sp>
        <p:nvSpPr>
          <p:cNvPr id="12" name="Content Placeholder 11"/>
          <p:cNvSpPr>
            <a:spLocks noGrp="1"/>
          </p:cNvSpPr>
          <p:nvPr>
            <p:ph sz="half" idx="2"/>
          </p:nvPr>
        </p:nvSpPr>
        <p:spPr>
          <a:xfrm>
            <a:off x="2434369" y="1811887"/>
            <a:ext cx="4528799" cy="4350771"/>
          </a:xfrm>
        </p:spPr>
        <p:txBody>
          <a:bodyPr/>
          <a:lstStyle/>
          <a:p>
            <a:pPr marL="0" indent="0">
              <a:buNone/>
            </a:pPr>
            <a:r>
              <a:rPr lang="en-US" sz="2400" b="1" dirty="0"/>
              <a:t>How do you know you’re in it? </a:t>
            </a:r>
          </a:p>
          <a:p>
            <a:pPr>
              <a:buClr>
                <a:schemeClr val="accent4">
                  <a:lumMod val="75000"/>
                </a:schemeClr>
              </a:buClr>
              <a:buFont typeface="Arial" panose="020B0604020202020204" pitchFamily="34" charset="0"/>
              <a:buChar char="•"/>
            </a:pPr>
            <a:r>
              <a:rPr lang="en-US" sz="2000" dirty="0"/>
              <a:t>You’ve got a lot of data from sensors and devices</a:t>
            </a:r>
          </a:p>
          <a:p>
            <a:pPr>
              <a:buClr>
                <a:schemeClr val="accent4">
                  <a:lumMod val="75000"/>
                </a:schemeClr>
              </a:buClr>
              <a:buFont typeface="Arial" panose="020B0604020202020204" pitchFamily="34" charset="0"/>
              <a:buChar char="•"/>
            </a:pPr>
            <a:r>
              <a:rPr lang="en-US" sz="2000" dirty="0"/>
              <a:t>You spend a lot of time down-sampling so it’ll fit</a:t>
            </a:r>
          </a:p>
          <a:p>
            <a:pPr>
              <a:buClr>
                <a:schemeClr val="accent4">
                  <a:lumMod val="75000"/>
                </a:schemeClr>
              </a:buClr>
              <a:buFont typeface="Arial" panose="020B0604020202020204" pitchFamily="34" charset="0"/>
              <a:buChar char="•"/>
            </a:pPr>
            <a:r>
              <a:rPr lang="en-US" sz="2000" dirty="0"/>
              <a:t>Solutions needed for new analytical problems</a:t>
            </a:r>
          </a:p>
          <a:p>
            <a:pPr marL="428597" lvl="1" indent="-285750">
              <a:buClr>
                <a:schemeClr val="accent4">
                  <a:lumMod val="75000"/>
                </a:schemeClr>
              </a:buClr>
              <a:buFont typeface="Courier New" panose="02070309020205020404" pitchFamily="49" charset="0"/>
              <a:buChar char="o"/>
            </a:pPr>
            <a:r>
              <a:rPr lang="en-US" sz="1600" dirty="0"/>
              <a:t>Predictive maintenance</a:t>
            </a:r>
          </a:p>
          <a:p>
            <a:pPr marL="428597" lvl="1" indent="-285750">
              <a:buClr>
                <a:schemeClr val="accent4">
                  <a:lumMod val="75000"/>
                </a:schemeClr>
              </a:buClr>
              <a:buFont typeface="Courier New" panose="02070309020205020404" pitchFamily="49" charset="0"/>
              <a:buChar char="o"/>
            </a:pPr>
            <a:r>
              <a:rPr lang="en-US" sz="1600" dirty="0"/>
              <a:t>Fraud detection</a:t>
            </a:r>
          </a:p>
          <a:p>
            <a:pPr marL="428597" lvl="1" indent="-285750">
              <a:buClr>
                <a:schemeClr val="accent4">
                  <a:lumMod val="75000"/>
                </a:schemeClr>
              </a:buClr>
              <a:buFont typeface="Courier New" panose="02070309020205020404" pitchFamily="49" charset="0"/>
              <a:buChar char="o"/>
            </a:pPr>
            <a:r>
              <a:rPr lang="en-US" sz="1600" dirty="0"/>
              <a:t>Product </a:t>
            </a:r>
            <a:r>
              <a:rPr lang="en-US" sz="1600" dirty="0" smtClean="0"/>
              <a:t>Recommendations</a:t>
            </a:r>
          </a:p>
          <a:p>
            <a:pPr marL="428597" lvl="1" indent="-285750">
              <a:buClr>
                <a:schemeClr val="accent4">
                  <a:lumMod val="75000"/>
                </a:schemeClr>
              </a:buClr>
              <a:buFont typeface="Courier New" panose="02070309020205020404" pitchFamily="49" charset="0"/>
              <a:buChar char="o"/>
            </a:pPr>
            <a:r>
              <a:rPr lang="en-US" sz="1600" dirty="0" smtClean="0"/>
              <a:t>Network optimization</a:t>
            </a:r>
          </a:p>
          <a:p>
            <a:pPr marL="428597" lvl="1" indent="-285750">
              <a:buClr>
                <a:schemeClr val="accent4">
                  <a:lumMod val="75000"/>
                </a:schemeClr>
              </a:buClr>
              <a:buFont typeface="Courier New" panose="02070309020205020404" pitchFamily="49" charset="0"/>
              <a:buChar char="o"/>
            </a:pPr>
            <a:r>
              <a:rPr lang="en-US" sz="1600" smtClean="0"/>
              <a:t>Cybersecurity</a:t>
            </a:r>
            <a:endParaRPr lang="en-US" sz="1600" dirty="0"/>
          </a:p>
          <a:p>
            <a:pPr>
              <a:buClr>
                <a:schemeClr val="accent4">
                  <a:lumMod val="75000"/>
                </a:schemeClr>
              </a:buClr>
            </a:pPr>
            <a:endParaRPr lang="en-US" dirty="0"/>
          </a:p>
        </p:txBody>
      </p:sp>
      <p:sp>
        <p:nvSpPr>
          <p:cNvPr id="13" name="Content Placeholder 12"/>
          <p:cNvSpPr>
            <a:spLocks noGrp="1"/>
          </p:cNvSpPr>
          <p:nvPr>
            <p:ph sz="half" idx="10"/>
          </p:nvPr>
        </p:nvSpPr>
        <p:spPr>
          <a:xfrm>
            <a:off x="7100117" y="1811886"/>
            <a:ext cx="4337687" cy="4350771"/>
          </a:xfrm>
        </p:spPr>
        <p:txBody>
          <a:bodyPr/>
          <a:lstStyle/>
          <a:p>
            <a:pPr marL="0" indent="0">
              <a:buNone/>
            </a:pPr>
            <a:r>
              <a:rPr lang="en-US" sz="2400" b="1" dirty="0"/>
              <a:t>Solution</a:t>
            </a:r>
          </a:p>
          <a:p>
            <a:pPr>
              <a:buClr>
                <a:schemeClr val="accent4">
                  <a:lumMod val="75000"/>
                </a:schemeClr>
              </a:buClr>
              <a:buFont typeface="Arial" panose="020B0604020202020204" pitchFamily="34" charset="0"/>
              <a:buChar char="•"/>
            </a:pPr>
            <a:r>
              <a:rPr lang="en-US" sz="2000" dirty="0"/>
              <a:t>Support for IOT with petabyte scale</a:t>
            </a:r>
          </a:p>
          <a:p>
            <a:pPr>
              <a:buClr>
                <a:schemeClr val="accent4">
                  <a:lumMod val="75000"/>
                </a:schemeClr>
              </a:buClr>
              <a:buFont typeface="Arial" panose="020B0604020202020204" pitchFamily="34" charset="0"/>
              <a:buChar char="•"/>
            </a:pPr>
            <a:r>
              <a:rPr lang="en-US" sz="2000" dirty="0"/>
              <a:t>Integration with Kafka and Spark</a:t>
            </a:r>
          </a:p>
          <a:p>
            <a:pPr>
              <a:buClr>
                <a:schemeClr val="accent4">
                  <a:lumMod val="75000"/>
                </a:schemeClr>
              </a:buClr>
              <a:buFont typeface="Arial" panose="020B0604020202020204" pitchFamily="34" charset="0"/>
              <a:buChar char="•"/>
            </a:pPr>
            <a:r>
              <a:rPr lang="en-US" sz="2000" dirty="0"/>
              <a:t>Accelerates large-scale analytics</a:t>
            </a:r>
          </a:p>
          <a:p>
            <a:pPr marL="485735" lvl="1" indent="-285750">
              <a:buClr>
                <a:schemeClr val="accent4">
                  <a:lumMod val="75000"/>
                </a:schemeClr>
              </a:buClr>
              <a:buFont typeface="Courier New" panose="02070309020205020404" pitchFamily="49" charset="0"/>
              <a:buChar char="o"/>
            </a:pPr>
            <a:r>
              <a:rPr lang="en-US" sz="1600" dirty="0"/>
              <a:t>Time series</a:t>
            </a:r>
          </a:p>
          <a:p>
            <a:pPr marL="485735" lvl="1" indent="-285750">
              <a:buClr>
                <a:schemeClr val="accent4">
                  <a:lumMod val="75000"/>
                </a:schemeClr>
              </a:buClr>
              <a:buFont typeface="Courier New" panose="02070309020205020404" pitchFamily="49" charset="0"/>
              <a:buChar char="o"/>
            </a:pPr>
            <a:r>
              <a:rPr lang="en-US" sz="1600" dirty="0"/>
              <a:t>Geospatial</a:t>
            </a:r>
          </a:p>
          <a:p>
            <a:pPr marL="485735" lvl="1" indent="-285750">
              <a:buClr>
                <a:schemeClr val="accent4">
                  <a:lumMod val="75000"/>
                </a:schemeClr>
              </a:buClr>
              <a:buFont typeface="Courier New" panose="02070309020205020404" pitchFamily="49" charset="0"/>
              <a:buChar char="o"/>
            </a:pPr>
            <a:r>
              <a:rPr lang="en-US" sz="1600" dirty="0"/>
              <a:t>Machine learning</a:t>
            </a:r>
          </a:p>
          <a:p>
            <a:endParaRPr lang="en-US" dirty="0"/>
          </a:p>
        </p:txBody>
      </p:sp>
      <p:sp>
        <p:nvSpPr>
          <p:cNvPr id="6" name="TextBox 5"/>
          <p:cNvSpPr txBox="1"/>
          <p:nvPr/>
        </p:nvSpPr>
        <p:spPr>
          <a:xfrm>
            <a:off x="802784" y="6255466"/>
            <a:ext cx="1237624" cy="158948"/>
          </a:xfrm>
          <a:prstGeom prst="rect">
            <a:avLst/>
          </a:prstGeom>
          <a:solidFill>
            <a:schemeClr val="bg1"/>
          </a:solidFill>
        </p:spPr>
        <p:txBody>
          <a:bodyPr vert="horz" wrap="square" lIns="45714" tIns="22857" rIns="45714" bIns="22857" rtlCol="0" anchor="t" anchorCtr="0">
            <a:spAutoFit/>
          </a:bodyPr>
          <a:lstStyle/>
          <a:p>
            <a:pPr algn="ctr" defTabSz="1088421"/>
            <a:endParaRPr lang="en-GB" sz="733" dirty="0">
              <a:solidFill>
                <a:prstClr val="white"/>
              </a:solidFill>
              <a:ea typeface="Roboto Light" charset="0"/>
              <a:cs typeface="Roboto Light" charset="0"/>
            </a:endParaRPr>
          </a:p>
        </p:txBody>
      </p:sp>
      <p:sp>
        <p:nvSpPr>
          <p:cNvPr id="7" name="TextBox 6"/>
          <p:cNvSpPr txBox="1"/>
          <p:nvPr/>
        </p:nvSpPr>
        <p:spPr>
          <a:xfrm>
            <a:off x="10200180" y="6162658"/>
            <a:ext cx="1237624" cy="158948"/>
          </a:xfrm>
          <a:prstGeom prst="rect">
            <a:avLst/>
          </a:prstGeom>
          <a:solidFill>
            <a:schemeClr val="bg1"/>
          </a:solidFill>
        </p:spPr>
        <p:txBody>
          <a:bodyPr vert="horz" wrap="square" lIns="45714" tIns="22857" rIns="45714" bIns="22857" rtlCol="0" anchor="t" anchorCtr="0">
            <a:spAutoFit/>
          </a:bodyPr>
          <a:lstStyle/>
          <a:p>
            <a:pPr algn="ctr" defTabSz="1088421"/>
            <a:endParaRPr lang="en-GB" sz="733" dirty="0">
              <a:solidFill>
                <a:prstClr val="white"/>
              </a:solidFill>
              <a:ea typeface="Roboto Light" charset="0"/>
              <a:cs typeface="Roboto Light" charset="0"/>
            </a:endParaRPr>
          </a:p>
        </p:txBody>
      </p:sp>
      <p:sp>
        <p:nvSpPr>
          <p:cNvPr id="8" name="Rectangle 7"/>
          <p:cNvSpPr/>
          <p:nvPr/>
        </p:nvSpPr>
        <p:spPr>
          <a:xfrm>
            <a:off x="-102587" y="1136073"/>
            <a:ext cx="2536958" cy="1897233"/>
          </a:xfrm>
          <a:prstGeom prst="rect">
            <a:avLst/>
          </a:prstGeom>
          <a:gradFill flip="none" rotWithShape="1">
            <a:gsLst>
              <a:gs pos="39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03"/>
            <a:endParaRPr lang="en-US" sz="2150">
              <a:solidFill>
                <a:prstClr val="white"/>
              </a:solidFill>
            </a:endParaRPr>
          </a:p>
        </p:txBody>
      </p:sp>
      <p:sp>
        <p:nvSpPr>
          <p:cNvPr id="9" name="Rectangle 8"/>
          <p:cNvSpPr/>
          <p:nvPr/>
        </p:nvSpPr>
        <p:spPr>
          <a:xfrm rot="10800000">
            <a:off x="-138910" y="4697173"/>
            <a:ext cx="2573281" cy="1717239"/>
          </a:xfrm>
          <a:prstGeom prst="rect">
            <a:avLst/>
          </a:prstGeom>
          <a:gradFill flip="none" rotWithShape="1">
            <a:gsLst>
              <a:gs pos="39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03"/>
            <a:endParaRPr lang="en-US" sz="2150">
              <a:solidFill>
                <a:prstClr val="white"/>
              </a:solidFill>
            </a:endParaRPr>
          </a:p>
        </p:txBody>
      </p:sp>
    </p:spTree>
    <p:extLst>
      <p:ext uri="{BB962C8B-B14F-4D97-AF65-F5344CB8AC3E}">
        <p14:creationId xmlns:p14="http://schemas.microsoft.com/office/powerpoint/2010/main" val="1200053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0FB999A9-77CE-4AD1-9911-24A29F08BC34}" type="slidenum">
              <a:rPr lang="en-US" smtClean="0">
                <a:solidFill>
                  <a:prstClr val="white">
                    <a:lumMod val="75000"/>
                  </a:prstClr>
                </a:solidFill>
              </a:rPr>
              <a:pPr/>
              <a:t>5</a:t>
            </a:fld>
            <a:endParaRPr lang="en-US" dirty="0">
              <a:solidFill>
                <a:prstClr val="white">
                  <a:lumMod val="75000"/>
                </a:prstClr>
              </a:solidFill>
            </a:endParaRPr>
          </a:p>
        </p:txBody>
      </p:sp>
      <p:sp>
        <p:nvSpPr>
          <p:cNvPr id="5" name="Title 1"/>
          <p:cNvSpPr>
            <a:spLocks noGrp="1"/>
          </p:cNvSpPr>
          <p:nvPr>
            <p:ph type="title"/>
          </p:nvPr>
        </p:nvSpPr>
        <p:spPr>
          <a:xfrm>
            <a:off x="1137424" y="1951464"/>
            <a:ext cx="4383498" cy="3936380"/>
          </a:xfrm>
        </p:spPr>
        <p:txBody>
          <a:bodyPr/>
          <a:lstStyle/>
          <a:p>
            <a:r>
              <a:rPr lang="en-US" dirty="0"/>
              <a:t>Because data is transforming the way businesses in every industry operate, grow and stay competitive</a:t>
            </a:r>
          </a:p>
        </p:txBody>
      </p:sp>
      <p:sp>
        <p:nvSpPr>
          <p:cNvPr id="6" name="Rectangle 5"/>
          <p:cNvSpPr/>
          <p:nvPr/>
        </p:nvSpPr>
        <p:spPr>
          <a:xfrm>
            <a:off x="924436" y="2085278"/>
            <a:ext cx="45719" cy="26969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8" name="Picture Placeholder 5"/>
          <p:cNvPicPr>
            <a:picLocks noGrp="1" noChangeAspect="1"/>
          </p:cNvPicPr>
          <p:nvPr>
            <p:ph type="pic" idx="11"/>
          </p:nvPr>
        </p:nvPicPr>
        <p:blipFill rotWithShape="1">
          <a:blip r:embed="rId2"/>
          <a:srcRect l="25744" r="25744"/>
          <a:stretch/>
        </p:blipFill>
        <p:spPr>
          <a:prstGeom prst="rect">
            <a:avLst/>
          </a:prstGeom>
        </p:spPr>
      </p:pic>
    </p:spTree>
    <p:extLst>
      <p:ext uri="{BB962C8B-B14F-4D97-AF65-F5344CB8AC3E}">
        <p14:creationId xmlns:p14="http://schemas.microsoft.com/office/powerpoint/2010/main" val="4757900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181"/>
            <a:ext cx="12191206" cy="8137630"/>
          </a:xfrm>
          <a:prstGeom prst="rect">
            <a:avLst/>
          </a:prstGeom>
        </p:spPr>
      </p:pic>
      <p:sp>
        <p:nvSpPr>
          <p:cNvPr id="29" name="Title 28"/>
          <p:cNvSpPr>
            <a:spLocks noGrp="1"/>
          </p:cNvSpPr>
          <p:nvPr>
            <p:ph type="title"/>
          </p:nvPr>
        </p:nvSpPr>
        <p:spPr/>
        <p:txBody>
          <a:bodyPr>
            <a:normAutofit/>
          </a:bodyPr>
          <a:lstStyle/>
          <a:p>
            <a:r>
              <a:rPr lang="en-US" dirty="0"/>
              <a:t>Connected everything</a:t>
            </a:r>
          </a:p>
        </p:txBody>
      </p:sp>
      <p:sp>
        <p:nvSpPr>
          <p:cNvPr id="6" name="TextBox 5"/>
          <p:cNvSpPr txBox="1"/>
          <p:nvPr/>
        </p:nvSpPr>
        <p:spPr>
          <a:xfrm>
            <a:off x="9775715" y="3274646"/>
            <a:ext cx="1576184" cy="351354"/>
          </a:xfrm>
          <a:prstGeom prst="rect">
            <a:avLst/>
          </a:prstGeom>
          <a:solidFill>
            <a:schemeClr val="bg1">
              <a:lumMod val="65000"/>
            </a:schemeClr>
          </a:solidFill>
          <a:ln w="3175">
            <a:noFill/>
          </a:ln>
        </p:spPr>
        <p:txBody>
          <a:bodyPr wrap="square" lIns="91428" tIns="91428" rIns="91428" bIns="91428" rtlCol="0" anchor="ctr" anchorCtr="1">
            <a:spAutoFit/>
          </a:bodyPr>
          <a:lstStyle/>
          <a:p>
            <a:pPr algn="ctr" defTabSz="430074">
              <a:lnSpc>
                <a:spcPts val="1300"/>
              </a:lnSpc>
              <a:buSzPct val="100000"/>
            </a:pPr>
            <a:r>
              <a:rPr lang="en-US" sz="1400" b="1" dirty="0">
                <a:solidFill>
                  <a:prstClr val="white"/>
                </a:solidFill>
                <a:cs typeface="HP Simplified" pitchFamily="34" charset="0"/>
              </a:rPr>
              <a:t>Air conditioner</a:t>
            </a:r>
          </a:p>
        </p:txBody>
      </p:sp>
      <p:sp>
        <p:nvSpPr>
          <p:cNvPr id="7" name="TextBox 6"/>
          <p:cNvSpPr txBox="1"/>
          <p:nvPr/>
        </p:nvSpPr>
        <p:spPr>
          <a:xfrm>
            <a:off x="1219838" y="2025363"/>
            <a:ext cx="2212213" cy="518066"/>
          </a:xfrm>
          <a:prstGeom prst="rect">
            <a:avLst/>
          </a:prstGeom>
          <a:solidFill>
            <a:schemeClr val="bg1">
              <a:lumMod val="65000"/>
            </a:schemeClr>
          </a:solidFill>
          <a:ln w="3175">
            <a:noFill/>
          </a:ln>
        </p:spPr>
        <p:txBody>
          <a:bodyPr wrap="square" lIns="91428" tIns="91428" rIns="91428" bIns="91428" rtlCol="0" anchor="ctr" anchorCtr="1">
            <a:spAutoFit/>
          </a:bodyPr>
          <a:lstStyle>
            <a:defPPr>
              <a:defRPr lang="en-US"/>
            </a:defPPr>
            <a:lvl1pPr algn="ctr" defTabSz="430160">
              <a:lnSpc>
                <a:spcPts val="1300"/>
              </a:lnSpc>
              <a:buSzPct val="100000"/>
              <a:defRPr sz="1400">
                <a:solidFill>
                  <a:schemeClr val="bg1"/>
                </a:solidFill>
                <a:latin typeface="+mj-lt"/>
                <a:cs typeface="HP Simplified" pitchFamily="34" charset="0"/>
              </a:defRPr>
            </a:lvl1pPr>
          </a:lstStyle>
          <a:p>
            <a:r>
              <a:rPr lang="en-US" b="1" dirty="0">
                <a:solidFill>
                  <a:prstClr val="white"/>
                </a:solidFill>
              </a:rPr>
              <a:t>Product electronics &amp; entertainment</a:t>
            </a:r>
          </a:p>
        </p:txBody>
      </p:sp>
      <p:sp>
        <p:nvSpPr>
          <p:cNvPr id="8" name="TextBox 7"/>
          <p:cNvSpPr txBox="1"/>
          <p:nvPr/>
        </p:nvSpPr>
        <p:spPr>
          <a:xfrm>
            <a:off x="9191941" y="5013501"/>
            <a:ext cx="1641578" cy="351354"/>
          </a:xfrm>
          <a:prstGeom prst="rect">
            <a:avLst/>
          </a:prstGeom>
          <a:solidFill>
            <a:schemeClr val="bg1">
              <a:lumMod val="65000"/>
            </a:schemeClr>
          </a:solidFill>
          <a:ln w="3175">
            <a:noFill/>
          </a:ln>
        </p:spPr>
        <p:txBody>
          <a:bodyPr wrap="square" lIns="91428" tIns="91428" rIns="91428" bIns="91428" rtlCol="0" anchor="ctr" anchorCtr="1">
            <a:spAutoFit/>
          </a:bodyPr>
          <a:lstStyle/>
          <a:p>
            <a:pPr algn="ctr" defTabSz="430074">
              <a:lnSpc>
                <a:spcPts val="1300"/>
              </a:lnSpc>
              <a:buSzPct val="100000"/>
            </a:pPr>
            <a:r>
              <a:rPr lang="en-US" sz="1400" b="1" dirty="0">
                <a:solidFill>
                  <a:prstClr val="white"/>
                </a:solidFill>
                <a:cs typeface="HP Simplified" pitchFamily="34" charset="0"/>
              </a:rPr>
              <a:t>Vehicle leasing</a:t>
            </a:r>
          </a:p>
        </p:txBody>
      </p:sp>
      <p:sp>
        <p:nvSpPr>
          <p:cNvPr id="9" name="TextBox 8"/>
          <p:cNvSpPr txBox="1"/>
          <p:nvPr/>
        </p:nvSpPr>
        <p:spPr>
          <a:xfrm>
            <a:off x="6045196" y="4762499"/>
            <a:ext cx="1416800" cy="351354"/>
          </a:xfrm>
          <a:prstGeom prst="rect">
            <a:avLst/>
          </a:prstGeom>
          <a:solidFill>
            <a:schemeClr val="bg1">
              <a:lumMod val="65000"/>
            </a:schemeClr>
          </a:solidFill>
          <a:ln w="3175">
            <a:noFill/>
          </a:ln>
        </p:spPr>
        <p:txBody>
          <a:bodyPr wrap="square" lIns="91428" tIns="91428" rIns="91428" bIns="91428" rtlCol="0" anchor="ctr" anchorCtr="1">
            <a:spAutoFit/>
          </a:bodyPr>
          <a:lstStyle/>
          <a:p>
            <a:pPr algn="ctr" defTabSz="430074">
              <a:lnSpc>
                <a:spcPts val="1300"/>
              </a:lnSpc>
              <a:buSzPct val="100000"/>
            </a:pPr>
            <a:r>
              <a:rPr lang="en-US" sz="1400" b="1" dirty="0">
                <a:solidFill>
                  <a:prstClr val="white"/>
                </a:solidFill>
                <a:cs typeface="HP Simplified" pitchFamily="34" charset="0"/>
              </a:rPr>
              <a:t>Digital signage</a:t>
            </a:r>
          </a:p>
        </p:txBody>
      </p:sp>
      <p:sp>
        <p:nvSpPr>
          <p:cNvPr id="10" name="TextBox 9"/>
          <p:cNvSpPr txBox="1"/>
          <p:nvPr/>
        </p:nvSpPr>
        <p:spPr>
          <a:xfrm>
            <a:off x="5080225" y="3322858"/>
            <a:ext cx="1654693" cy="518066"/>
          </a:xfrm>
          <a:prstGeom prst="rect">
            <a:avLst/>
          </a:prstGeom>
          <a:solidFill>
            <a:schemeClr val="bg1">
              <a:lumMod val="65000"/>
            </a:schemeClr>
          </a:solidFill>
          <a:ln w="3175">
            <a:noFill/>
          </a:ln>
        </p:spPr>
        <p:txBody>
          <a:bodyPr wrap="square" lIns="91428" tIns="91428" rIns="91428" bIns="91428" rtlCol="0" anchor="ctr" anchorCtr="1">
            <a:spAutoFit/>
          </a:bodyPr>
          <a:lstStyle/>
          <a:p>
            <a:pPr algn="ctr" defTabSz="430074">
              <a:lnSpc>
                <a:spcPts val="1300"/>
              </a:lnSpc>
              <a:buSzPct val="100000"/>
            </a:pPr>
            <a:r>
              <a:rPr lang="en-US" sz="1400" b="1" dirty="0">
                <a:solidFill>
                  <a:prstClr val="white"/>
                </a:solidFill>
                <a:cs typeface="HP Simplified" pitchFamily="34" charset="0"/>
              </a:rPr>
              <a:t>Telecom infrastructure</a:t>
            </a:r>
          </a:p>
        </p:txBody>
      </p:sp>
      <p:sp>
        <p:nvSpPr>
          <p:cNvPr id="11" name="TextBox 10"/>
          <p:cNvSpPr txBox="1"/>
          <p:nvPr/>
        </p:nvSpPr>
        <p:spPr>
          <a:xfrm>
            <a:off x="3128647" y="3138246"/>
            <a:ext cx="1249568" cy="351354"/>
          </a:xfrm>
          <a:prstGeom prst="rect">
            <a:avLst/>
          </a:prstGeom>
          <a:solidFill>
            <a:schemeClr val="bg1">
              <a:lumMod val="65000"/>
            </a:schemeClr>
          </a:solidFill>
          <a:ln w="3175">
            <a:noFill/>
          </a:ln>
        </p:spPr>
        <p:txBody>
          <a:bodyPr wrap="square" lIns="91428" tIns="91428" rIns="91428" bIns="91428" rtlCol="0" anchor="ctr" anchorCtr="1">
            <a:spAutoFit/>
          </a:bodyPr>
          <a:lstStyle/>
          <a:p>
            <a:pPr algn="ctr" defTabSz="430074">
              <a:lnSpc>
                <a:spcPts val="1300"/>
              </a:lnSpc>
              <a:buSzPct val="100000"/>
            </a:pPr>
            <a:r>
              <a:rPr lang="en-US" sz="1400" b="1" dirty="0">
                <a:solidFill>
                  <a:prstClr val="white"/>
                </a:solidFill>
                <a:cs typeface="HP Simplified" pitchFamily="34" charset="0"/>
              </a:rPr>
              <a:t>Asset tracking</a:t>
            </a:r>
          </a:p>
        </p:txBody>
      </p:sp>
      <p:sp>
        <p:nvSpPr>
          <p:cNvPr id="12" name="TextBox 11"/>
          <p:cNvSpPr txBox="1"/>
          <p:nvPr/>
        </p:nvSpPr>
        <p:spPr>
          <a:xfrm>
            <a:off x="2476215" y="5472311"/>
            <a:ext cx="1725387" cy="351354"/>
          </a:xfrm>
          <a:prstGeom prst="rect">
            <a:avLst/>
          </a:prstGeom>
          <a:solidFill>
            <a:schemeClr val="bg1">
              <a:lumMod val="65000"/>
            </a:schemeClr>
          </a:solidFill>
          <a:ln w="3175">
            <a:noFill/>
          </a:ln>
        </p:spPr>
        <p:txBody>
          <a:bodyPr wrap="square" lIns="91428" tIns="91428" rIns="91428" bIns="91428" rtlCol="0" anchor="ctr" anchorCtr="1">
            <a:spAutoFit/>
          </a:bodyPr>
          <a:lstStyle/>
          <a:p>
            <a:pPr algn="ctr" defTabSz="430074">
              <a:lnSpc>
                <a:spcPts val="1300"/>
              </a:lnSpc>
              <a:buSzPct val="100000"/>
            </a:pPr>
            <a:r>
              <a:rPr lang="en-US" sz="1400" b="1" dirty="0">
                <a:solidFill>
                  <a:prstClr val="white"/>
                </a:solidFill>
                <a:cs typeface="HP Simplified" pitchFamily="34" charset="0"/>
              </a:rPr>
              <a:t>Power distribution</a:t>
            </a:r>
          </a:p>
        </p:txBody>
      </p:sp>
      <p:sp>
        <p:nvSpPr>
          <p:cNvPr id="13" name="TextBox 12"/>
          <p:cNvSpPr txBox="1"/>
          <p:nvPr/>
        </p:nvSpPr>
        <p:spPr>
          <a:xfrm>
            <a:off x="2476216" y="4653510"/>
            <a:ext cx="1512171" cy="351354"/>
          </a:xfrm>
          <a:prstGeom prst="rect">
            <a:avLst/>
          </a:prstGeom>
          <a:solidFill>
            <a:schemeClr val="bg1">
              <a:lumMod val="65000"/>
            </a:schemeClr>
          </a:solidFill>
          <a:ln w="3175">
            <a:noFill/>
          </a:ln>
        </p:spPr>
        <p:txBody>
          <a:bodyPr wrap="square" lIns="91428" tIns="91428" rIns="91428" bIns="91428" rtlCol="0" anchor="ctr" anchorCtr="1">
            <a:spAutoFit/>
          </a:bodyPr>
          <a:lstStyle/>
          <a:p>
            <a:pPr algn="ctr" defTabSz="430074">
              <a:lnSpc>
                <a:spcPts val="1300"/>
              </a:lnSpc>
              <a:buSzPct val="100000"/>
            </a:pPr>
            <a:r>
              <a:rPr lang="en-US" sz="1400" b="1" dirty="0">
                <a:solidFill>
                  <a:prstClr val="white"/>
                </a:solidFill>
                <a:cs typeface="HP Simplified" pitchFamily="34" charset="0"/>
              </a:rPr>
              <a:t>Traffic lights</a:t>
            </a:r>
          </a:p>
        </p:txBody>
      </p:sp>
      <p:sp>
        <p:nvSpPr>
          <p:cNvPr id="14" name="TextBox 13"/>
          <p:cNvSpPr txBox="1"/>
          <p:nvPr/>
        </p:nvSpPr>
        <p:spPr>
          <a:xfrm>
            <a:off x="657343" y="3032397"/>
            <a:ext cx="1162324" cy="351354"/>
          </a:xfrm>
          <a:prstGeom prst="rect">
            <a:avLst/>
          </a:prstGeom>
          <a:solidFill>
            <a:schemeClr val="bg1">
              <a:lumMod val="65000"/>
            </a:schemeClr>
          </a:solidFill>
          <a:ln w="3175">
            <a:noFill/>
          </a:ln>
        </p:spPr>
        <p:txBody>
          <a:bodyPr wrap="square" lIns="91428" tIns="91428" rIns="91428" bIns="91428" rtlCol="0" anchor="ctr" anchorCtr="1">
            <a:spAutoFit/>
          </a:bodyPr>
          <a:lstStyle/>
          <a:p>
            <a:pPr algn="ctr" defTabSz="430074">
              <a:lnSpc>
                <a:spcPts val="1300"/>
              </a:lnSpc>
              <a:buSzPct val="100000"/>
            </a:pPr>
            <a:r>
              <a:rPr lang="en-US" sz="1400" b="1" dirty="0">
                <a:solidFill>
                  <a:prstClr val="white"/>
                </a:solidFill>
                <a:cs typeface="HP Simplified" pitchFamily="34" charset="0"/>
              </a:rPr>
              <a:t>Security</a:t>
            </a:r>
          </a:p>
        </p:txBody>
      </p:sp>
      <p:sp>
        <p:nvSpPr>
          <p:cNvPr id="15" name="TextBox 14"/>
          <p:cNvSpPr txBox="1"/>
          <p:nvPr/>
        </p:nvSpPr>
        <p:spPr>
          <a:xfrm>
            <a:off x="10566469" y="4447492"/>
            <a:ext cx="1268060" cy="351354"/>
          </a:xfrm>
          <a:prstGeom prst="rect">
            <a:avLst/>
          </a:prstGeom>
          <a:solidFill>
            <a:schemeClr val="bg1">
              <a:lumMod val="65000"/>
            </a:schemeClr>
          </a:solidFill>
          <a:ln w="3175">
            <a:noFill/>
          </a:ln>
        </p:spPr>
        <p:txBody>
          <a:bodyPr wrap="square" lIns="91428" tIns="91428" rIns="91428" bIns="91428" rtlCol="0" anchor="ctr" anchorCtr="1">
            <a:spAutoFit/>
          </a:bodyPr>
          <a:lstStyle/>
          <a:p>
            <a:pPr algn="ctr" defTabSz="430074">
              <a:lnSpc>
                <a:spcPts val="1300"/>
              </a:lnSpc>
              <a:buSzPct val="100000"/>
            </a:pPr>
            <a:r>
              <a:rPr lang="en-US" sz="1400" b="1" dirty="0">
                <a:solidFill>
                  <a:prstClr val="white"/>
                </a:solidFill>
                <a:cs typeface="HP Simplified" pitchFamily="34" charset="0"/>
              </a:rPr>
              <a:t>Lighting</a:t>
            </a:r>
          </a:p>
        </p:txBody>
      </p:sp>
      <p:sp>
        <p:nvSpPr>
          <p:cNvPr id="16" name="TextBox 15"/>
          <p:cNvSpPr txBox="1"/>
          <p:nvPr/>
        </p:nvSpPr>
        <p:spPr>
          <a:xfrm>
            <a:off x="6888661" y="1716679"/>
            <a:ext cx="1389737" cy="351354"/>
          </a:xfrm>
          <a:prstGeom prst="rect">
            <a:avLst/>
          </a:prstGeom>
          <a:solidFill>
            <a:schemeClr val="bg1">
              <a:lumMod val="65000"/>
            </a:schemeClr>
          </a:solidFill>
          <a:ln w="3175">
            <a:noFill/>
          </a:ln>
        </p:spPr>
        <p:txBody>
          <a:bodyPr wrap="square" lIns="91428" tIns="91428" rIns="91428" bIns="91428" rtlCol="0" anchor="ctr" anchorCtr="1">
            <a:spAutoFit/>
          </a:bodyPr>
          <a:lstStyle/>
          <a:p>
            <a:pPr algn="ctr" defTabSz="430074">
              <a:lnSpc>
                <a:spcPts val="1300"/>
              </a:lnSpc>
              <a:buSzPct val="100000"/>
            </a:pPr>
            <a:r>
              <a:rPr lang="en-US" sz="1400" b="1" dirty="0">
                <a:solidFill>
                  <a:prstClr val="white"/>
                </a:solidFill>
                <a:cs typeface="HP Simplified" pitchFamily="34" charset="0"/>
              </a:rPr>
              <a:t>Air quality</a:t>
            </a:r>
          </a:p>
        </p:txBody>
      </p:sp>
      <p:sp>
        <p:nvSpPr>
          <p:cNvPr id="17" name="TextBox 16"/>
          <p:cNvSpPr txBox="1"/>
          <p:nvPr/>
        </p:nvSpPr>
        <p:spPr>
          <a:xfrm>
            <a:off x="7513719" y="3157950"/>
            <a:ext cx="978082" cy="351354"/>
          </a:xfrm>
          <a:prstGeom prst="rect">
            <a:avLst/>
          </a:prstGeom>
          <a:solidFill>
            <a:schemeClr val="bg1">
              <a:lumMod val="65000"/>
            </a:schemeClr>
          </a:solidFill>
          <a:ln w="3175">
            <a:noFill/>
          </a:ln>
        </p:spPr>
        <p:txBody>
          <a:bodyPr wrap="square" lIns="91428" tIns="91428" rIns="91428" bIns="91428" rtlCol="0" anchor="ctr" anchorCtr="1">
            <a:spAutoFit/>
          </a:bodyPr>
          <a:lstStyle/>
          <a:p>
            <a:pPr algn="ctr" defTabSz="430074">
              <a:lnSpc>
                <a:spcPts val="1300"/>
              </a:lnSpc>
              <a:buSzPct val="100000"/>
            </a:pPr>
            <a:r>
              <a:rPr lang="en-US" sz="1400" b="1" dirty="0">
                <a:solidFill>
                  <a:prstClr val="white"/>
                </a:solidFill>
                <a:cs typeface="HP Simplified" pitchFamily="34" charset="0"/>
              </a:rPr>
              <a:t>Noise</a:t>
            </a:r>
          </a:p>
        </p:txBody>
      </p:sp>
      <p:sp>
        <p:nvSpPr>
          <p:cNvPr id="18" name="TextBox 17"/>
          <p:cNvSpPr txBox="1"/>
          <p:nvPr/>
        </p:nvSpPr>
        <p:spPr>
          <a:xfrm>
            <a:off x="6568693" y="5915257"/>
            <a:ext cx="1700182" cy="351354"/>
          </a:xfrm>
          <a:prstGeom prst="rect">
            <a:avLst/>
          </a:prstGeom>
          <a:solidFill>
            <a:schemeClr val="bg1">
              <a:lumMod val="65000"/>
            </a:schemeClr>
          </a:solidFill>
          <a:ln w="3175">
            <a:noFill/>
          </a:ln>
        </p:spPr>
        <p:txBody>
          <a:bodyPr wrap="square" lIns="91428" tIns="91428" rIns="91428" bIns="91428" rtlCol="0" anchor="ctr" anchorCtr="1">
            <a:spAutoFit/>
          </a:bodyPr>
          <a:lstStyle/>
          <a:p>
            <a:pPr algn="ctr" defTabSz="430074">
              <a:lnSpc>
                <a:spcPts val="1300"/>
              </a:lnSpc>
              <a:buSzPct val="100000"/>
            </a:pPr>
            <a:r>
              <a:rPr lang="en-US" sz="1400" b="1" dirty="0">
                <a:solidFill>
                  <a:prstClr val="white"/>
                </a:solidFill>
                <a:cs typeface="HP Simplified" pitchFamily="34" charset="0"/>
              </a:rPr>
              <a:t>Fire &amp; emergency</a:t>
            </a:r>
          </a:p>
        </p:txBody>
      </p:sp>
      <p:sp>
        <p:nvSpPr>
          <p:cNvPr id="19" name="TextBox 18"/>
          <p:cNvSpPr txBox="1"/>
          <p:nvPr/>
        </p:nvSpPr>
        <p:spPr>
          <a:xfrm>
            <a:off x="233461" y="5631957"/>
            <a:ext cx="1972753" cy="351354"/>
          </a:xfrm>
          <a:prstGeom prst="rect">
            <a:avLst/>
          </a:prstGeom>
          <a:solidFill>
            <a:schemeClr val="bg1">
              <a:lumMod val="65000"/>
            </a:schemeClr>
          </a:solidFill>
          <a:ln w="3175">
            <a:noFill/>
          </a:ln>
        </p:spPr>
        <p:txBody>
          <a:bodyPr wrap="square" lIns="91428" tIns="91428" rIns="91428" bIns="91428" rtlCol="0" anchor="ctr" anchorCtr="1">
            <a:spAutoFit/>
          </a:bodyPr>
          <a:lstStyle/>
          <a:p>
            <a:pPr algn="ctr" defTabSz="430074">
              <a:lnSpc>
                <a:spcPts val="1300"/>
              </a:lnSpc>
              <a:buSzPct val="100000"/>
            </a:pPr>
            <a:r>
              <a:rPr lang="en-US" sz="1400" b="1" dirty="0">
                <a:solidFill>
                  <a:prstClr val="white"/>
                </a:solidFill>
                <a:cs typeface="HP Simplified" pitchFamily="34" charset="0"/>
              </a:rPr>
              <a:t>Roadside equipment</a:t>
            </a:r>
          </a:p>
        </p:txBody>
      </p:sp>
      <p:sp>
        <p:nvSpPr>
          <p:cNvPr id="20" name="TextBox 19"/>
          <p:cNvSpPr txBox="1"/>
          <p:nvPr/>
        </p:nvSpPr>
        <p:spPr>
          <a:xfrm>
            <a:off x="7802951" y="4477844"/>
            <a:ext cx="1161165" cy="351354"/>
          </a:xfrm>
          <a:prstGeom prst="rect">
            <a:avLst/>
          </a:prstGeom>
          <a:solidFill>
            <a:schemeClr val="bg1">
              <a:lumMod val="65000"/>
            </a:schemeClr>
          </a:solidFill>
          <a:ln w="3175">
            <a:noFill/>
          </a:ln>
        </p:spPr>
        <p:txBody>
          <a:bodyPr wrap="square" lIns="91428" tIns="91428" rIns="91428" bIns="91428" rtlCol="0" anchor="ctr" anchorCtr="1">
            <a:spAutoFit/>
          </a:bodyPr>
          <a:lstStyle/>
          <a:p>
            <a:pPr algn="ctr" defTabSz="430074">
              <a:lnSpc>
                <a:spcPts val="1300"/>
              </a:lnSpc>
              <a:buSzPct val="100000"/>
            </a:pPr>
            <a:r>
              <a:rPr lang="en-US" sz="1400" b="1" dirty="0">
                <a:solidFill>
                  <a:prstClr val="white"/>
                </a:solidFill>
                <a:cs typeface="HP Simplified" pitchFamily="34" charset="0"/>
              </a:rPr>
              <a:t>Vibration</a:t>
            </a:r>
          </a:p>
        </p:txBody>
      </p:sp>
      <p:sp>
        <p:nvSpPr>
          <p:cNvPr id="21" name="TextBox 20"/>
          <p:cNvSpPr txBox="1"/>
          <p:nvPr/>
        </p:nvSpPr>
        <p:spPr>
          <a:xfrm>
            <a:off x="1344091" y="4033990"/>
            <a:ext cx="1648707" cy="351354"/>
          </a:xfrm>
          <a:prstGeom prst="rect">
            <a:avLst/>
          </a:prstGeom>
          <a:solidFill>
            <a:schemeClr val="bg1">
              <a:lumMod val="65000"/>
            </a:schemeClr>
          </a:solidFill>
          <a:ln w="3175">
            <a:noFill/>
          </a:ln>
        </p:spPr>
        <p:txBody>
          <a:bodyPr wrap="square" lIns="91428" tIns="91428" rIns="91428" bIns="91428" rtlCol="0" anchor="ctr" anchorCtr="1">
            <a:spAutoFit/>
          </a:bodyPr>
          <a:lstStyle/>
          <a:p>
            <a:pPr algn="ctr" defTabSz="430074">
              <a:lnSpc>
                <a:spcPts val="1300"/>
              </a:lnSpc>
              <a:buSzPct val="100000"/>
            </a:pPr>
            <a:r>
              <a:rPr lang="en-US" sz="1400" b="1" dirty="0">
                <a:solidFill>
                  <a:prstClr val="white"/>
                </a:solidFill>
                <a:cs typeface="HP Simplified" pitchFamily="34" charset="0"/>
              </a:rPr>
              <a:t>Access control</a:t>
            </a:r>
          </a:p>
        </p:txBody>
      </p:sp>
      <p:sp>
        <p:nvSpPr>
          <p:cNvPr id="22" name="TextBox 21"/>
          <p:cNvSpPr txBox="1"/>
          <p:nvPr/>
        </p:nvSpPr>
        <p:spPr>
          <a:xfrm>
            <a:off x="4454500" y="4109597"/>
            <a:ext cx="1490891" cy="351354"/>
          </a:xfrm>
          <a:prstGeom prst="rect">
            <a:avLst/>
          </a:prstGeom>
          <a:solidFill>
            <a:schemeClr val="bg1">
              <a:lumMod val="65000"/>
            </a:schemeClr>
          </a:solidFill>
          <a:ln w="3175">
            <a:noFill/>
          </a:ln>
        </p:spPr>
        <p:txBody>
          <a:bodyPr wrap="square" lIns="91428" tIns="91428" rIns="91428" bIns="91428" rtlCol="0" anchor="ctr" anchorCtr="1">
            <a:spAutoFit/>
          </a:bodyPr>
          <a:lstStyle/>
          <a:p>
            <a:pPr algn="ctr" defTabSz="430074">
              <a:lnSpc>
                <a:spcPts val="1300"/>
              </a:lnSpc>
              <a:buSzPct val="100000"/>
            </a:pPr>
            <a:r>
              <a:rPr lang="en-US" sz="1400" b="1" dirty="0">
                <a:solidFill>
                  <a:prstClr val="white"/>
                </a:solidFill>
                <a:cs typeface="HP Simplified" pitchFamily="34" charset="0"/>
              </a:rPr>
              <a:t>Electricity switch</a:t>
            </a:r>
          </a:p>
        </p:txBody>
      </p:sp>
      <p:sp>
        <p:nvSpPr>
          <p:cNvPr id="23" name="TextBox 22"/>
          <p:cNvSpPr txBox="1"/>
          <p:nvPr/>
        </p:nvSpPr>
        <p:spPr>
          <a:xfrm>
            <a:off x="4723405" y="2629053"/>
            <a:ext cx="953079" cy="351354"/>
          </a:xfrm>
          <a:prstGeom prst="rect">
            <a:avLst/>
          </a:prstGeom>
          <a:solidFill>
            <a:schemeClr val="bg1">
              <a:lumMod val="65000"/>
            </a:schemeClr>
          </a:solidFill>
          <a:ln w="3175">
            <a:noFill/>
          </a:ln>
        </p:spPr>
        <p:txBody>
          <a:bodyPr wrap="square" lIns="91428" tIns="91428" rIns="91428" bIns="91428" rtlCol="0" anchor="ctr" anchorCtr="1">
            <a:spAutoFit/>
          </a:bodyPr>
          <a:lstStyle>
            <a:defPPr>
              <a:defRPr lang="en-US"/>
            </a:defPPr>
            <a:lvl1pPr algn="ctr" defTabSz="430160">
              <a:lnSpc>
                <a:spcPts val="1300"/>
              </a:lnSpc>
              <a:buSzPct val="100000"/>
              <a:defRPr sz="1400">
                <a:solidFill>
                  <a:schemeClr val="bg1"/>
                </a:solidFill>
                <a:latin typeface="+mj-lt"/>
                <a:cs typeface="HP Simplified" pitchFamily="34" charset="0"/>
              </a:defRPr>
            </a:lvl1pPr>
          </a:lstStyle>
          <a:p>
            <a:r>
              <a:rPr lang="en-US" b="1" dirty="0">
                <a:solidFill>
                  <a:prstClr val="white"/>
                </a:solidFill>
              </a:rPr>
              <a:t>Pumps</a:t>
            </a:r>
          </a:p>
        </p:txBody>
      </p:sp>
      <p:sp>
        <p:nvSpPr>
          <p:cNvPr id="24" name="TextBox 23"/>
          <p:cNvSpPr txBox="1"/>
          <p:nvPr/>
        </p:nvSpPr>
        <p:spPr>
          <a:xfrm>
            <a:off x="9223513" y="1379960"/>
            <a:ext cx="1469337" cy="351354"/>
          </a:xfrm>
          <a:prstGeom prst="rect">
            <a:avLst/>
          </a:prstGeom>
          <a:solidFill>
            <a:schemeClr val="bg1">
              <a:lumMod val="65000"/>
            </a:schemeClr>
          </a:solidFill>
          <a:ln w="3175">
            <a:noFill/>
          </a:ln>
        </p:spPr>
        <p:txBody>
          <a:bodyPr wrap="square" lIns="91428" tIns="91428" rIns="91428" bIns="91428" rtlCol="0" anchor="ctr" anchorCtr="1">
            <a:spAutoFit/>
          </a:bodyPr>
          <a:lstStyle/>
          <a:p>
            <a:pPr algn="ctr" defTabSz="430074">
              <a:lnSpc>
                <a:spcPts val="1300"/>
              </a:lnSpc>
              <a:buSzPct val="100000"/>
            </a:pPr>
            <a:r>
              <a:rPr lang="en-US" sz="1400" b="1" dirty="0">
                <a:solidFill>
                  <a:prstClr val="white"/>
                </a:solidFill>
                <a:cs typeface="HP Simplified" pitchFamily="34" charset="0"/>
              </a:rPr>
              <a:t>Product delivery</a:t>
            </a:r>
          </a:p>
        </p:txBody>
      </p:sp>
      <p:sp>
        <p:nvSpPr>
          <p:cNvPr id="25" name="TextBox 24"/>
          <p:cNvSpPr txBox="1"/>
          <p:nvPr/>
        </p:nvSpPr>
        <p:spPr>
          <a:xfrm>
            <a:off x="5227231" y="5515066"/>
            <a:ext cx="1502844" cy="351354"/>
          </a:xfrm>
          <a:prstGeom prst="rect">
            <a:avLst/>
          </a:prstGeom>
          <a:solidFill>
            <a:schemeClr val="bg1">
              <a:lumMod val="65000"/>
            </a:schemeClr>
          </a:solidFill>
          <a:ln w="3175">
            <a:noFill/>
          </a:ln>
        </p:spPr>
        <p:txBody>
          <a:bodyPr wrap="square" lIns="91428" tIns="91428" rIns="91428" bIns="91428" rtlCol="0" anchor="ctr" anchorCtr="1">
            <a:spAutoFit/>
          </a:bodyPr>
          <a:lstStyle/>
          <a:p>
            <a:pPr algn="ctr" defTabSz="430074">
              <a:lnSpc>
                <a:spcPts val="1300"/>
              </a:lnSpc>
              <a:buSzPct val="100000"/>
            </a:pPr>
            <a:r>
              <a:rPr lang="en-US" sz="1400" b="1" dirty="0">
                <a:solidFill>
                  <a:prstClr val="white"/>
                </a:solidFill>
                <a:cs typeface="HP Simplified" pitchFamily="34" charset="0"/>
              </a:rPr>
              <a:t>Driver behavior</a:t>
            </a:r>
          </a:p>
        </p:txBody>
      </p:sp>
      <p:sp>
        <p:nvSpPr>
          <p:cNvPr id="26" name="TextBox 25"/>
          <p:cNvSpPr txBox="1"/>
          <p:nvPr/>
        </p:nvSpPr>
        <p:spPr>
          <a:xfrm>
            <a:off x="4284714" y="4988647"/>
            <a:ext cx="1391770" cy="351354"/>
          </a:xfrm>
          <a:prstGeom prst="rect">
            <a:avLst/>
          </a:prstGeom>
          <a:solidFill>
            <a:schemeClr val="bg1">
              <a:lumMod val="65000"/>
            </a:schemeClr>
          </a:solidFill>
          <a:ln w="3175">
            <a:noFill/>
          </a:ln>
        </p:spPr>
        <p:txBody>
          <a:bodyPr wrap="square" lIns="91428" tIns="91428" rIns="91428" bIns="91428" rtlCol="0" anchor="ctr" anchorCtr="1">
            <a:spAutoFit/>
          </a:bodyPr>
          <a:lstStyle/>
          <a:p>
            <a:pPr algn="ctr" defTabSz="430074">
              <a:lnSpc>
                <a:spcPts val="1300"/>
              </a:lnSpc>
              <a:buSzPct val="100000"/>
            </a:pPr>
            <a:r>
              <a:rPr lang="en-US" sz="1400" b="1" dirty="0">
                <a:solidFill>
                  <a:prstClr val="white"/>
                </a:solidFill>
                <a:cs typeface="HP Simplified" pitchFamily="34" charset="0"/>
              </a:rPr>
              <a:t>Connected car</a:t>
            </a:r>
          </a:p>
        </p:txBody>
      </p:sp>
    </p:spTree>
    <p:extLst>
      <p:ext uri="{BB962C8B-B14F-4D97-AF65-F5344CB8AC3E}">
        <p14:creationId xmlns:p14="http://schemas.microsoft.com/office/powerpoint/2010/main" val="174401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6" presetClass="entr" presetSubtype="32"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circle(out)">
                                      <p:cBhvr>
                                        <p:cTn id="70" dur="22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2912" y="2565"/>
          <a:ext cx="2116" cy="2116"/>
        </p:xfrm>
        <a:graphic>
          <a:graphicData uri="http://schemas.openxmlformats.org/presentationml/2006/ole">
            <mc:AlternateContent xmlns:mc="http://schemas.openxmlformats.org/markup-compatibility/2006">
              <mc:Choice xmlns:v="urn:schemas-microsoft-com:vml" Requires="v">
                <p:oleObj spid="_x0000_s2079"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2912" y="2565"/>
                        <a:ext cx="2116" cy="211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Key Capabilities</a:t>
            </a:r>
            <a:endParaRPr lang="en-US" dirty="0"/>
          </a:p>
        </p:txBody>
      </p:sp>
      <p:sp>
        <p:nvSpPr>
          <p:cNvPr id="28" name="Content Placeholder 2"/>
          <p:cNvSpPr txBox="1">
            <a:spLocks/>
          </p:cNvSpPr>
          <p:nvPr/>
        </p:nvSpPr>
        <p:spPr>
          <a:xfrm>
            <a:off x="4527791" y="3995457"/>
            <a:ext cx="2477920" cy="990471"/>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marL="0" indent="0" algn="ctr">
              <a:buNone/>
            </a:pPr>
            <a:r>
              <a:rPr lang="en-US" sz="2800" b="1" dirty="0">
                <a:solidFill>
                  <a:schemeClr val="accent3">
                    <a:lumMod val="75000"/>
                  </a:schemeClr>
                </a:solidFill>
              </a:rPr>
              <a:t>Scalable</a:t>
            </a:r>
            <a:r>
              <a:rPr lang="en-US" sz="2800" dirty="0">
                <a:solidFill>
                  <a:schemeClr val="accent3">
                    <a:lumMod val="75000"/>
                  </a:schemeClr>
                </a:solidFill>
              </a:rPr>
              <a:t> </a:t>
            </a:r>
          </a:p>
          <a:p>
            <a:pPr marL="0" indent="0" algn="ctr">
              <a:buNone/>
            </a:pPr>
            <a:r>
              <a:rPr lang="en-US" dirty="0">
                <a:solidFill>
                  <a:srgbClr val="212E35"/>
                </a:solidFill>
              </a:rPr>
              <a:t>Handles huge workloads at high speeds</a:t>
            </a:r>
          </a:p>
        </p:txBody>
      </p:sp>
      <p:sp>
        <p:nvSpPr>
          <p:cNvPr id="30" name="Content Placeholder 2"/>
          <p:cNvSpPr txBox="1">
            <a:spLocks/>
          </p:cNvSpPr>
          <p:nvPr/>
        </p:nvSpPr>
        <p:spPr>
          <a:xfrm>
            <a:off x="7740689" y="3995457"/>
            <a:ext cx="2237544" cy="990471"/>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marL="0" indent="0" algn="ctr">
              <a:buNone/>
            </a:pPr>
            <a:r>
              <a:rPr lang="en-US" sz="2800" b="1" dirty="0" smtClean="0">
                <a:solidFill>
                  <a:schemeClr val="accent3">
                    <a:lumMod val="75000"/>
                  </a:schemeClr>
                </a:solidFill>
              </a:rPr>
              <a:t>Economical</a:t>
            </a:r>
            <a:r>
              <a:rPr lang="en-US" sz="2800" dirty="0" smtClean="0">
                <a:solidFill>
                  <a:schemeClr val="accent3">
                    <a:lumMod val="75000"/>
                  </a:schemeClr>
                </a:solidFill>
              </a:rPr>
              <a:t> </a:t>
            </a:r>
            <a:endParaRPr lang="en-US" sz="2800" dirty="0">
              <a:solidFill>
                <a:schemeClr val="accent3">
                  <a:lumMod val="75000"/>
                </a:schemeClr>
              </a:solidFill>
            </a:endParaRPr>
          </a:p>
          <a:p>
            <a:pPr marL="0" indent="0" algn="ctr">
              <a:buNone/>
            </a:pPr>
            <a:r>
              <a:rPr lang="en-US" dirty="0">
                <a:solidFill>
                  <a:srgbClr val="212E35"/>
                </a:solidFill>
              </a:rPr>
              <a:t>Significantly lower cost over legacy platforms</a:t>
            </a:r>
          </a:p>
        </p:txBody>
      </p:sp>
      <p:grpSp>
        <p:nvGrpSpPr>
          <p:cNvPr id="39" name="Group 38"/>
          <p:cNvGrpSpPr>
            <a:grpSpLocks noChangeAspect="1"/>
          </p:cNvGrpSpPr>
          <p:nvPr/>
        </p:nvGrpSpPr>
        <p:grpSpPr>
          <a:xfrm>
            <a:off x="2134150" y="2276284"/>
            <a:ext cx="1326540" cy="1326540"/>
            <a:chOff x="6606600" y="1889599"/>
            <a:chExt cx="301824" cy="301825"/>
          </a:xfrm>
          <a:solidFill>
            <a:srgbClr val="0078EF"/>
          </a:solidFill>
        </p:grpSpPr>
        <p:sp>
          <p:nvSpPr>
            <p:cNvPr id="40" name="Freeform 328"/>
            <p:cNvSpPr>
              <a:spLocks noChangeArrowheads="1"/>
            </p:cNvSpPr>
            <p:nvPr/>
          </p:nvSpPr>
          <p:spPr bwMode="auto">
            <a:xfrm>
              <a:off x="6736884" y="2019883"/>
              <a:ext cx="39085" cy="39085"/>
            </a:xfrm>
            <a:custGeom>
              <a:avLst/>
              <a:gdLst>
                <a:gd name="T0" fmla="*/ 39 w 80"/>
                <a:gd name="T1" fmla="*/ 0 h 81"/>
                <a:gd name="T2" fmla="*/ 39 w 80"/>
                <a:gd name="T3" fmla="*/ 0 h 81"/>
                <a:gd name="T4" fmla="*/ 0 w 80"/>
                <a:gd name="T5" fmla="*/ 40 h 81"/>
                <a:gd name="T6" fmla="*/ 39 w 80"/>
                <a:gd name="T7" fmla="*/ 80 h 81"/>
                <a:gd name="T8" fmla="*/ 79 w 80"/>
                <a:gd name="T9" fmla="*/ 40 h 81"/>
                <a:gd name="T10" fmla="*/ 39 w 80"/>
                <a:gd name="T11" fmla="*/ 0 h 81"/>
              </a:gdLst>
              <a:ahLst/>
              <a:cxnLst>
                <a:cxn ang="0">
                  <a:pos x="T0" y="T1"/>
                </a:cxn>
                <a:cxn ang="0">
                  <a:pos x="T2" y="T3"/>
                </a:cxn>
                <a:cxn ang="0">
                  <a:pos x="T4" y="T5"/>
                </a:cxn>
                <a:cxn ang="0">
                  <a:pos x="T6" y="T7"/>
                </a:cxn>
                <a:cxn ang="0">
                  <a:pos x="T8" y="T9"/>
                </a:cxn>
                <a:cxn ang="0">
                  <a:pos x="T10" y="T11"/>
                </a:cxn>
              </a:cxnLst>
              <a:rect l="0" t="0" r="r" b="b"/>
              <a:pathLst>
                <a:path w="80" h="81">
                  <a:moveTo>
                    <a:pt x="39" y="0"/>
                  </a:moveTo>
                  <a:lnTo>
                    <a:pt x="39" y="0"/>
                  </a:lnTo>
                  <a:cubicBezTo>
                    <a:pt x="18" y="0"/>
                    <a:pt x="0" y="19"/>
                    <a:pt x="0" y="40"/>
                  </a:cubicBezTo>
                  <a:cubicBezTo>
                    <a:pt x="0" y="62"/>
                    <a:pt x="18" y="80"/>
                    <a:pt x="39" y="80"/>
                  </a:cubicBezTo>
                  <a:cubicBezTo>
                    <a:pt x="61" y="80"/>
                    <a:pt x="79" y="62"/>
                    <a:pt x="79" y="40"/>
                  </a:cubicBezTo>
                  <a:cubicBezTo>
                    <a:pt x="79" y="19"/>
                    <a:pt x="61" y="0"/>
                    <a:pt x="3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88421">
                <a:defRPr/>
              </a:pPr>
              <a:endParaRPr lang="en-US" sz="750">
                <a:solidFill>
                  <a:srgbClr val="212E35"/>
                </a:solidFill>
              </a:endParaRPr>
            </a:p>
          </p:txBody>
        </p:sp>
        <p:sp>
          <p:nvSpPr>
            <p:cNvPr id="41" name="Freeform 329"/>
            <p:cNvSpPr>
              <a:spLocks noChangeArrowheads="1"/>
            </p:cNvSpPr>
            <p:nvPr/>
          </p:nvSpPr>
          <p:spPr bwMode="auto">
            <a:xfrm>
              <a:off x="6699970" y="2124110"/>
              <a:ext cx="112913" cy="15200"/>
            </a:xfrm>
            <a:custGeom>
              <a:avLst/>
              <a:gdLst>
                <a:gd name="T0" fmla="*/ 0 w 228"/>
                <a:gd name="T1" fmla="*/ 29 h 30"/>
                <a:gd name="T2" fmla="*/ 227 w 228"/>
                <a:gd name="T3" fmla="*/ 29 h 30"/>
                <a:gd name="T4" fmla="*/ 227 w 228"/>
                <a:gd name="T5" fmla="*/ 0 h 30"/>
                <a:gd name="T6" fmla="*/ 0 w 228"/>
                <a:gd name="T7" fmla="*/ 0 h 30"/>
                <a:gd name="T8" fmla="*/ 0 w 228"/>
                <a:gd name="T9" fmla="*/ 29 h 30"/>
              </a:gdLst>
              <a:ahLst/>
              <a:cxnLst>
                <a:cxn ang="0">
                  <a:pos x="T0" y="T1"/>
                </a:cxn>
                <a:cxn ang="0">
                  <a:pos x="T2" y="T3"/>
                </a:cxn>
                <a:cxn ang="0">
                  <a:pos x="T4" y="T5"/>
                </a:cxn>
                <a:cxn ang="0">
                  <a:pos x="T6" y="T7"/>
                </a:cxn>
                <a:cxn ang="0">
                  <a:pos x="T8" y="T9"/>
                </a:cxn>
              </a:cxnLst>
              <a:rect l="0" t="0" r="r" b="b"/>
              <a:pathLst>
                <a:path w="228" h="30">
                  <a:moveTo>
                    <a:pt x="0" y="29"/>
                  </a:moveTo>
                  <a:lnTo>
                    <a:pt x="227" y="29"/>
                  </a:lnTo>
                  <a:lnTo>
                    <a:pt x="227" y="0"/>
                  </a:lnTo>
                  <a:lnTo>
                    <a:pt x="0" y="0"/>
                  </a:lnTo>
                  <a:lnTo>
                    <a:pt x="0" y="2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88421">
                <a:defRPr/>
              </a:pPr>
              <a:endParaRPr lang="en-US" sz="750">
                <a:solidFill>
                  <a:srgbClr val="212E35"/>
                </a:solidFill>
              </a:endParaRPr>
            </a:p>
          </p:txBody>
        </p:sp>
        <p:sp>
          <p:nvSpPr>
            <p:cNvPr id="42" name="Freeform 330"/>
            <p:cNvSpPr>
              <a:spLocks noChangeArrowheads="1"/>
            </p:cNvSpPr>
            <p:nvPr/>
          </p:nvSpPr>
          <p:spPr bwMode="auto">
            <a:xfrm>
              <a:off x="6606600" y="1889599"/>
              <a:ext cx="301824" cy="301825"/>
            </a:xfrm>
            <a:custGeom>
              <a:avLst/>
              <a:gdLst>
                <a:gd name="T0" fmla="*/ 571 w 613"/>
                <a:gd name="T1" fmla="*/ 153 h 613"/>
                <a:gd name="T2" fmla="*/ 569 w 613"/>
                <a:gd name="T3" fmla="*/ 152 h 613"/>
                <a:gd name="T4" fmla="*/ 306 w 613"/>
                <a:gd name="T5" fmla="*/ 0 h 613"/>
                <a:gd name="T6" fmla="*/ 53 w 613"/>
                <a:gd name="T7" fmla="*/ 479 h 613"/>
                <a:gd name="T8" fmla="*/ 560 w 613"/>
                <a:gd name="T9" fmla="*/ 478 h 613"/>
                <a:gd name="T10" fmla="*/ 571 w 613"/>
                <a:gd name="T11" fmla="*/ 153 h 613"/>
                <a:gd name="T12" fmla="*/ 63 w 613"/>
                <a:gd name="T13" fmla="*/ 154 h 613"/>
                <a:gd name="T14" fmla="*/ 90 w 613"/>
                <a:gd name="T15" fmla="*/ 181 h 613"/>
                <a:gd name="T16" fmla="*/ 76 w 613"/>
                <a:gd name="T17" fmla="*/ 184 h 613"/>
                <a:gd name="T18" fmla="*/ 63 w 613"/>
                <a:gd name="T19" fmla="*/ 154 h 613"/>
                <a:gd name="T20" fmla="*/ 40 w 613"/>
                <a:gd name="T21" fmla="*/ 458 h 613"/>
                <a:gd name="T22" fmla="*/ 42 w 613"/>
                <a:gd name="T23" fmla="*/ 460 h 613"/>
                <a:gd name="T24" fmla="*/ 47 w 613"/>
                <a:gd name="T25" fmla="*/ 315 h 613"/>
                <a:gd name="T26" fmla="*/ 19 w 613"/>
                <a:gd name="T27" fmla="*/ 315 h 613"/>
                <a:gd name="T28" fmla="*/ 19 w 613"/>
                <a:gd name="T29" fmla="*/ 296 h 613"/>
                <a:gd name="T30" fmla="*/ 56 w 613"/>
                <a:gd name="T31" fmla="*/ 305 h 613"/>
                <a:gd name="T32" fmla="*/ 85 w 613"/>
                <a:gd name="T33" fmla="*/ 443 h 613"/>
                <a:gd name="T34" fmla="*/ 63 w 613"/>
                <a:gd name="T35" fmla="*/ 456 h 613"/>
                <a:gd name="T36" fmla="*/ 76 w 613"/>
                <a:gd name="T37" fmla="*/ 427 h 613"/>
                <a:gd name="T38" fmla="*/ 85 w 613"/>
                <a:gd name="T39" fmla="*/ 443 h 613"/>
                <a:gd name="T40" fmla="*/ 426 w 613"/>
                <a:gd name="T41" fmla="*/ 76 h 613"/>
                <a:gd name="T42" fmla="*/ 456 w 613"/>
                <a:gd name="T43" fmla="*/ 63 h 613"/>
                <a:gd name="T44" fmla="*/ 435 w 613"/>
                <a:gd name="T45" fmla="*/ 91 h 613"/>
                <a:gd name="T46" fmla="*/ 426 w 613"/>
                <a:gd name="T47" fmla="*/ 76 h 613"/>
                <a:gd name="T48" fmla="*/ 295 w 613"/>
                <a:gd name="T49" fmla="*/ 20 h 613"/>
                <a:gd name="T50" fmla="*/ 315 w 613"/>
                <a:gd name="T51" fmla="*/ 20 h 613"/>
                <a:gd name="T52" fmla="*/ 305 w 613"/>
                <a:gd name="T53" fmla="*/ 56 h 613"/>
                <a:gd name="T54" fmla="*/ 295 w 613"/>
                <a:gd name="T55" fmla="*/ 20 h 613"/>
                <a:gd name="T56" fmla="*/ 153 w 613"/>
                <a:gd name="T57" fmla="*/ 63 h 613"/>
                <a:gd name="T58" fmla="*/ 184 w 613"/>
                <a:gd name="T59" fmla="*/ 76 h 613"/>
                <a:gd name="T60" fmla="*/ 176 w 613"/>
                <a:gd name="T61" fmla="*/ 91 h 613"/>
                <a:gd name="T62" fmla="*/ 153 w 613"/>
                <a:gd name="T63" fmla="*/ 63 h 613"/>
                <a:gd name="T64" fmla="*/ 438 w 613"/>
                <a:gd name="T65" fmla="*/ 515 h 613"/>
                <a:gd name="T66" fmla="*/ 182 w 613"/>
                <a:gd name="T67" fmla="*/ 525 h 613"/>
                <a:gd name="T68" fmla="*/ 172 w 613"/>
                <a:gd name="T69" fmla="*/ 466 h 613"/>
                <a:gd name="T70" fmla="*/ 428 w 613"/>
                <a:gd name="T71" fmla="*/ 456 h 613"/>
                <a:gd name="T72" fmla="*/ 438 w 613"/>
                <a:gd name="T73" fmla="*/ 515 h 613"/>
                <a:gd name="T74" fmla="*/ 365 w 613"/>
                <a:gd name="T75" fmla="*/ 307 h 613"/>
                <a:gd name="T76" fmla="*/ 246 w 613"/>
                <a:gd name="T77" fmla="*/ 305 h 613"/>
                <a:gd name="T78" fmla="*/ 335 w 613"/>
                <a:gd name="T79" fmla="*/ 254 h 613"/>
                <a:gd name="T80" fmla="*/ 502 w 613"/>
                <a:gd name="T81" fmla="*/ 195 h 613"/>
                <a:gd name="T82" fmla="*/ 525 w 613"/>
                <a:gd name="T83" fmla="*/ 167 h 613"/>
                <a:gd name="T84" fmla="*/ 548 w 613"/>
                <a:gd name="T85" fmla="*/ 154 h 613"/>
                <a:gd name="T86" fmla="*/ 535 w 613"/>
                <a:gd name="T87" fmla="*/ 184 h 613"/>
                <a:gd name="T88" fmla="*/ 520 w 613"/>
                <a:gd name="T89" fmla="*/ 181 h 613"/>
                <a:gd name="T90" fmla="*/ 548 w 613"/>
                <a:gd name="T91" fmla="*/ 456 h 613"/>
                <a:gd name="T92" fmla="*/ 525 w 613"/>
                <a:gd name="T93" fmla="*/ 443 h 613"/>
                <a:gd name="T94" fmla="*/ 535 w 613"/>
                <a:gd name="T95" fmla="*/ 427 h 613"/>
                <a:gd name="T96" fmla="*/ 548 w 613"/>
                <a:gd name="T97" fmla="*/ 456 h 613"/>
                <a:gd name="T98" fmla="*/ 564 w 613"/>
                <a:gd name="T99" fmla="*/ 315 h 613"/>
                <a:gd name="T100" fmla="*/ 564 w 613"/>
                <a:gd name="T101" fmla="*/ 296 h 613"/>
                <a:gd name="T102" fmla="*/ 591 w 613"/>
                <a:gd name="T103" fmla="*/ 305 h 613"/>
                <a:gd name="T104" fmla="*/ 564 w 613"/>
                <a:gd name="T105" fmla="*/ 31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3" h="613">
                  <a:moveTo>
                    <a:pt x="571" y="153"/>
                  </a:moveTo>
                  <a:lnTo>
                    <a:pt x="571" y="153"/>
                  </a:lnTo>
                  <a:lnTo>
                    <a:pt x="571" y="153"/>
                  </a:lnTo>
                  <a:cubicBezTo>
                    <a:pt x="571" y="153"/>
                    <a:pt x="569" y="153"/>
                    <a:pt x="569" y="152"/>
                  </a:cubicBezTo>
                  <a:cubicBezTo>
                    <a:pt x="569" y="152"/>
                    <a:pt x="571" y="152"/>
                    <a:pt x="571" y="153"/>
                  </a:cubicBezTo>
                  <a:cubicBezTo>
                    <a:pt x="517" y="61"/>
                    <a:pt x="419" y="0"/>
                    <a:pt x="306" y="0"/>
                  </a:cubicBezTo>
                  <a:cubicBezTo>
                    <a:pt x="136" y="0"/>
                    <a:pt x="0" y="136"/>
                    <a:pt x="0" y="305"/>
                  </a:cubicBezTo>
                  <a:cubicBezTo>
                    <a:pt x="0" y="370"/>
                    <a:pt x="19" y="428"/>
                    <a:pt x="53" y="479"/>
                  </a:cubicBezTo>
                  <a:cubicBezTo>
                    <a:pt x="108" y="559"/>
                    <a:pt x="200" y="612"/>
                    <a:pt x="306" y="612"/>
                  </a:cubicBezTo>
                  <a:cubicBezTo>
                    <a:pt x="411" y="612"/>
                    <a:pt x="504" y="559"/>
                    <a:pt x="560" y="478"/>
                  </a:cubicBezTo>
                  <a:cubicBezTo>
                    <a:pt x="592" y="427"/>
                    <a:pt x="612" y="369"/>
                    <a:pt x="612" y="305"/>
                  </a:cubicBezTo>
                  <a:cubicBezTo>
                    <a:pt x="612" y="250"/>
                    <a:pt x="596" y="197"/>
                    <a:pt x="571" y="153"/>
                  </a:cubicBezTo>
                  <a:close/>
                  <a:moveTo>
                    <a:pt x="63" y="154"/>
                  </a:moveTo>
                  <a:lnTo>
                    <a:pt x="63" y="154"/>
                  </a:lnTo>
                  <a:cubicBezTo>
                    <a:pt x="85" y="167"/>
                    <a:pt x="85" y="167"/>
                    <a:pt x="85" y="167"/>
                  </a:cubicBezTo>
                  <a:cubicBezTo>
                    <a:pt x="91" y="170"/>
                    <a:pt x="92" y="176"/>
                    <a:pt x="90" y="181"/>
                  </a:cubicBezTo>
                  <a:cubicBezTo>
                    <a:pt x="88" y="184"/>
                    <a:pt x="84" y="185"/>
                    <a:pt x="81" y="185"/>
                  </a:cubicBezTo>
                  <a:cubicBezTo>
                    <a:pt x="79" y="185"/>
                    <a:pt x="78" y="185"/>
                    <a:pt x="76" y="184"/>
                  </a:cubicBezTo>
                  <a:cubicBezTo>
                    <a:pt x="53" y="171"/>
                    <a:pt x="53" y="171"/>
                    <a:pt x="53" y="171"/>
                  </a:cubicBezTo>
                  <a:cubicBezTo>
                    <a:pt x="56" y="165"/>
                    <a:pt x="60" y="159"/>
                    <a:pt x="63" y="154"/>
                  </a:cubicBezTo>
                  <a:close/>
                  <a:moveTo>
                    <a:pt x="40" y="458"/>
                  </a:moveTo>
                  <a:lnTo>
                    <a:pt x="40" y="458"/>
                  </a:lnTo>
                  <a:cubicBezTo>
                    <a:pt x="40" y="458"/>
                    <a:pt x="40" y="456"/>
                    <a:pt x="40" y="456"/>
                  </a:cubicBezTo>
                  <a:cubicBezTo>
                    <a:pt x="42" y="458"/>
                    <a:pt x="42" y="459"/>
                    <a:pt x="42" y="460"/>
                  </a:cubicBezTo>
                  <a:cubicBezTo>
                    <a:pt x="42" y="459"/>
                    <a:pt x="42" y="459"/>
                    <a:pt x="40" y="458"/>
                  </a:cubicBezTo>
                  <a:close/>
                  <a:moveTo>
                    <a:pt x="47" y="315"/>
                  </a:moveTo>
                  <a:lnTo>
                    <a:pt x="47" y="315"/>
                  </a:lnTo>
                  <a:cubicBezTo>
                    <a:pt x="19" y="315"/>
                    <a:pt x="19" y="315"/>
                    <a:pt x="19" y="315"/>
                  </a:cubicBezTo>
                  <a:cubicBezTo>
                    <a:pt x="19" y="312"/>
                    <a:pt x="19" y="309"/>
                    <a:pt x="19" y="305"/>
                  </a:cubicBezTo>
                  <a:cubicBezTo>
                    <a:pt x="19" y="302"/>
                    <a:pt x="19" y="299"/>
                    <a:pt x="19" y="296"/>
                  </a:cubicBezTo>
                  <a:cubicBezTo>
                    <a:pt x="47" y="296"/>
                    <a:pt x="47" y="296"/>
                    <a:pt x="47" y="296"/>
                  </a:cubicBezTo>
                  <a:cubicBezTo>
                    <a:pt x="52" y="296"/>
                    <a:pt x="56" y="300"/>
                    <a:pt x="56" y="305"/>
                  </a:cubicBezTo>
                  <a:cubicBezTo>
                    <a:pt x="56" y="310"/>
                    <a:pt x="52" y="315"/>
                    <a:pt x="47" y="315"/>
                  </a:cubicBezTo>
                  <a:close/>
                  <a:moveTo>
                    <a:pt x="85" y="443"/>
                  </a:moveTo>
                  <a:lnTo>
                    <a:pt x="85" y="443"/>
                  </a:lnTo>
                  <a:cubicBezTo>
                    <a:pt x="63" y="456"/>
                    <a:pt x="63" y="456"/>
                    <a:pt x="63" y="456"/>
                  </a:cubicBezTo>
                  <a:cubicBezTo>
                    <a:pt x="60" y="450"/>
                    <a:pt x="56" y="444"/>
                    <a:pt x="53" y="439"/>
                  </a:cubicBezTo>
                  <a:cubicBezTo>
                    <a:pt x="76" y="427"/>
                    <a:pt x="76" y="427"/>
                    <a:pt x="76" y="427"/>
                  </a:cubicBezTo>
                  <a:cubicBezTo>
                    <a:pt x="81" y="423"/>
                    <a:pt x="87" y="426"/>
                    <a:pt x="90" y="430"/>
                  </a:cubicBezTo>
                  <a:cubicBezTo>
                    <a:pt x="92" y="434"/>
                    <a:pt x="91" y="440"/>
                    <a:pt x="85" y="443"/>
                  </a:cubicBezTo>
                  <a:close/>
                  <a:moveTo>
                    <a:pt x="426" y="76"/>
                  </a:moveTo>
                  <a:lnTo>
                    <a:pt x="426" y="76"/>
                  </a:lnTo>
                  <a:cubicBezTo>
                    <a:pt x="439" y="53"/>
                    <a:pt x="439" y="53"/>
                    <a:pt x="439" y="53"/>
                  </a:cubicBezTo>
                  <a:cubicBezTo>
                    <a:pt x="446" y="56"/>
                    <a:pt x="451" y="60"/>
                    <a:pt x="456" y="63"/>
                  </a:cubicBezTo>
                  <a:cubicBezTo>
                    <a:pt x="443" y="86"/>
                    <a:pt x="443" y="86"/>
                    <a:pt x="443" y="86"/>
                  </a:cubicBezTo>
                  <a:cubicBezTo>
                    <a:pt x="442" y="89"/>
                    <a:pt x="438" y="91"/>
                    <a:pt x="435" y="91"/>
                  </a:cubicBezTo>
                  <a:cubicBezTo>
                    <a:pt x="432" y="91"/>
                    <a:pt x="432" y="90"/>
                    <a:pt x="430" y="90"/>
                  </a:cubicBezTo>
                  <a:cubicBezTo>
                    <a:pt x="426" y="87"/>
                    <a:pt x="423" y="80"/>
                    <a:pt x="426" y="76"/>
                  </a:cubicBezTo>
                  <a:close/>
                  <a:moveTo>
                    <a:pt x="295" y="20"/>
                  </a:moveTo>
                  <a:lnTo>
                    <a:pt x="295" y="20"/>
                  </a:lnTo>
                  <a:cubicBezTo>
                    <a:pt x="298" y="20"/>
                    <a:pt x="302" y="20"/>
                    <a:pt x="305" y="20"/>
                  </a:cubicBezTo>
                  <a:cubicBezTo>
                    <a:pt x="309" y="20"/>
                    <a:pt x="311" y="20"/>
                    <a:pt x="315" y="20"/>
                  </a:cubicBezTo>
                  <a:cubicBezTo>
                    <a:pt x="315" y="47"/>
                    <a:pt x="315" y="47"/>
                    <a:pt x="315" y="47"/>
                  </a:cubicBezTo>
                  <a:cubicBezTo>
                    <a:pt x="315" y="52"/>
                    <a:pt x="310" y="56"/>
                    <a:pt x="305" y="56"/>
                  </a:cubicBezTo>
                  <a:cubicBezTo>
                    <a:pt x="300" y="56"/>
                    <a:pt x="295" y="52"/>
                    <a:pt x="295" y="47"/>
                  </a:cubicBezTo>
                  <a:lnTo>
                    <a:pt x="295" y="20"/>
                  </a:lnTo>
                  <a:close/>
                  <a:moveTo>
                    <a:pt x="153" y="63"/>
                  </a:moveTo>
                  <a:lnTo>
                    <a:pt x="153" y="63"/>
                  </a:lnTo>
                  <a:cubicBezTo>
                    <a:pt x="159" y="60"/>
                    <a:pt x="165" y="56"/>
                    <a:pt x="171" y="53"/>
                  </a:cubicBezTo>
                  <a:cubicBezTo>
                    <a:pt x="184" y="76"/>
                    <a:pt x="184" y="76"/>
                    <a:pt x="184" y="76"/>
                  </a:cubicBezTo>
                  <a:cubicBezTo>
                    <a:pt x="188" y="80"/>
                    <a:pt x="185" y="87"/>
                    <a:pt x="181" y="90"/>
                  </a:cubicBezTo>
                  <a:cubicBezTo>
                    <a:pt x="180" y="90"/>
                    <a:pt x="177" y="91"/>
                    <a:pt x="176" y="91"/>
                  </a:cubicBezTo>
                  <a:cubicBezTo>
                    <a:pt x="172" y="91"/>
                    <a:pt x="169" y="89"/>
                    <a:pt x="168" y="86"/>
                  </a:cubicBezTo>
                  <a:lnTo>
                    <a:pt x="153" y="63"/>
                  </a:lnTo>
                  <a:close/>
                  <a:moveTo>
                    <a:pt x="438" y="515"/>
                  </a:moveTo>
                  <a:lnTo>
                    <a:pt x="438" y="515"/>
                  </a:lnTo>
                  <a:cubicBezTo>
                    <a:pt x="438" y="520"/>
                    <a:pt x="434" y="525"/>
                    <a:pt x="428" y="525"/>
                  </a:cubicBezTo>
                  <a:cubicBezTo>
                    <a:pt x="182" y="525"/>
                    <a:pt x="182" y="525"/>
                    <a:pt x="182" y="525"/>
                  </a:cubicBezTo>
                  <a:cubicBezTo>
                    <a:pt x="176" y="525"/>
                    <a:pt x="172" y="520"/>
                    <a:pt x="172" y="515"/>
                  </a:cubicBezTo>
                  <a:cubicBezTo>
                    <a:pt x="172" y="466"/>
                    <a:pt x="172" y="466"/>
                    <a:pt x="172" y="466"/>
                  </a:cubicBezTo>
                  <a:cubicBezTo>
                    <a:pt x="172" y="460"/>
                    <a:pt x="176" y="456"/>
                    <a:pt x="182" y="456"/>
                  </a:cubicBezTo>
                  <a:cubicBezTo>
                    <a:pt x="428" y="456"/>
                    <a:pt x="428" y="456"/>
                    <a:pt x="428" y="456"/>
                  </a:cubicBezTo>
                  <a:cubicBezTo>
                    <a:pt x="434" y="456"/>
                    <a:pt x="438" y="460"/>
                    <a:pt x="438" y="466"/>
                  </a:cubicBezTo>
                  <a:lnTo>
                    <a:pt x="438" y="515"/>
                  </a:lnTo>
                  <a:close/>
                  <a:moveTo>
                    <a:pt x="365" y="307"/>
                  </a:moveTo>
                  <a:lnTo>
                    <a:pt x="365" y="307"/>
                  </a:lnTo>
                  <a:cubicBezTo>
                    <a:pt x="363" y="339"/>
                    <a:pt x="338" y="365"/>
                    <a:pt x="305" y="365"/>
                  </a:cubicBezTo>
                  <a:cubicBezTo>
                    <a:pt x="273" y="365"/>
                    <a:pt x="246" y="338"/>
                    <a:pt x="246" y="305"/>
                  </a:cubicBezTo>
                  <a:cubicBezTo>
                    <a:pt x="246" y="273"/>
                    <a:pt x="273" y="246"/>
                    <a:pt x="305" y="246"/>
                  </a:cubicBezTo>
                  <a:cubicBezTo>
                    <a:pt x="316" y="246"/>
                    <a:pt x="327" y="249"/>
                    <a:pt x="335" y="254"/>
                  </a:cubicBezTo>
                  <a:cubicBezTo>
                    <a:pt x="499" y="191"/>
                    <a:pt x="499" y="191"/>
                    <a:pt x="499" y="191"/>
                  </a:cubicBezTo>
                  <a:cubicBezTo>
                    <a:pt x="502" y="195"/>
                    <a:pt x="502" y="195"/>
                    <a:pt x="502" y="195"/>
                  </a:cubicBezTo>
                  <a:lnTo>
                    <a:pt x="365" y="307"/>
                  </a:lnTo>
                  <a:close/>
                  <a:moveTo>
                    <a:pt x="525" y="167"/>
                  </a:moveTo>
                  <a:lnTo>
                    <a:pt x="525" y="167"/>
                  </a:lnTo>
                  <a:cubicBezTo>
                    <a:pt x="548" y="154"/>
                    <a:pt x="548" y="154"/>
                    <a:pt x="548" y="154"/>
                  </a:cubicBezTo>
                  <a:cubicBezTo>
                    <a:pt x="551" y="159"/>
                    <a:pt x="554" y="165"/>
                    <a:pt x="557" y="171"/>
                  </a:cubicBezTo>
                  <a:cubicBezTo>
                    <a:pt x="535" y="184"/>
                    <a:pt x="535" y="184"/>
                    <a:pt x="535" y="184"/>
                  </a:cubicBezTo>
                  <a:cubicBezTo>
                    <a:pt x="532" y="185"/>
                    <a:pt x="531" y="185"/>
                    <a:pt x="529" y="185"/>
                  </a:cubicBezTo>
                  <a:cubicBezTo>
                    <a:pt x="526" y="185"/>
                    <a:pt x="523" y="184"/>
                    <a:pt x="520" y="181"/>
                  </a:cubicBezTo>
                  <a:cubicBezTo>
                    <a:pt x="519" y="176"/>
                    <a:pt x="519" y="170"/>
                    <a:pt x="525" y="167"/>
                  </a:cubicBezTo>
                  <a:close/>
                  <a:moveTo>
                    <a:pt x="548" y="456"/>
                  </a:moveTo>
                  <a:lnTo>
                    <a:pt x="548" y="456"/>
                  </a:lnTo>
                  <a:cubicBezTo>
                    <a:pt x="525" y="443"/>
                    <a:pt x="525" y="443"/>
                    <a:pt x="525" y="443"/>
                  </a:cubicBezTo>
                  <a:cubicBezTo>
                    <a:pt x="519" y="440"/>
                    <a:pt x="519" y="434"/>
                    <a:pt x="520" y="430"/>
                  </a:cubicBezTo>
                  <a:cubicBezTo>
                    <a:pt x="524" y="426"/>
                    <a:pt x="529" y="423"/>
                    <a:pt x="535" y="427"/>
                  </a:cubicBezTo>
                  <a:cubicBezTo>
                    <a:pt x="557" y="439"/>
                    <a:pt x="557" y="439"/>
                    <a:pt x="557" y="439"/>
                  </a:cubicBezTo>
                  <a:cubicBezTo>
                    <a:pt x="554" y="444"/>
                    <a:pt x="551" y="450"/>
                    <a:pt x="548" y="456"/>
                  </a:cubicBezTo>
                  <a:close/>
                  <a:moveTo>
                    <a:pt x="564" y="315"/>
                  </a:moveTo>
                  <a:lnTo>
                    <a:pt x="564" y="315"/>
                  </a:lnTo>
                  <a:cubicBezTo>
                    <a:pt x="559" y="315"/>
                    <a:pt x="554" y="310"/>
                    <a:pt x="554" y="305"/>
                  </a:cubicBezTo>
                  <a:cubicBezTo>
                    <a:pt x="554" y="300"/>
                    <a:pt x="559" y="296"/>
                    <a:pt x="564" y="296"/>
                  </a:cubicBezTo>
                  <a:cubicBezTo>
                    <a:pt x="591" y="296"/>
                    <a:pt x="591" y="296"/>
                    <a:pt x="591" y="296"/>
                  </a:cubicBezTo>
                  <a:cubicBezTo>
                    <a:pt x="591" y="299"/>
                    <a:pt x="591" y="302"/>
                    <a:pt x="591" y="305"/>
                  </a:cubicBezTo>
                  <a:cubicBezTo>
                    <a:pt x="591" y="309"/>
                    <a:pt x="591" y="312"/>
                    <a:pt x="591" y="315"/>
                  </a:cubicBezTo>
                  <a:lnTo>
                    <a:pt x="564" y="31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88421">
                <a:defRPr/>
              </a:pPr>
              <a:endParaRPr lang="en-US" sz="750">
                <a:solidFill>
                  <a:srgbClr val="212E35"/>
                </a:solidFill>
              </a:endParaRPr>
            </a:p>
          </p:txBody>
        </p:sp>
      </p:grpSp>
      <p:sp>
        <p:nvSpPr>
          <p:cNvPr id="43" name="Freeform 111"/>
          <p:cNvSpPr>
            <a:spLocks noChangeAspect="1" noChangeArrowheads="1"/>
          </p:cNvSpPr>
          <p:nvPr/>
        </p:nvSpPr>
        <p:spPr bwMode="auto">
          <a:xfrm>
            <a:off x="5155997" y="2325955"/>
            <a:ext cx="1242825" cy="1227198"/>
          </a:xfrm>
          <a:custGeom>
            <a:avLst/>
            <a:gdLst>
              <a:gd name="T0" fmla="*/ 684 w 699"/>
              <a:gd name="T1" fmla="*/ 324 h 693"/>
              <a:gd name="T2" fmla="*/ 684 w 699"/>
              <a:gd name="T3" fmla="*/ 324 h 693"/>
              <a:gd name="T4" fmla="*/ 542 w 699"/>
              <a:gd name="T5" fmla="*/ 183 h 693"/>
              <a:gd name="T6" fmla="*/ 492 w 699"/>
              <a:gd name="T7" fmla="*/ 183 h 693"/>
              <a:gd name="T8" fmla="*/ 492 w 699"/>
              <a:gd name="T9" fmla="*/ 233 h 693"/>
              <a:gd name="T10" fmla="*/ 573 w 699"/>
              <a:gd name="T11" fmla="*/ 314 h 693"/>
              <a:gd name="T12" fmla="*/ 302 w 699"/>
              <a:gd name="T13" fmla="*/ 314 h 693"/>
              <a:gd name="T14" fmla="*/ 156 w 699"/>
              <a:gd name="T15" fmla="*/ 92 h 693"/>
              <a:gd name="T16" fmla="*/ 267 w 699"/>
              <a:gd name="T17" fmla="*/ 115 h 693"/>
              <a:gd name="T18" fmla="*/ 309 w 699"/>
              <a:gd name="T19" fmla="*/ 87 h 693"/>
              <a:gd name="T20" fmla="*/ 281 w 699"/>
              <a:gd name="T21" fmla="*/ 45 h 693"/>
              <a:gd name="T22" fmla="*/ 86 w 699"/>
              <a:gd name="T23" fmla="*/ 4 h 693"/>
              <a:gd name="T24" fmla="*/ 45 w 699"/>
              <a:gd name="T25" fmla="*/ 31 h 693"/>
              <a:gd name="T26" fmla="*/ 4 w 699"/>
              <a:gd name="T27" fmla="*/ 227 h 693"/>
              <a:gd name="T28" fmla="*/ 31 w 699"/>
              <a:gd name="T29" fmla="*/ 269 h 693"/>
              <a:gd name="T30" fmla="*/ 39 w 699"/>
              <a:gd name="T31" fmla="*/ 270 h 693"/>
              <a:gd name="T32" fmla="*/ 73 w 699"/>
              <a:gd name="T33" fmla="*/ 242 h 693"/>
              <a:gd name="T34" fmla="*/ 97 w 699"/>
              <a:gd name="T35" fmla="*/ 130 h 693"/>
              <a:gd name="T36" fmla="*/ 242 w 699"/>
              <a:gd name="T37" fmla="*/ 351 h 693"/>
              <a:gd name="T38" fmla="*/ 104 w 699"/>
              <a:gd name="T39" fmla="*/ 565 h 693"/>
              <a:gd name="T40" fmla="*/ 80 w 699"/>
              <a:gd name="T41" fmla="*/ 455 h 693"/>
              <a:gd name="T42" fmla="*/ 37 w 699"/>
              <a:gd name="T43" fmla="*/ 428 h 693"/>
              <a:gd name="T44" fmla="*/ 10 w 699"/>
              <a:gd name="T45" fmla="*/ 470 h 693"/>
              <a:gd name="T46" fmla="*/ 53 w 699"/>
              <a:gd name="T47" fmla="*/ 664 h 693"/>
              <a:gd name="T48" fmla="*/ 87 w 699"/>
              <a:gd name="T49" fmla="*/ 692 h 693"/>
              <a:gd name="T50" fmla="*/ 95 w 699"/>
              <a:gd name="T51" fmla="*/ 692 h 693"/>
              <a:gd name="T52" fmla="*/ 289 w 699"/>
              <a:gd name="T53" fmla="*/ 650 h 693"/>
              <a:gd name="T54" fmla="*/ 317 w 699"/>
              <a:gd name="T55" fmla="*/ 607 h 693"/>
              <a:gd name="T56" fmla="*/ 275 w 699"/>
              <a:gd name="T57" fmla="*/ 580 h 693"/>
              <a:gd name="T58" fmla="*/ 163 w 699"/>
              <a:gd name="T59" fmla="*/ 604 h 693"/>
              <a:gd name="T60" fmla="*/ 305 w 699"/>
              <a:gd name="T61" fmla="*/ 384 h 693"/>
              <a:gd name="T62" fmla="*/ 573 w 699"/>
              <a:gd name="T63" fmla="*/ 384 h 693"/>
              <a:gd name="T64" fmla="*/ 492 w 699"/>
              <a:gd name="T65" fmla="*/ 464 h 693"/>
              <a:gd name="T66" fmla="*/ 492 w 699"/>
              <a:gd name="T67" fmla="*/ 515 h 693"/>
              <a:gd name="T68" fmla="*/ 517 w 699"/>
              <a:gd name="T69" fmla="*/ 526 h 693"/>
              <a:gd name="T70" fmla="*/ 542 w 699"/>
              <a:gd name="T71" fmla="*/ 515 h 693"/>
              <a:gd name="T72" fmla="*/ 684 w 699"/>
              <a:gd name="T73" fmla="*/ 374 h 693"/>
              <a:gd name="T74" fmla="*/ 684 w 699"/>
              <a:gd name="T75" fmla="*/ 324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9" h="693">
                <a:moveTo>
                  <a:pt x="684" y="324"/>
                </a:moveTo>
                <a:lnTo>
                  <a:pt x="684" y="324"/>
                </a:lnTo>
                <a:cubicBezTo>
                  <a:pt x="542" y="183"/>
                  <a:pt x="542" y="183"/>
                  <a:pt x="542" y="183"/>
                </a:cubicBezTo>
                <a:cubicBezTo>
                  <a:pt x="529" y="169"/>
                  <a:pt x="506" y="169"/>
                  <a:pt x="492" y="183"/>
                </a:cubicBezTo>
                <a:cubicBezTo>
                  <a:pt x="479" y="197"/>
                  <a:pt x="479" y="220"/>
                  <a:pt x="492" y="233"/>
                </a:cubicBezTo>
                <a:cubicBezTo>
                  <a:pt x="573" y="314"/>
                  <a:pt x="573" y="314"/>
                  <a:pt x="573" y="314"/>
                </a:cubicBezTo>
                <a:cubicBezTo>
                  <a:pt x="302" y="314"/>
                  <a:pt x="302" y="314"/>
                  <a:pt x="302" y="314"/>
                </a:cubicBezTo>
                <a:cubicBezTo>
                  <a:pt x="156" y="92"/>
                  <a:pt x="156" y="92"/>
                  <a:pt x="156" y="92"/>
                </a:cubicBezTo>
                <a:cubicBezTo>
                  <a:pt x="267" y="115"/>
                  <a:pt x="267" y="115"/>
                  <a:pt x="267" y="115"/>
                </a:cubicBezTo>
                <a:cubicBezTo>
                  <a:pt x="286" y="118"/>
                  <a:pt x="305" y="106"/>
                  <a:pt x="309" y="87"/>
                </a:cubicBezTo>
                <a:cubicBezTo>
                  <a:pt x="313" y="68"/>
                  <a:pt x="301" y="49"/>
                  <a:pt x="281" y="45"/>
                </a:cubicBezTo>
                <a:cubicBezTo>
                  <a:pt x="86" y="4"/>
                  <a:pt x="86" y="4"/>
                  <a:pt x="86" y="4"/>
                </a:cubicBezTo>
                <a:cubicBezTo>
                  <a:pt x="67" y="0"/>
                  <a:pt x="48" y="13"/>
                  <a:pt x="45" y="31"/>
                </a:cubicBezTo>
                <a:cubicBezTo>
                  <a:pt x="4" y="227"/>
                  <a:pt x="4" y="227"/>
                  <a:pt x="4" y="227"/>
                </a:cubicBezTo>
                <a:cubicBezTo>
                  <a:pt x="0" y="246"/>
                  <a:pt x="11" y="265"/>
                  <a:pt x="31" y="269"/>
                </a:cubicBezTo>
                <a:cubicBezTo>
                  <a:pt x="33" y="270"/>
                  <a:pt x="36" y="270"/>
                  <a:pt x="39" y="270"/>
                </a:cubicBezTo>
                <a:cubicBezTo>
                  <a:pt x="55" y="270"/>
                  <a:pt x="70" y="258"/>
                  <a:pt x="73" y="242"/>
                </a:cubicBezTo>
                <a:cubicBezTo>
                  <a:pt x="97" y="130"/>
                  <a:pt x="97" y="130"/>
                  <a:pt x="97" y="130"/>
                </a:cubicBezTo>
                <a:cubicBezTo>
                  <a:pt x="242" y="351"/>
                  <a:pt x="242" y="351"/>
                  <a:pt x="242" y="351"/>
                </a:cubicBezTo>
                <a:cubicBezTo>
                  <a:pt x="104" y="565"/>
                  <a:pt x="104" y="565"/>
                  <a:pt x="104" y="565"/>
                </a:cubicBezTo>
                <a:cubicBezTo>
                  <a:pt x="80" y="455"/>
                  <a:pt x="80" y="455"/>
                  <a:pt x="80" y="455"/>
                </a:cubicBezTo>
                <a:cubicBezTo>
                  <a:pt x="76" y="435"/>
                  <a:pt x="56" y="423"/>
                  <a:pt x="37" y="428"/>
                </a:cubicBezTo>
                <a:cubicBezTo>
                  <a:pt x="18" y="432"/>
                  <a:pt x="6" y="451"/>
                  <a:pt x="10" y="470"/>
                </a:cubicBezTo>
                <a:cubicBezTo>
                  <a:pt x="53" y="664"/>
                  <a:pt x="53" y="664"/>
                  <a:pt x="53" y="664"/>
                </a:cubicBezTo>
                <a:cubicBezTo>
                  <a:pt x="56" y="681"/>
                  <a:pt x="71" y="692"/>
                  <a:pt x="87" y="692"/>
                </a:cubicBezTo>
                <a:cubicBezTo>
                  <a:pt x="90" y="692"/>
                  <a:pt x="93" y="692"/>
                  <a:pt x="95" y="692"/>
                </a:cubicBezTo>
                <a:cubicBezTo>
                  <a:pt x="289" y="650"/>
                  <a:pt x="289" y="650"/>
                  <a:pt x="289" y="650"/>
                </a:cubicBezTo>
                <a:cubicBezTo>
                  <a:pt x="309" y="646"/>
                  <a:pt x="322" y="627"/>
                  <a:pt x="317" y="607"/>
                </a:cubicBezTo>
                <a:cubicBezTo>
                  <a:pt x="312" y="588"/>
                  <a:pt x="294" y="576"/>
                  <a:pt x="275" y="580"/>
                </a:cubicBezTo>
                <a:cubicBezTo>
                  <a:pt x="163" y="604"/>
                  <a:pt x="163" y="604"/>
                  <a:pt x="163" y="604"/>
                </a:cubicBezTo>
                <a:cubicBezTo>
                  <a:pt x="305" y="384"/>
                  <a:pt x="305" y="384"/>
                  <a:pt x="305" y="384"/>
                </a:cubicBezTo>
                <a:cubicBezTo>
                  <a:pt x="573" y="384"/>
                  <a:pt x="573" y="384"/>
                  <a:pt x="573" y="384"/>
                </a:cubicBezTo>
                <a:cubicBezTo>
                  <a:pt x="492" y="464"/>
                  <a:pt x="492" y="464"/>
                  <a:pt x="492" y="464"/>
                </a:cubicBezTo>
                <a:cubicBezTo>
                  <a:pt x="479" y="479"/>
                  <a:pt x="479" y="501"/>
                  <a:pt x="492" y="515"/>
                </a:cubicBezTo>
                <a:cubicBezTo>
                  <a:pt x="500" y="522"/>
                  <a:pt x="509" y="526"/>
                  <a:pt x="517" y="526"/>
                </a:cubicBezTo>
                <a:cubicBezTo>
                  <a:pt x="527" y="526"/>
                  <a:pt x="536" y="522"/>
                  <a:pt x="542" y="515"/>
                </a:cubicBezTo>
                <a:cubicBezTo>
                  <a:pt x="684" y="374"/>
                  <a:pt x="684" y="374"/>
                  <a:pt x="684" y="374"/>
                </a:cubicBezTo>
                <a:cubicBezTo>
                  <a:pt x="698" y="360"/>
                  <a:pt x="698" y="337"/>
                  <a:pt x="684" y="324"/>
                </a:cubicBezTo>
              </a:path>
            </a:pathLst>
          </a:custGeom>
          <a:solidFill>
            <a:srgbClr val="0078EF"/>
          </a:solidFill>
          <a:ln>
            <a:noFill/>
          </a:ln>
          <a:effectLst/>
        </p:spPr>
        <p:txBody>
          <a:bodyPr wrap="none" anchor="ctr"/>
          <a:lstStyle/>
          <a:p>
            <a:pPr defTabSz="1088421"/>
            <a:endParaRPr lang="en-US" sz="1125">
              <a:solidFill>
                <a:srgbClr val="212E35"/>
              </a:solidFill>
            </a:endParaRPr>
          </a:p>
        </p:txBody>
      </p:sp>
      <p:grpSp>
        <p:nvGrpSpPr>
          <p:cNvPr id="44" name="Group 43"/>
          <p:cNvGrpSpPr>
            <a:grpSpLocks noChangeAspect="1"/>
          </p:cNvGrpSpPr>
          <p:nvPr/>
        </p:nvGrpSpPr>
        <p:grpSpPr>
          <a:xfrm>
            <a:off x="8144234" y="2283869"/>
            <a:ext cx="1318954" cy="1318954"/>
            <a:chOff x="2190917" y="8500648"/>
            <a:chExt cx="429725" cy="429725"/>
          </a:xfrm>
        </p:grpSpPr>
        <p:sp>
          <p:nvSpPr>
            <p:cNvPr id="45" name="Freeform 73"/>
            <p:cNvSpPr>
              <a:spLocks noChangeArrowheads="1"/>
            </p:cNvSpPr>
            <p:nvPr/>
          </p:nvSpPr>
          <p:spPr bwMode="auto">
            <a:xfrm>
              <a:off x="2190917" y="8500648"/>
              <a:ext cx="429725" cy="429725"/>
            </a:xfrm>
            <a:custGeom>
              <a:avLst/>
              <a:gdLst>
                <a:gd name="T0" fmla="*/ 1023 w 1024"/>
                <a:gd name="T1" fmla="*/ 511 h 1023"/>
                <a:gd name="T2" fmla="*/ 1023 w 1024"/>
                <a:gd name="T3" fmla="*/ 511 h 1023"/>
                <a:gd name="T4" fmla="*/ 512 w 1024"/>
                <a:gd name="T5" fmla="*/ 1022 h 1023"/>
                <a:gd name="T6" fmla="*/ 0 w 1024"/>
                <a:gd name="T7" fmla="*/ 511 h 1023"/>
                <a:gd name="T8" fmla="*/ 512 w 1024"/>
                <a:gd name="T9" fmla="*/ 0 h 1023"/>
                <a:gd name="T10" fmla="*/ 1023 w 1024"/>
                <a:gd name="T11" fmla="*/ 511 h 1023"/>
              </a:gdLst>
              <a:ahLst/>
              <a:cxnLst>
                <a:cxn ang="0">
                  <a:pos x="T0" y="T1"/>
                </a:cxn>
                <a:cxn ang="0">
                  <a:pos x="T2" y="T3"/>
                </a:cxn>
                <a:cxn ang="0">
                  <a:pos x="T4" y="T5"/>
                </a:cxn>
                <a:cxn ang="0">
                  <a:pos x="T6" y="T7"/>
                </a:cxn>
                <a:cxn ang="0">
                  <a:pos x="T8" y="T9"/>
                </a:cxn>
                <a:cxn ang="0">
                  <a:pos x="T10" y="T11"/>
                </a:cxn>
              </a:cxnLst>
              <a:rect l="0" t="0" r="r" b="b"/>
              <a:pathLst>
                <a:path w="1024" h="1023">
                  <a:moveTo>
                    <a:pt x="1023" y="511"/>
                  </a:moveTo>
                  <a:lnTo>
                    <a:pt x="1023" y="511"/>
                  </a:lnTo>
                  <a:cubicBezTo>
                    <a:pt x="1023" y="794"/>
                    <a:pt x="794" y="1022"/>
                    <a:pt x="512" y="1022"/>
                  </a:cubicBezTo>
                  <a:cubicBezTo>
                    <a:pt x="229" y="1022"/>
                    <a:pt x="0" y="794"/>
                    <a:pt x="0" y="511"/>
                  </a:cubicBezTo>
                  <a:cubicBezTo>
                    <a:pt x="0" y="229"/>
                    <a:pt x="229" y="0"/>
                    <a:pt x="512" y="0"/>
                  </a:cubicBezTo>
                  <a:cubicBezTo>
                    <a:pt x="794" y="0"/>
                    <a:pt x="1023" y="229"/>
                    <a:pt x="1023" y="511"/>
                  </a:cubicBezTo>
                </a:path>
              </a:pathLst>
            </a:custGeom>
            <a:solidFill>
              <a:srgbClr val="0078E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88421"/>
              <a:endParaRPr lang="en-US" sz="4299">
                <a:solidFill>
                  <a:srgbClr val="212E35"/>
                </a:solidFill>
              </a:endParaRPr>
            </a:p>
          </p:txBody>
        </p:sp>
        <p:sp>
          <p:nvSpPr>
            <p:cNvPr id="46" name="Freeform 106"/>
            <p:cNvSpPr>
              <a:spLocks noChangeArrowheads="1"/>
            </p:cNvSpPr>
            <p:nvPr/>
          </p:nvSpPr>
          <p:spPr bwMode="auto">
            <a:xfrm>
              <a:off x="2333541" y="8572887"/>
              <a:ext cx="146329" cy="288953"/>
            </a:xfrm>
            <a:custGeom>
              <a:avLst/>
              <a:gdLst>
                <a:gd name="T0" fmla="*/ 220 w 348"/>
                <a:gd name="T1" fmla="*/ 573 h 686"/>
                <a:gd name="T2" fmla="*/ 220 w 348"/>
                <a:gd name="T3" fmla="*/ 573 h 686"/>
                <a:gd name="T4" fmla="*/ 200 w 348"/>
                <a:gd name="T5" fmla="*/ 576 h 686"/>
                <a:gd name="T6" fmla="*/ 200 w 348"/>
                <a:gd name="T7" fmla="*/ 597 h 686"/>
                <a:gd name="T8" fmla="*/ 200 w 348"/>
                <a:gd name="T9" fmla="*/ 664 h 686"/>
                <a:gd name="T10" fmla="*/ 180 w 348"/>
                <a:gd name="T11" fmla="*/ 685 h 686"/>
                <a:gd name="T12" fmla="*/ 159 w 348"/>
                <a:gd name="T13" fmla="*/ 664 h 686"/>
                <a:gd name="T14" fmla="*/ 159 w 348"/>
                <a:gd name="T15" fmla="*/ 594 h 686"/>
                <a:gd name="T16" fmla="*/ 159 w 348"/>
                <a:gd name="T17" fmla="*/ 574 h 686"/>
                <a:gd name="T18" fmla="*/ 140 w 348"/>
                <a:gd name="T19" fmla="*/ 571 h 686"/>
                <a:gd name="T20" fmla="*/ 9 w 348"/>
                <a:gd name="T21" fmla="*/ 510 h 686"/>
                <a:gd name="T22" fmla="*/ 2 w 348"/>
                <a:gd name="T23" fmla="*/ 496 h 686"/>
                <a:gd name="T24" fmla="*/ 6 w 348"/>
                <a:gd name="T25" fmla="*/ 482 h 686"/>
                <a:gd name="T26" fmla="*/ 19 w 348"/>
                <a:gd name="T27" fmla="*/ 473 h 686"/>
                <a:gd name="T28" fmla="*/ 21 w 348"/>
                <a:gd name="T29" fmla="*/ 473 h 686"/>
                <a:gd name="T30" fmla="*/ 34 w 348"/>
                <a:gd name="T31" fmla="*/ 478 h 686"/>
                <a:gd name="T32" fmla="*/ 192 w 348"/>
                <a:gd name="T33" fmla="*/ 536 h 686"/>
                <a:gd name="T34" fmla="*/ 196 w 348"/>
                <a:gd name="T35" fmla="*/ 536 h 686"/>
                <a:gd name="T36" fmla="*/ 299 w 348"/>
                <a:gd name="T37" fmla="*/ 466 h 686"/>
                <a:gd name="T38" fmla="*/ 300 w 348"/>
                <a:gd name="T39" fmla="*/ 459 h 686"/>
                <a:gd name="T40" fmla="*/ 283 w 348"/>
                <a:gd name="T41" fmla="*/ 396 h 686"/>
                <a:gd name="T42" fmla="*/ 240 w 348"/>
                <a:gd name="T43" fmla="*/ 373 h 686"/>
                <a:gd name="T44" fmla="*/ 173 w 348"/>
                <a:gd name="T45" fmla="*/ 350 h 686"/>
                <a:gd name="T46" fmla="*/ 104 w 348"/>
                <a:gd name="T47" fmla="*/ 327 h 686"/>
                <a:gd name="T48" fmla="*/ 38 w 348"/>
                <a:gd name="T49" fmla="*/ 269 h 686"/>
                <a:gd name="T50" fmla="*/ 55 w 348"/>
                <a:gd name="T51" fmla="*/ 154 h 686"/>
                <a:gd name="T52" fmla="*/ 140 w 348"/>
                <a:gd name="T53" fmla="*/ 111 h 686"/>
                <a:gd name="T54" fmla="*/ 159 w 348"/>
                <a:gd name="T55" fmla="*/ 108 h 686"/>
                <a:gd name="T56" fmla="*/ 159 w 348"/>
                <a:gd name="T57" fmla="*/ 88 h 686"/>
                <a:gd name="T58" fmla="*/ 159 w 348"/>
                <a:gd name="T59" fmla="*/ 20 h 686"/>
                <a:gd name="T60" fmla="*/ 180 w 348"/>
                <a:gd name="T61" fmla="*/ 0 h 686"/>
                <a:gd name="T62" fmla="*/ 200 w 348"/>
                <a:gd name="T63" fmla="*/ 20 h 686"/>
                <a:gd name="T64" fmla="*/ 200 w 348"/>
                <a:gd name="T65" fmla="*/ 88 h 686"/>
                <a:gd name="T66" fmla="*/ 200 w 348"/>
                <a:gd name="T67" fmla="*/ 108 h 686"/>
                <a:gd name="T68" fmla="*/ 220 w 348"/>
                <a:gd name="T69" fmla="*/ 111 h 686"/>
                <a:gd name="T70" fmla="*/ 326 w 348"/>
                <a:gd name="T71" fmla="*/ 153 h 686"/>
                <a:gd name="T72" fmla="*/ 334 w 348"/>
                <a:gd name="T73" fmla="*/ 166 h 686"/>
                <a:gd name="T74" fmla="*/ 331 w 348"/>
                <a:gd name="T75" fmla="*/ 182 h 686"/>
                <a:gd name="T76" fmla="*/ 317 w 348"/>
                <a:gd name="T77" fmla="*/ 189 h 686"/>
                <a:gd name="T78" fmla="*/ 314 w 348"/>
                <a:gd name="T79" fmla="*/ 190 h 686"/>
                <a:gd name="T80" fmla="*/ 301 w 348"/>
                <a:gd name="T81" fmla="*/ 185 h 686"/>
                <a:gd name="T82" fmla="*/ 206 w 348"/>
                <a:gd name="T83" fmla="*/ 150 h 686"/>
                <a:gd name="T84" fmla="*/ 176 w 348"/>
                <a:gd name="T85" fmla="*/ 148 h 686"/>
                <a:gd name="T86" fmla="*/ 86 w 348"/>
                <a:gd name="T87" fmla="*/ 181 h 686"/>
                <a:gd name="T88" fmla="*/ 74 w 348"/>
                <a:gd name="T89" fmla="*/ 252 h 686"/>
                <a:gd name="T90" fmla="*/ 120 w 348"/>
                <a:gd name="T91" fmla="*/ 289 h 686"/>
                <a:gd name="T92" fmla="*/ 186 w 348"/>
                <a:gd name="T93" fmla="*/ 312 h 686"/>
                <a:gd name="T94" fmla="*/ 256 w 348"/>
                <a:gd name="T95" fmla="*/ 336 h 686"/>
                <a:gd name="T96" fmla="*/ 309 w 348"/>
                <a:gd name="T97" fmla="*/ 366 h 686"/>
                <a:gd name="T98" fmla="*/ 341 w 348"/>
                <a:gd name="T99" fmla="*/ 464 h 686"/>
                <a:gd name="T100" fmla="*/ 339 w 348"/>
                <a:gd name="T101" fmla="*/ 477 h 686"/>
                <a:gd name="T102" fmla="*/ 220 w 348"/>
                <a:gd name="T103" fmla="*/ 573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8" h="686">
                  <a:moveTo>
                    <a:pt x="220" y="573"/>
                  </a:moveTo>
                  <a:lnTo>
                    <a:pt x="220" y="573"/>
                  </a:lnTo>
                  <a:cubicBezTo>
                    <a:pt x="200" y="576"/>
                    <a:pt x="200" y="576"/>
                    <a:pt x="200" y="576"/>
                  </a:cubicBezTo>
                  <a:cubicBezTo>
                    <a:pt x="200" y="597"/>
                    <a:pt x="200" y="597"/>
                    <a:pt x="200" y="597"/>
                  </a:cubicBezTo>
                  <a:cubicBezTo>
                    <a:pt x="200" y="664"/>
                    <a:pt x="200" y="664"/>
                    <a:pt x="200" y="664"/>
                  </a:cubicBezTo>
                  <a:cubicBezTo>
                    <a:pt x="200" y="675"/>
                    <a:pt x="191" y="685"/>
                    <a:pt x="180" y="685"/>
                  </a:cubicBezTo>
                  <a:cubicBezTo>
                    <a:pt x="168" y="685"/>
                    <a:pt x="159" y="675"/>
                    <a:pt x="159" y="664"/>
                  </a:cubicBezTo>
                  <a:cubicBezTo>
                    <a:pt x="159" y="594"/>
                    <a:pt x="159" y="594"/>
                    <a:pt x="159" y="594"/>
                  </a:cubicBezTo>
                  <a:cubicBezTo>
                    <a:pt x="159" y="574"/>
                    <a:pt x="159" y="574"/>
                    <a:pt x="159" y="574"/>
                  </a:cubicBezTo>
                  <a:cubicBezTo>
                    <a:pt x="140" y="571"/>
                    <a:pt x="140" y="571"/>
                    <a:pt x="140" y="571"/>
                  </a:cubicBezTo>
                  <a:cubicBezTo>
                    <a:pt x="93" y="562"/>
                    <a:pt x="47" y="541"/>
                    <a:pt x="9" y="510"/>
                  </a:cubicBezTo>
                  <a:cubicBezTo>
                    <a:pt x="5" y="507"/>
                    <a:pt x="2" y="501"/>
                    <a:pt x="2" y="496"/>
                  </a:cubicBezTo>
                  <a:cubicBezTo>
                    <a:pt x="0" y="491"/>
                    <a:pt x="3" y="486"/>
                    <a:pt x="6" y="482"/>
                  </a:cubicBezTo>
                  <a:cubicBezTo>
                    <a:pt x="9" y="477"/>
                    <a:pt x="14" y="474"/>
                    <a:pt x="19" y="473"/>
                  </a:cubicBezTo>
                  <a:cubicBezTo>
                    <a:pt x="20" y="473"/>
                    <a:pt x="21" y="473"/>
                    <a:pt x="21" y="473"/>
                  </a:cubicBezTo>
                  <a:cubicBezTo>
                    <a:pt x="26" y="473"/>
                    <a:pt x="31" y="475"/>
                    <a:pt x="34" y="478"/>
                  </a:cubicBezTo>
                  <a:cubicBezTo>
                    <a:pt x="81" y="515"/>
                    <a:pt x="136" y="536"/>
                    <a:pt x="192" y="536"/>
                  </a:cubicBezTo>
                  <a:cubicBezTo>
                    <a:pt x="196" y="536"/>
                    <a:pt x="196" y="536"/>
                    <a:pt x="196" y="536"/>
                  </a:cubicBezTo>
                  <a:cubicBezTo>
                    <a:pt x="237" y="535"/>
                    <a:pt x="287" y="513"/>
                    <a:pt x="299" y="466"/>
                  </a:cubicBezTo>
                  <a:cubicBezTo>
                    <a:pt x="299" y="464"/>
                    <a:pt x="300" y="461"/>
                    <a:pt x="300" y="459"/>
                  </a:cubicBezTo>
                  <a:cubicBezTo>
                    <a:pt x="304" y="433"/>
                    <a:pt x="298" y="410"/>
                    <a:pt x="283" y="396"/>
                  </a:cubicBezTo>
                  <a:cubicBezTo>
                    <a:pt x="270" y="386"/>
                    <a:pt x="256" y="380"/>
                    <a:pt x="240" y="373"/>
                  </a:cubicBezTo>
                  <a:cubicBezTo>
                    <a:pt x="218" y="364"/>
                    <a:pt x="197" y="358"/>
                    <a:pt x="173" y="350"/>
                  </a:cubicBezTo>
                  <a:cubicBezTo>
                    <a:pt x="150" y="344"/>
                    <a:pt x="126" y="337"/>
                    <a:pt x="104" y="327"/>
                  </a:cubicBezTo>
                  <a:cubicBezTo>
                    <a:pt x="70" y="313"/>
                    <a:pt x="48" y="294"/>
                    <a:pt x="38" y="269"/>
                  </a:cubicBezTo>
                  <a:cubicBezTo>
                    <a:pt x="20" y="231"/>
                    <a:pt x="28" y="186"/>
                    <a:pt x="55" y="154"/>
                  </a:cubicBezTo>
                  <a:cubicBezTo>
                    <a:pt x="74" y="132"/>
                    <a:pt x="104" y="117"/>
                    <a:pt x="140" y="111"/>
                  </a:cubicBezTo>
                  <a:cubicBezTo>
                    <a:pt x="159" y="108"/>
                    <a:pt x="159" y="108"/>
                    <a:pt x="159" y="108"/>
                  </a:cubicBezTo>
                  <a:cubicBezTo>
                    <a:pt x="159" y="88"/>
                    <a:pt x="159" y="88"/>
                    <a:pt x="159" y="88"/>
                  </a:cubicBezTo>
                  <a:cubicBezTo>
                    <a:pt x="159" y="20"/>
                    <a:pt x="159" y="20"/>
                    <a:pt x="159" y="20"/>
                  </a:cubicBezTo>
                  <a:cubicBezTo>
                    <a:pt x="159" y="9"/>
                    <a:pt x="168" y="0"/>
                    <a:pt x="180" y="0"/>
                  </a:cubicBezTo>
                  <a:cubicBezTo>
                    <a:pt x="191" y="0"/>
                    <a:pt x="200" y="9"/>
                    <a:pt x="200" y="20"/>
                  </a:cubicBezTo>
                  <a:cubicBezTo>
                    <a:pt x="200" y="88"/>
                    <a:pt x="200" y="88"/>
                    <a:pt x="200" y="88"/>
                  </a:cubicBezTo>
                  <a:cubicBezTo>
                    <a:pt x="200" y="108"/>
                    <a:pt x="200" y="108"/>
                    <a:pt x="200" y="108"/>
                  </a:cubicBezTo>
                  <a:cubicBezTo>
                    <a:pt x="220" y="111"/>
                    <a:pt x="220" y="111"/>
                    <a:pt x="220" y="111"/>
                  </a:cubicBezTo>
                  <a:cubicBezTo>
                    <a:pt x="283" y="121"/>
                    <a:pt x="324" y="152"/>
                    <a:pt x="326" y="153"/>
                  </a:cubicBezTo>
                  <a:cubicBezTo>
                    <a:pt x="331" y="157"/>
                    <a:pt x="334" y="161"/>
                    <a:pt x="334" y="166"/>
                  </a:cubicBezTo>
                  <a:cubicBezTo>
                    <a:pt x="335" y="171"/>
                    <a:pt x="334" y="178"/>
                    <a:pt x="331" y="182"/>
                  </a:cubicBezTo>
                  <a:cubicBezTo>
                    <a:pt x="327" y="186"/>
                    <a:pt x="322" y="189"/>
                    <a:pt x="317" y="189"/>
                  </a:cubicBezTo>
                  <a:cubicBezTo>
                    <a:pt x="316" y="190"/>
                    <a:pt x="315" y="190"/>
                    <a:pt x="314" y="190"/>
                  </a:cubicBezTo>
                  <a:cubicBezTo>
                    <a:pt x="310" y="190"/>
                    <a:pt x="306" y="188"/>
                    <a:pt x="301" y="185"/>
                  </a:cubicBezTo>
                  <a:cubicBezTo>
                    <a:pt x="297" y="183"/>
                    <a:pt x="259" y="157"/>
                    <a:pt x="206" y="150"/>
                  </a:cubicBezTo>
                  <a:cubicBezTo>
                    <a:pt x="199" y="149"/>
                    <a:pt x="189" y="148"/>
                    <a:pt x="176" y="148"/>
                  </a:cubicBezTo>
                  <a:cubicBezTo>
                    <a:pt x="135" y="148"/>
                    <a:pt x="105" y="160"/>
                    <a:pt x="86" y="181"/>
                  </a:cubicBezTo>
                  <a:cubicBezTo>
                    <a:pt x="69" y="200"/>
                    <a:pt x="64" y="230"/>
                    <a:pt x="74" y="252"/>
                  </a:cubicBezTo>
                  <a:cubicBezTo>
                    <a:pt x="82" y="268"/>
                    <a:pt x="96" y="280"/>
                    <a:pt x="120" y="289"/>
                  </a:cubicBezTo>
                  <a:cubicBezTo>
                    <a:pt x="141" y="298"/>
                    <a:pt x="163" y="305"/>
                    <a:pt x="186" y="312"/>
                  </a:cubicBezTo>
                  <a:cubicBezTo>
                    <a:pt x="209" y="319"/>
                    <a:pt x="233" y="325"/>
                    <a:pt x="256" y="336"/>
                  </a:cubicBezTo>
                  <a:cubicBezTo>
                    <a:pt x="274" y="343"/>
                    <a:pt x="293" y="351"/>
                    <a:pt x="309" y="366"/>
                  </a:cubicBezTo>
                  <a:cubicBezTo>
                    <a:pt x="335" y="388"/>
                    <a:pt x="347" y="425"/>
                    <a:pt x="341" y="464"/>
                  </a:cubicBezTo>
                  <a:cubicBezTo>
                    <a:pt x="341" y="468"/>
                    <a:pt x="340" y="473"/>
                    <a:pt x="339" y="477"/>
                  </a:cubicBezTo>
                  <a:cubicBezTo>
                    <a:pt x="318" y="552"/>
                    <a:pt x="242" y="570"/>
                    <a:pt x="220" y="573"/>
                  </a:cubicBezTo>
                </a:path>
              </a:pathLst>
            </a:custGeom>
            <a:solidFill>
              <a:schemeClr val="bg1"/>
            </a:solidFill>
            <a:ln>
              <a:noFill/>
            </a:ln>
            <a:effectLst/>
          </p:spPr>
          <p:txBody>
            <a:bodyPr wrap="none" anchor="ctr"/>
            <a:lstStyle/>
            <a:p>
              <a:pPr defTabSz="1088421"/>
              <a:endParaRPr lang="en-US" sz="4299">
                <a:solidFill>
                  <a:srgbClr val="212E35"/>
                </a:solidFill>
              </a:endParaRPr>
            </a:p>
          </p:txBody>
        </p:sp>
      </p:grpSp>
      <p:sp>
        <p:nvSpPr>
          <p:cNvPr id="17" name="Content Placeholder 2"/>
          <p:cNvSpPr txBox="1">
            <a:spLocks/>
          </p:cNvSpPr>
          <p:nvPr/>
        </p:nvSpPr>
        <p:spPr>
          <a:xfrm>
            <a:off x="1678649" y="3995457"/>
            <a:ext cx="2139268" cy="990471"/>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marL="0" indent="0" algn="ctr">
              <a:buNone/>
            </a:pPr>
            <a:r>
              <a:rPr lang="en-US" sz="2800" b="1" dirty="0">
                <a:solidFill>
                  <a:schemeClr val="accent3">
                    <a:lumMod val="75000"/>
                  </a:schemeClr>
                </a:solidFill>
              </a:rPr>
              <a:t>Fast</a:t>
            </a:r>
            <a:endParaRPr lang="en-US" sz="2800" dirty="0">
              <a:solidFill>
                <a:schemeClr val="accent3">
                  <a:lumMod val="75000"/>
                </a:schemeClr>
              </a:solidFill>
            </a:endParaRPr>
          </a:p>
          <a:p>
            <a:pPr marL="0" indent="0" algn="ctr">
              <a:buNone/>
            </a:pPr>
            <a:r>
              <a:rPr lang="en-US" dirty="0">
                <a:solidFill>
                  <a:srgbClr val="212E35"/>
                </a:solidFill>
              </a:rPr>
              <a:t>Ingest a lot of </a:t>
            </a:r>
            <a:r>
              <a:rPr lang="en-US" dirty="0" smtClean="0">
                <a:solidFill>
                  <a:srgbClr val="212E35"/>
                </a:solidFill>
              </a:rPr>
              <a:t>data and ingest data constantly</a:t>
            </a:r>
            <a:endParaRPr lang="en-US" dirty="0">
              <a:solidFill>
                <a:srgbClr val="212E35"/>
              </a:solidFill>
            </a:endParaRPr>
          </a:p>
        </p:txBody>
      </p:sp>
    </p:spTree>
    <p:extLst>
      <p:ext uri="{BB962C8B-B14F-4D97-AF65-F5344CB8AC3E}">
        <p14:creationId xmlns:p14="http://schemas.microsoft.com/office/powerpoint/2010/main" val="2787219211"/>
      </p:ext>
    </p:extLst>
  </p:cSld>
  <p:clrMapOvr>
    <a:masterClrMapping/>
  </p:clrMapOvr>
  <mc:AlternateContent xmlns:mc="http://schemas.openxmlformats.org/markup-compatibility/2006" xmlns:p14="http://schemas.microsoft.com/office/powerpoint/2010/main">
    <mc:Choice Requires="p14">
      <p:transition p14:dur="10" advTm="8503"/>
    </mc:Choice>
    <mc:Fallback xmlns="">
      <p:transition advTm="8503"/>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927279" y="1736725"/>
            <a:ext cx="5834129" cy="4440239"/>
          </a:xfrm>
        </p:spPr>
        <p:txBody>
          <a:bodyPr>
            <a:normAutofit/>
          </a:bodyPr>
          <a:lstStyle/>
          <a:p>
            <a:pPr marL="0" lvl="1" indent="0">
              <a:spcAft>
                <a:spcPts val="2400"/>
              </a:spcAft>
              <a:buNone/>
            </a:pPr>
            <a:r>
              <a:rPr lang="en-US" sz="2400" b="1" dirty="0" smtClean="0"/>
              <a:t>Goal: </a:t>
            </a:r>
            <a:r>
              <a:rPr lang="en-US" sz="2000" dirty="0"/>
              <a:t>Faster decisions and analytical insight on </a:t>
            </a:r>
            <a:r>
              <a:rPr lang="en-US" sz="2000" dirty="0" smtClean="0"/>
              <a:t>manufacturing plant assets</a:t>
            </a:r>
            <a:endParaRPr lang="en-US" sz="2000" dirty="0"/>
          </a:p>
          <a:p>
            <a:pPr marL="0" lvl="1" indent="0">
              <a:spcAft>
                <a:spcPts val="1800"/>
              </a:spcAft>
              <a:buNone/>
            </a:pPr>
            <a:r>
              <a:rPr lang="en-US" sz="2000" dirty="0" smtClean="0"/>
              <a:t>Collects, organizes, processes and stores </a:t>
            </a:r>
            <a:r>
              <a:rPr lang="en-US" sz="2000" dirty="0"/>
              <a:t>data from 50 billion semiconductors and printed circuit boards </a:t>
            </a:r>
            <a:r>
              <a:rPr lang="en-US" sz="2000" dirty="0" smtClean="0"/>
              <a:t>/ year</a:t>
            </a:r>
          </a:p>
          <a:p>
            <a:pPr marL="0" lvl="1" indent="0">
              <a:spcAft>
                <a:spcPts val="1800"/>
              </a:spcAft>
              <a:buNone/>
            </a:pPr>
            <a:r>
              <a:rPr lang="en-US" sz="2000" dirty="0" smtClean="0"/>
              <a:t>Faster </a:t>
            </a:r>
            <a:r>
              <a:rPr lang="en-US" sz="2000" dirty="0"/>
              <a:t>indexing, granularity, and query response </a:t>
            </a:r>
            <a:r>
              <a:rPr lang="en-US" sz="2000" dirty="0" smtClean="0"/>
              <a:t>times – analytics </a:t>
            </a:r>
            <a:r>
              <a:rPr lang="en-US" sz="2000" dirty="0"/>
              <a:t>on 2 billion data </a:t>
            </a:r>
            <a:r>
              <a:rPr lang="en-US" sz="2000" dirty="0" smtClean="0"/>
              <a:t>points </a:t>
            </a:r>
            <a:r>
              <a:rPr lang="en-US" sz="2000" dirty="0"/>
              <a:t>in </a:t>
            </a:r>
            <a:r>
              <a:rPr lang="en-US" sz="2000" dirty="0" smtClean="0"/>
              <a:t>&lt; 1 </a:t>
            </a:r>
            <a:r>
              <a:rPr lang="en-US" sz="2000" dirty="0"/>
              <a:t>minute</a:t>
            </a:r>
          </a:p>
          <a:p>
            <a:pPr marL="0" lvl="1" indent="0">
              <a:spcAft>
                <a:spcPts val="1800"/>
              </a:spcAft>
              <a:buNone/>
            </a:pPr>
            <a:r>
              <a:rPr lang="en-US" sz="2000" dirty="0"/>
              <a:t>Runs a performance demo in 2.5 minutes against 200,000 equipment test results </a:t>
            </a:r>
          </a:p>
          <a:p>
            <a:endParaRPr lang="en-US" dirty="0"/>
          </a:p>
        </p:txBody>
      </p:sp>
      <p:pic>
        <p:nvPicPr>
          <p:cNvPr id="10" name="Content Placeholder 9"/>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5132" r="18077"/>
          <a:stretch/>
        </p:blipFill>
        <p:spPr>
          <a:xfrm>
            <a:off x="6896033" y="1210613"/>
            <a:ext cx="4914181" cy="4901956"/>
          </a:xfrm>
        </p:spPr>
      </p:pic>
      <p:sp>
        <p:nvSpPr>
          <p:cNvPr id="2" name="Title 1"/>
          <p:cNvSpPr>
            <a:spLocks noGrp="1"/>
          </p:cNvSpPr>
          <p:nvPr>
            <p:ph type="title"/>
          </p:nvPr>
        </p:nvSpPr>
        <p:spPr>
          <a:xfrm>
            <a:off x="3246120" y="429275"/>
            <a:ext cx="8012431" cy="657844"/>
          </a:xfrm>
        </p:spPr>
        <p:txBody>
          <a:bodyPr>
            <a:normAutofit/>
          </a:bodyPr>
          <a:lstStyle/>
          <a:p>
            <a:r>
              <a:rPr lang="en-US" dirty="0" smtClean="0"/>
              <a:t>Drives </a:t>
            </a:r>
            <a:r>
              <a:rPr lang="en-US" dirty="0"/>
              <a:t>Manufacturing Excellence</a:t>
            </a:r>
          </a:p>
        </p:txBody>
      </p:sp>
      <p:pic>
        <p:nvPicPr>
          <p:cNvPr id="7" name="Picture 6" descr="Optimal+ Big Data Analytic Solutions for Semiconductor and Electronics"/>
          <p:cNvPicPr/>
          <p:nvPr/>
        </p:nvPicPr>
        <p:blipFill>
          <a:blip r:embed="rId4">
            <a:extLst>
              <a:ext uri="{28A0092B-C50C-407E-A947-70E740481C1C}">
                <a14:useLocalDpi xmlns:a14="http://schemas.microsoft.com/office/drawing/2010/main" val="0"/>
              </a:ext>
            </a:extLst>
          </a:blip>
          <a:srcRect/>
          <a:stretch>
            <a:fillRect/>
          </a:stretch>
        </p:blipFill>
        <p:spPr bwMode="auto">
          <a:xfrm>
            <a:off x="948882" y="429275"/>
            <a:ext cx="2148648" cy="426613"/>
          </a:xfrm>
          <a:prstGeom prst="rect">
            <a:avLst/>
          </a:prstGeom>
          <a:noFill/>
          <a:ln>
            <a:noFill/>
          </a:ln>
        </p:spPr>
      </p:pic>
    </p:spTree>
    <p:extLst>
      <p:ext uri="{BB962C8B-B14F-4D97-AF65-F5344CB8AC3E}">
        <p14:creationId xmlns:p14="http://schemas.microsoft.com/office/powerpoint/2010/main" val="176689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bwMode="ltGray">
          <a:xfrm>
            <a:off x="6115050" y="0"/>
            <a:ext cx="6085142" cy="6857553"/>
          </a:xfrm>
          <a:prstGeom prst="rect">
            <a:avLst/>
          </a:prstGeom>
          <a:blipFill dpi="0" rotWithShape="1">
            <a:blip r:embed="rId3" cstate="print">
              <a:alphaModFix/>
              <a:extLst>
                <a:ext uri="{28A0092B-C50C-407E-A947-70E740481C1C}">
                  <a14:useLocalDpi xmlns:a14="http://schemas.microsoft.com/office/drawing/2010/main"/>
                </a:ext>
              </a:extLst>
            </a:blip>
            <a:srcRec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lnSpc>
                <a:spcPct val="90000"/>
              </a:lnSpc>
            </a:pPr>
            <a:endParaRPr lang="en-US">
              <a:solidFill>
                <a:srgbClr val="FFFFFF"/>
              </a:solidFill>
            </a:endParaRPr>
          </a:p>
        </p:txBody>
      </p:sp>
      <p:sp>
        <p:nvSpPr>
          <p:cNvPr id="22" name="Text Placeholder 6"/>
          <p:cNvSpPr>
            <a:spLocks noGrp="1"/>
          </p:cNvSpPr>
          <p:nvPr>
            <p:ph type="body" sz="quarter" idx="10"/>
          </p:nvPr>
        </p:nvSpPr>
        <p:spPr/>
        <p:txBody>
          <a:bodyPr/>
          <a:lstStyle/>
          <a:p>
            <a:endParaRPr lang="en-US"/>
          </a:p>
          <a:p>
            <a:endParaRPr lang="en-US"/>
          </a:p>
          <a:p>
            <a:endParaRPr lang="en-US"/>
          </a:p>
          <a:p>
            <a:endParaRPr lang="en-US"/>
          </a:p>
          <a:p>
            <a:endParaRPr lang="en-US"/>
          </a:p>
          <a:p>
            <a:endParaRPr lang="en-US" dirty="0"/>
          </a:p>
        </p:txBody>
      </p:sp>
      <p:pic>
        <p:nvPicPr>
          <p:cNvPr id="1026" name="Picture 2" descr="Image result for suunto logo"/>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18546" y="246370"/>
            <a:ext cx="2155851" cy="8623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56178" y="3572393"/>
            <a:ext cx="2877763" cy="2877763"/>
          </a:xfrm>
          <a:prstGeom prst="rect">
            <a:avLst/>
          </a:prstGeom>
        </p:spPr>
      </p:pic>
    </p:spTree>
    <p:extLst>
      <p:ext uri="{BB962C8B-B14F-4D97-AF65-F5344CB8AC3E}">
        <p14:creationId xmlns:p14="http://schemas.microsoft.com/office/powerpoint/2010/main" val="589685012"/>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4294967295"/>
          </p:nvPr>
        </p:nvPicPr>
        <p:blipFill>
          <a:blip r:embed="rId3" cstate="print">
            <a:extLst>
              <a:ext uri="{28A0092B-C50C-407E-A947-70E740481C1C}">
                <a14:useLocalDpi xmlns:a14="http://schemas.microsoft.com/office/drawing/2010/main" val="0"/>
              </a:ext>
            </a:extLst>
          </a:blip>
          <a:stretch>
            <a:fillRect/>
          </a:stretch>
        </p:blipFill>
        <p:spPr>
          <a:xfrm>
            <a:off x="5364382" y="1675700"/>
            <a:ext cx="5980528" cy="4023360"/>
          </a:xfrm>
          <a:prstGeom prst="rect">
            <a:avLst/>
          </a:prstGeom>
        </p:spPr>
      </p:pic>
      <p:sp>
        <p:nvSpPr>
          <p:cNvPr id="2" name="Title 1"/>
          <p:cNvSpPr>
            <a:spLocks noGrp="1"/>
          </p:cNvSpPr>
          <p:nvPr>
            <p:ph type="title"/>
          </p:nvPr>
        </p:nvSpPr>
        <p:spPr>
          <a:xfrm>
            <a:off x="3223259" y="446314"/>
            <a:ext cx="8469631" cy="957623"/>
          </a:xfrm>
        </p:spPr>
        <p:txBody>
          <a:bodyPr>
            <a:normAutofit fontScale="90000"/>
          </a:bodyPr>
          <a:lstStyle/>
          <a:p>
            <a:r>
              <a:rPr lang="en-US" dirty="0"/>
              <a:t>C</a:t>
            </a:r>
            <a:r>
              <a:rPr lang="en-US" dirty="0" smtClean="0"/>
              <a:t>aptures </a:t>
            </a:r>
            <a:r>
              <a:rPr lang="en-US" dirty="0" smtClean="0"/>
              <a:t>100 </a:t>
            </a:r>
            <a:r>
              <a:rPr lang="en-US" dirty="0"/>
              <a:t>billion performance counters daily</a:t>
            </a:r>
            <a:br>
              <a:rPr lang="en-US" dirty="0"/>
            </a:br>
            <a:endParaRPr lang="en-US" dirty="0"/>
          </a:p>
        </p:txBody>
      </p:sp>
      <p:sp>
        <p:nvSpPr>
          <p:cNvPr id="5" name="Slide Number Placeholder 4"/>
          <p:cNvSpPr>
            <a:spLocks noGrp="1"/>
          </p:cNvSpPr>
          <p:nvPr>
            <p:ph type="sldNum" sz="quarter" idx="4"/>
          </p:nvPr>
        </p:nvSpPr>
        <p:spPr/>
        <p:txBody>
          <a:bodyPr/>
          <a:lstStyle/>
          <a:p>
            <a:fld id="{0FB999A9-77CE-4AD1-9911-24A29F08BC34}" type="slidenum">
              <a:rPr lang="en-US" smtClean="0">
                <a:solidFill>
                  <a:prstClr val="white">
                    <a:lumMod val="75000"/>
                  </a:prstClr>
                </a:solidFill>
              </a:rPr>
              <a:pPr/>
              <a:t>54</a:t>
            </a:fld>
            <a:endParaRPr lang="en-US" dirty="0">
              <a:solidFill>
                <a:prstClr val="white">
                  <a:lumMod val="75000"/>
                </a:prstClr>
              </a:solidFill>
            </a:endParaRPr>
          </a:p>
        </p:txBody>
      </p:sp>
      <p:sp>
        <p:nvSpPr>
          <p:cNvPr id="4" name="Text Placeholder 3"/>
          <p:cNvSpPr>
            <a:spLocks noGrp="1"/>
          </p:cNvSpPr>
          <p:nvPr>
            <p:ph type="body" sz="quarter" idx="4294967295"/>
          </p:nvPr>
        </p:nvSpPr>
        <p:spPr>
          <a:xfrm>
            <a:off x="946785" y="1675700"/>
            <a:ext cx="4243780" cy="4180153"/>
          </a:xfrm>
        </p:spPr>
        <p:txBody>
          <a:bodyPr>
            <a:normAutofit/>
          </a:bodyPr>
          <a:lstStyle/>
          <a:p>
            <a:pPr marL="0" indent="0">
              <a:spcAft>
                <a:spcPts val="1800"/>
              </a:spcAft>
              <a:buNone/>
            </a:pPr>
            <a:r>
              <a:rPr lang="en-US" b="1" dirty="0" smtClean="0"/>
              <a:t>Goal:</a:t>
            </a:r>
            <a:r>
              <a:rPr lang="en-US" sz="2000" b="1" dirty="0" smtClean="0"/>
              <a:t> </a:t>
            </a:r>
            <a:r>
              <a:rPr lang="en-US" sz="2000" dirty="0" smtClean="0"/>
              <a:t>Provide </a:t>
            </a:r>
            <a:r>
              <a:rPr lang="en-US" sz="2000" dirty="0"/>
              <a:t>real-time data to help </a:t>
            </a:r>
            <a:r>
              <a:rPr lang="en-US" sz="2000" dirty="0" err="1"/>
              <a:t>telcos</a:t>
            </a:r>
            <a:r>
              <a:rPr lang="en-US" sz="2000" dirty="0"/>
              <a:t> optimize </a:t>
            </a:r>
            <a:r>
              <a:rPr lang="en-US" sz="2000" dirty="0" smtClean="0"/>
              <a:t>networks </a:t>
            </a:r>
            <a:r>
              <a:rPr lang="en-US" sz="2000" dirty="0"/>
              <a:t>and resources</a:t>
            </a:r>
          </a:p>
          <a:p>
            <a:pPr marL="0" lvl="1" indent="0">
              <a:spcAft>
                <a:spcPts val="1800"/>
              </a:spcAft>
              <a:buNone/>
            </a:pPr>
            <a:r>
              <a:rPr lang="en-US" dirty="0" smtClean="0"/>
              <a:t>Provides </a:t>
            </a:r>
            <a:r>
              <a:rPr lang="en-US" dirty="0"/>
              <a:t>data from 35-75+ network interfaces for use in resolving network issues </a:t>
            </a:r>
          </a:p>
          <a:p>
            <a:pPr marL="0" lvl="1" indent="0">
              <a:spcAft>
                <a:spcPts val="1800"/>
              </a:spcAft>
              <a:buNone/>
            </a:pPr>
            <a:r>
              <a:rPr lang="en-US" dirty="0"/>
              <a:t>Affords 80-90% in hardware operational savings versus running data loads on traditional databases</a:t>
            </a:r>
          </a:p>
          <a:p>
            <a:pPr marL="0" lvl="1" indent="0">
              <a:spcAft>
                <a:spcPts val="1800"/>
              </a:spcAft>
              <a:buNone/>
            </a:pPr>
            <a:r>
              <a:rPr lang="en-US" dirty="0"/>
              <a:t>Saves an </a:t>
            </a:r>
            <a:r>
              <a:rPr lang="en-US" dirty="0" smtClean="0"/>
              <a:t>18</a:t>
            </a:r>
            <a:r>
              <a:rPr lang="en-US" dirty="0" smtClean="0"/>
              <a:t>-member </a:t>
            </a:r>
            <a:r>
              <a:rPr lang="en-US" dirty="0"/>
              <a:t>engineering team 36 hours per day in aggregating data for reports and analyses</a:t>
            </a:r>
          </a:p>
          <a:p>
            <a:pPr lvl="1">
              <a:spcAft>
                <a:spcPts val="600"/>
              </a:spcAft>
            </a:pPr>
            <a:endParaRPr lang="en-US" sz="1900" dirty="0"/>
          </a:p>
        </p:txBody>
      </p:sp>
      <p:pic>
        <p:nvPicPr>
          <p:cNvPr id="14" name="Picture 13"/>
          <p:cNvPicPr/>
          <p:nvPr/>
        </p:nvPicPr>
        <p:blipFill>
          <a:blip r:embed="rId4">
            <a:extLst>
              <a:ext uri="{28A0092B-C50C-407E-A947-70E740481C1C}">
                <a14:useLocalDpi xmlns:a14="http://schemas.microsoft.com/office/drawing/2010/main" val="0"/>
              </a:ext>
            </a:extLst>
          </a:blip>
          <a:stretch>
            <a:fillRect/>
          </a:stretch>
        </p:blipFill>
        <p:spPr bwMode="auto">
          <a:xfrm>
            <a:off x="946785" y="438439"/>
            <a:ext cx="1965960" cy="701022"/>
          </a:xfrm>
          <a:prstGeom prst="rect">
            <a:avLst/>
          </a:prstGeom>
          <a:noFill/>
          <a:ln>
            <a:noFill/>
          </a:ln>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750" y="6227309"/>
            <a:ext cx="1401131" cy="274320"/>
          </a:xfrm>
          <a:prstGeom prst="rect">
            <a:avLst/>
          </a:prstGeom>
        </p:spPr>
      </p:pic>
    </p:spTree>
    <p:extLst>
      <p:ext uri="{BB962C8B-B14F-4D97-AF65-F5344CB8AC3E}">
        <p14:creationId xmlns:p14="http://schemas.microsoft.com/office/powerpoint/2010/main" val="1412580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Embedded Wave</a:t>
            </a:r>
            <a:endParaRPr lang="en-US" dirty="0"/>
          </a:p>
        </p:txBody>
      </p:sp>
      <p:pic>
        <p:nvPicPr>
          <p:cNvPr id="16" name="Content Placeholder 15"/>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54254"/>
          <a:stretch/>
        </p:blipFill>
        <p:spPr>
          <a:xfrm>
            <a:off x="-128350" y="1439364"/>
            <a:ext cx="2425774" cy="5095817"/>
          </a:xfrm>
        </p:spPr>
      </p:pic>
      <p:sp>
        <p:nvSpPr>
          <p:cNvPr id="12" name="Content Placeholder 11"/>
          <p:cNvSpPr>
            <a:spLocks noGrp="1"/>
          </p:cNvSpPr>
          <p:nvPr>
            <p:ph sz="half" idx="2"/>
          </p:nvPr>
        </p:nvSpPr>
        <p:spPr>
          <a:xfrm>
            <a:off x="2434371" y="1811887"/>
            <a:ext cx="4072446" cy="4350771"/>
          </a:xfrm>
        </p:spPr>
        <p:txBody>
          <a:bodyPr>
            <a:normAutofit/>
          </a:bodyPr>
          <a:lstStyle/>
          <a:p>
            <a:pPr marL="0" indent="0">
              <a:buNone/>
            </a:pPr>
            <a:r>
              <a:rPr lang="en-US" sz="2400" b="1" dirty="0"/>
              <a:t>How you know you’re in it?</a:t>
            </a:r>
          </a:p>
          <a:p>
            <a:pPr>
              <a:buClr>
                <a:schemeClr val="accent4">
                  <a:lumMod val="75000"/>
                </a:schemeClr>
              </a:buClr>
              <a:buFont typeface="Arial" panose="020B0604020202020204" pitchFamily="34" charset="0"/>
              <a:buChar char="•"/>
            </a:pPr>
            <a:r>
              <a:rPr lang="en-US" sz="2000" dirty="0"/>
              <a:t>You’re building solutions and you need to provide:</a:t>
            </a:r>
          </a:p>
          <a:p>
            <a:pPr lvl="1">
              <a:buClr>
                <a:schemeClr val="accent4">
                  <a:lumMod val="75000"/>
                </a:schemeClr>
              </a:buClr>
              <a:buFont typeface="Arial" panose="020B0604020202020204" pitchFamily="34" charset="0"/>
              <a:buChar char="•"/>
            </a:pPr>
            <a:r>
              <a:rPr lang="en-US" sz="1600" dirty="0"/>
              <a:t>Differentiated Analytic Capabilities</a:t>
            </a:r>
          </a:p>
          <a:p>
            <a:pPr lvl="1">
              <a:buClr>
                <a:schemeClr val="accent4">
                  <a:lumMod val="75000"/>
                </a:schemeClr>
              </a:buClr>
              <a:buFont typeface="Arial" panose="020B0604020202020204" pitchFamily="34" charset="0"/>
              <a:buChar char="•"/>
            </a:pPr>
            <a:r>
              <a:rPr lang="en-US" sz="1600" dirty="0"/>
              <a:t>Scalable User Access</a:t>
            </a:r>
          </a:p>
          <a:p>
            <a:pPr lvl="1">
              <a:buClr>
                <a:schemeClr val="accent4">
                  <a:lumMod val="75000"/>
                </a:schemeClr>
              </a:buClr>
              <a:buFont typeface="Arial" panose="020B0604020202020204" pitchFamily="34" charset="0"/>
              <a:buChar char="•"/>
            </a:pPr>
            <a:r>
              <a:rPr lang="en-US" sz="1600" dirty="0"/>
              <a:t>Entirely New Applications </a:t>
            </a:r>
          </a:p>
          <a:p>
            <a:pPr lvl="1">
              <a:buClr>
                <a:schemeClr val="accent4">
                  <a:lumMod val="75000"/>
                </a:schemeClr>
              </a:buClr>
              <a:buFont typeface="Arial" panose="020B0604020202020204" pitchFamily="34" charset="0"/>
              <a:buChar char="•"/>
            </a:pPr>
            <a:r>
              <a:rPr lang="en-US" sz="1600" dirty="0"/>
              <a:t>Reduced Customer Costs</a:t>
            </a:r>
          </a:p>
          <a:p>
            <a:pPr lvl="1">
              <a:buClr>
                <a:schemeClr val="accent4">
                  <a:lumMod val="75000"/>
                </a:schemeClr>
              </a:buClr>
              <a:buFont typeface="Arial" panose="020B0604020202020204" pitchFamily="34" charset="0"/>
              <a:buChar char="•"/>
            </a:pPr>
            <a:r>
              <a:rPr lang="en-US" sz="1600" dirty="0"/>
              <a:t>Aggressive Performance SLAs</a:t>
            </a:r>
          </a:p>
          <a:p>
            <a:pPr marL="0" indent="0">
              <a:buNone/>
            </a:pPr>
            <a:endParaRPr lang="en-US" dirty="0"/>
          </a:p>
          <a:p>
            <a:endParaRPr lang="en-US" dirty="0"/>
          </a:p>
        </p:txBody>
      </p:sp>
      <p:sp>
        <p:nvSpPr>
          <p:cNvPr id="13" name="Content Placeholder 12"/>
          <p:cNvSpPr>
            <a:spLocks noGrp="1"/>
          </p:cNvSpPr>
          <p:nvPr>
            <p:ph sz="half" idx="10"/>
          </p:nvPr>
        </p:nvSpPr>
        <p:spPr>
          <a:xfrm>
            <a:off x="6812575" y="1811887"/>
            <a:ext cx="4614787" cy="4350771"/>
          </a:xfrm>
        </p:spPr>
        <p:txBody>
          <a:bodyPr/>
          <a:lstStyle/>
          <a:p>
            <a:pPr marL="0" indent="0">
              <a:buNone/>
            </a:pPr>
            <a:r>
              <a:rPr lang="en-US" b="1" dirty="0" smtClean="0"/>
              <a:t>Solution</a:t>
            </a:r>
          </a:p>
          <a:p>
            <a:pPr>
              <a:buClr>
                <a:schemeClr val="accent4">
                  <a:lumMod val="75000"/>
                </a:schemeClr>
              </a:buClr>
              <a:buFont typeface="Arial" panose="020B0604020202020204" pitchFamily="34" charset="0"/>
              <a:buChar char="•"/>
            </a:pPr>
            <a:r>
              <a:rPr lang="en-US" sz="2000" dirty="0" smtClean="0"/>
              <a:t>Software-only solution not tied to any particular hardware or particular Cloud</a:t>
            </a:r>
          </a:p>
          <a:p>
            <a:pPr>
              <a:buClr>
                <a:schemeClr val="accent4">
                  <a:lumMod val="75000"/>
                </a:schemeClr>
              </a:buClr>
              <a:buFont typeface="Arial" panose="020B0604020202020204" pitchFamily="34" charset="0"/>
              <a:buChar char="•"/>
            </a:pPr>
            <a:r>
              <a:rPr lang="en-US" sz="2000" dirty="0" smtClean="0"/>
              <a:t>Embeddable analytics with good price and </a:t>
            </a:r>
            <a:r>
              <a:rPr lang="en-US" sz="2000" dirty="0"/>
              <a:t>performance</a:t>
            </a:r>
          </a:p>
          <a:p>
            <a:pPr>
              <a:buClr>
                <a:schemeClr val="accent4">
                  <a:lumMod val="75000"/>
                </a:schemeClr>
              </a:buClr>
              <a:buFont typeface="Arial" panose="020B0604020202020204" pitchFamily="34" charset="0"/>
              <a:buChar char="•"/>
            </a:pPr>
            <a:r>
              <a:rPr lang="en-US" sz="2000" dirty="0" smtClean="0"/>
              <a:t>Fast analytics </a:t>
            </a:r>
            <a:r>
              <a:rPr lang="en-US" sz="2000" dirty="0"/>
              <a:t>at unlimited </a:t>
            </a:r>
            <a:r>
              <a:rPr lang="en-US" sz="2000" dirty="0" smtClean="0"/>
              <a:t>scale for differentiation and customer satisfaction</a:t>
            </a:r>
            <a:endParaRPr lang="en-US" sz="2000" dirty="0"/>
          </a:p>
          <a:p>
            <a:pPr marL="0" indent="0">
              <a:buNone/>
            </a:pPr>
            <a:endParaRPr lang="en-US" dirty="0"/>
          </a:p>
        </p:txBody>
      </p:sp>
    </p:spTree>
    <p:extLst>
      <p:ext uri="{BB962C8B-B14F-4D97-AF65-F5344CB8AC3E}">
        <p14:creationId xmlns:p14="http://schemas.microsoft.com/office/powerpoint/2010/main" val="19886993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latin typeface="+mn-lt"/>
            </a:endParaRPr>
          </a:p>
        </p:txBody>
      </p:sp>
      <p:sp>
        <p:nvSpPr>
          <p:cNvPr id="21" name="Content Placeholder 20"/>
          <p:cNvSpPr>
            <a:spLocks noGrp="1"/>
          </p:cNvSpPr>
          <p:nvPr>
            <p:ph idx="1"/>
          </p:nvPr>
        </p:nvSpPr>
        <p:spPr>
          <a:solidFill>
            <a:schemeClr val="bg1">
              <a:lumMod val="65000"/>
            </a:schemeClr>
          </a:solidFill>
        </p:spPr>
        <p:txBody>
          <a:bodyPr/>
          <a:lstStyle/>
          <a:p>
            <a:endParaRPr lang="en-US"/>
          </a:p>
        </p:txBody>
      </p:sp>
      <p:pic>
        <p:nvPicPr>
          <p:cNvPr id="1026" name="Picture 2" descr="Hands with smartphone"/>
          <p:cNvPicPr>
            <a:picLocks noChangeAspect="1" noChangeArrowheads="1"/>
          </p:cNvPicPr>
          <p:nvPr/>
        </p:nvPicPr>
        <p:blipFill rotWithShape="1">
          <a:blip r:embed="rId2">
            <a:extLst>
              <a:ext uri="{28A0092B-C50C-407E-A947-70E740481C1C}">
                <a14:useLocalDpi xmlns:a14="http://schemas.microsoft.com/office/drawing/2010/main" val="0"/>
              </a:ext>
            </a:extLst>
          </a:blip>
          <a:srcRect t="13514" r="4348" b="5842"/>
          <a:stretch/>
        </p:blipFill>
        <p:spPr bwMode="auto">
          <a:xfrm>
            <a:off x="0" y="0"/>
            <a:ext cx="1220906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49056" y="1888507"/>
            <a:ext cx="2962656" cy="1119173"/>
          </a:xfrm>
          <a:prstGeom prst="rect">
            <a:avLst/>
          </a:prstGeom>
          <a:solidFill>
            <a:schemeClr val="bg1">
              <a:lumMod val="65000"/>
            </a:schemeClr>
          </a:solidFill>
          <a:ln w="19050">
            <a:solidFill>
              <a:schemeClr val="bg1"/>
            </a:solidFill>
          </a:ln>
        </p:spPr>
        <p:txBody>
          <a:bodyPr wrap="square" lIns="91440" tIns="91440" rIns="91440" bIns="91440" rtlCol="0" anchor="ctr" anchorCtr="1">
            <a:noAutofit/>
          </a:bodyPr>
          <a:lstStyle>
            <a:defPPr>
              <a:defRPr lang="en-US"/>
            </a:defPPr>
            <a:lvl1pPr algn="ctr" defTabSz="430160">
              <a:lnSpc>
                <a:spcPts val="1300"/>
              </a:lnSpc>
              <a:buSzPct val="100000"/>
              <a:defRPr sz="1400">
                <a:solidFill>
                  <a:schemeClr val="bg1"/>
                </a:solidFill>
                <a:latin typeface="+mj-lt"/>
                <a:cs typeface="HP Simplified" pitchFamily="34" charset="0"/>
              </a:defRPr>
            </a:lvl1pPr>
          </a:lstStyle>
          <a:p>
            <a:pPr>
              <a:lnSpc>
                <a:spcPct val="100000"/>
              </a:lnSpc>
            </a:pPr>
            <a:r>
              <a:rPr lang="en-US" sz="2400">
                <a:solidFill>
                  <a:prstClr val="white"/>
                </a:solidFill>
              </a:rPr>
              <a:t>Scalable User Access</a:t>
            </a:r>
          </a:p>
        </p:txBody>
      </p:sp>
      <p:sp>
        <p:nvSpPr>
          <p:cNvPr id="7" name="TextBox 6"/>
          <p:cNvSpPr txBox="1"/>
          <p:nvPr/>
        </p:nvSpPr>
        <p:spPr>
          <a:xfrm>
            <a:off x="849056" y="4754149"/>
            <a:ext cx="2962656" cy="1119173"/>
          </a:xfrm>
          <a:prstGeom prst="rect">
            <a:avLst/>
          </a:prstGeom>
          <a:solidFill>
            <a:schemeClr val="bg1">
              <a:lumMod val="65000"/>
            </a:schemeClr>
          </a:solidFill>
          <a:ln w="19050">
            <a:solidFill>
              <a:schemeClr val="bg1"/>
            </a:solidFill>
          </a:ln>
        </p:spPr>
        <p:txBody>
          <a:bodyPr wrap="square" lIns="91440" tIns="91440" rIns="91440" bIns="91440" rtlCol="0" anchor="ctr" anchorCtr="1">
            <a:noAutofit/>
          </a:bodyPr>
          <a:lstStyle>
            <a:defPPr>
              <a:defRPr lang="en-US"/>
            </a:defPPr>
            <a:lvl1pPr algn="ctr" defTabSz="430160">
              <a:lnSpc>
                <a:spcPct val="100000"/>
              </a:lnSpc>
              <a:buSzPct val="100000"/>
              <a:defRPr sz="2400">
                <a:solidFill>
                  <a:prstClr val="white"/>
                </a:solidFill>
                <a:cs typeface="HP Simplified" pitchFamily="34" charset="0"/>
              </a:defRPr>
            </a:lvl1pPr>
          </a:lstStyle>
          <a:p>
            <a:r>
              <a:rPr lang="en-US"/>
              <a:t>Entirely New Applications </a:t>
            </a:r>
          </a:p>
        </p:txBody>
      </p:sp>
      <p:sp>
        <p:nvSpPr>
          <p:cNvPr id="8" name="TextBox 7"/>
          <p:cNvSpPr txBox="1"/>
          <p:nvPr/>
        </p:nvSpPr>
        <p:spPr>
          <a:xfrm>
            <a:off x="8500297" y="4754149"/>
            <a:ext cx="2958153" cy="1119173"/>
          </a:xfrm>
          <a:prstGeom prst="rect">
            <a:avLst/>
          </a:prstGeom>
          <a:solidFill>
            <a:schemeClr val="bg1">
              <a:lumMod val="65000"/>
            </a:schemeClr>
          </a:solidFill>
          <a:ln w="19050">
            <a:solidFill>
              <a:schemeClr val="bg1"/>
            </a:solidFill>
          </a:ln>
        </p:spPr>
        <p:txBody>
          <a:bodyPr wrap="square" lIns="91440" tIns="91440" rIns="91440" bIns="91440" rtlCol="0" anchor="ctr" anchorCtr="1">
            <a:noAutofit/>
          </a:bodyPr>
          <a:lstStyle>
            <a:defPPr>
              <a:defRPr lang="en-US"/>
            </a:defPPr>
            <a:lvl1pPr algn="ctr" defTabSz="430160">
              <a:lnSpc>
                <a:spcPct val="100000"/>
              </a:lnSpc>
              <a:buSzPct val="100000"/>
              <a:defRPr sz="2400">
                <a:solidFill>
                  <a:prstClr val="white"/>
                </a:solidFill>
                <a:cs typeface="HP Simplified" pitchFamily="34" charset="0"/>
              </a:defRPr>
            </a:lvl1pPr>
          </a:lstStyle>
          <a:p>
            <a:r>
              <a:rPr lang="en-US"/>
              <a:t>Aggressive Performance SLAs</a:t>
            </a:r>
          </a:p>
        </p:txBody>
      </p:sp>
      <p:sp>
        <p:nvSpPr>
          <p:cNvPr id="9" name="TextBox 8"/>
          <p:cNvSpPr txBox="1"/>
          <p:nvPr/>
        </p:nvSpPr>
        <p:spPr>
          <a:xfrm>
            <a:off x="8500297" y="1888507"/>
            <a:ext cx="2962656" cy="1119173"/>
          </a:xfrm>
          <a:prstGeom prst="rect">
            <a:avLst/>
          </a:prstGeom>
          <a:solidFill>
            <a:schemeClr val="bg1">
              <a:lumMod val="65000"/>
            </a:schemeClr>
          </a:solidFill>
          <a:ln w="19050">
            <a:solidFill>
              <a:schemeClr val="bg1"/>
            </a:solidFill>
          </a:ln>
        </p:spPr>
        <p:txBody>
          <a:bodyPr wrap="square" lIns="91440" tIns="91440" rIns="91440" bIns="91440" rtlCol="0" anchor="ctr" anchorCtr="1">
            <a:noAutofit/>
          </a:bodyPr>
          <a:lstStyle>
            <a:defPPr>
              <a:defRPr lang="en-US"/>
            </a:defPPr>
            <a:lvl1pPr algn="ctr" defTabSz="430160">
              <a:lnSpc>
                <a:spcPct val="100000"/>
              </a:lnSpc>
              <a:buSzPct val="100000"/>
              <a:defRPr sz="2400">
                <a:solidFill>
                  <a:prstClr val="white"/>
                </a:solidFill>
                <a:cs typeface="HP Simplified" pitchFamily="34" charset="0"/>
              </a:defRPr>
            </a:lvl1pPr>
          </a:lstStyle>
          <a:p>
            <a:r>
              <a:rPr lang="en-US"/>
              <a:t>Differentiated Analytic Capabilities</a:t>
            </a:r>
          </a:p>
        </p:txBody>
      </p:sp>
      <p:sp>
        <p:nvSpPr>
          <p:cNvPr id="10" name="Line 29"/>
          <p:cNvSpPr>
            <a:spLocks noChangeShapeType="1"/>
          </p:cNvSpPr>
          <p:nvPr/>
        </p:nvSpPr>
        <p:spPr bwMode="auto">
          <a:xfrm>
            <a:off x="3811712" y="2446184"/>
            <a:ext cx="1217488" cy="1163228"/>
          </a:xfrm>
          <a:prstGeom prst="line">
            <a:avLst/>
          </a:prstGeom>
          <a:noFill/>
          <a:ln w="19050">
            <a:solidFill>
              <a:schemeClr val="bg1"/>
            </a:solidFill>
            <a:round/>
            <a:headEnd/>
            <a:tailEnd/>
          </a:ln>
          <a:effectLst/>
        </p:spPr>
        <p:txBody>
          <a:bodyPr wrap="none" anchor="ctr"/>
          <a:lstStyle/>
          <a:p>
            <a:pPr defTabSz="914400"/>
            <a:endParaRPr lang="en-US">
              <a:solidFill>
                <a:srgbClr val="212E35"/>
              </a:solidFill>
            </a:endParaRPr>
          </a:p>
        </p:txBody>
      </p:sp>
      <p:sp>
        <p:nvSpPr>
          <p:cNvPr id="11" name="Oval 41"/>
          <p:cNvSpPr>
            <a:spLocks noChangeArrowheads="1"/>
          </p:cNvSpPr>
          <p:nvPr/>
        </p:nvSpPr>
        <p:spPr bwMode="auto">
          <a:xfrm>
            <a:off x="4983786" y="3565356"/>
            <a:ext cx="109878" cy="107159"/>
          </a:xfrm>
          <a:prstGeom prst="ellipse">
            <a:avLst/>
          </a:prstGeom>
          <a:solidFill>
            <a:schemeClr val="bg1">
              <a:lumMod val="65000"/>
            </a:schemeClr>
          </a:solidFill>
          <a:ln w="12700" algn="ctr">
            <a:solidFill>
              <a:schemeClr val="bg1"/>
            </a:solidFill>
            <a:round/>
            <a:headEnd/>
            <a:tailEnd/>
          </a:ln>
          <a:effectLst/>
        </p:spPr>
        <p:txBody>
          <a:bodyPr wrap="none" anchor="ctr"/>
          <a:lstStyle/>
          <a:p>
            <a:pPr algn="ctr" defTabSz="914400">
              <a:lnSpc>
                <a:spcPct val="90000"/>
              </a:lnSpc>
              <a:spcBef>
                <a:spcPct val="50000"/>
              </a:spcBef>
            </a:pPr>
            <a:endParaRPr lang="en-US" sz="2400" b="1">
              <a:solidFill>
                <a:srgbClr val="000000"/>
              </a:solidFill>
            </a:endParaRPr>
          </a:p>
        </p:txBody>
      </p:sp>
      <p:sp>
        <p:nvSpPr>
          <p:cNvPr id="12" name="Line 29"/>
          <p:cNvSpPr>
            <a:spLocks noChangeShapeType="1"/>
          </p:cNvSpPr>
          <p:nvPr/>
        </p:nvSpPr>
        <p:spPr bwMode="auto">
          <a:xfrm flipV="1">
            <a:off x="6934199" y="2446183"/>
            <a:ext cx="1552190" cy="1496321"/>
          </a:xfrm>
          <a:prstGeom prst="line">
            <a:avLst/>
          </a:prstGeom>
          <a:noFill/>
          <a:ln w="19050">
            <a:solidFill>
              <a:schemeClr val="bg1"/>
            </a:solidFill>
            <a:round/>
            <a:headEnd/>
            <a:tailEnd/>
          </a:ln>
          <a:effectLst/>
        </p:spPr>
        <p:txBody>
          <a:bodyPr wrap="none" anchor="ctr"/>
          <a:lstStyle/>
          <a:p>
            <a:pPr defTabSz="914400"/>
            <a:endParaRPr lang="en-US">
              <a:solidFill>
                <a:srgbClr val="212E35"/>
              </a:solidFill>
            </a:endParaRPr>
          </a:p>
        </p:txBody>
      </p:sp>
      <p:sp>
        <p:nvSpPr>
          <p:cNvPr id="13" name="Oval 41"/>
          <p:cNvSpPr>
            <a:spLocks noChangeArrowheads="1"/>
          </p:cNvSpPr>
          <p:nvPr/>
        </p:nvSpPr>
        <p:spPr bwMode="auto">
          <a:xfrm>
            <a:off x="6862418" y="3894300"/>
            <a:ext cx="109878" cy="107159"/>
          </a:xfrm>
          <a:prstGeom prst="ellipse">
            <a:avLst/>
          </a:prstGeom>
          <a:solidFill>
            <a:schemeClr val="bg1">
              <a:lumMod val="65000"/>
            </a:schemeClr>
          </a:solidFill>
          <a:ln w="12700" algn="ctr">
            <a:solidFill>
              <a:schemeClr val="bg1"/>
            </a:solidFill>
            <a:round/>
            <a:headEnd/>
            <a:tailEnd/>
          </a:ln>
          <a:effectLst/>
        </p:spPr>
        <p:txBody>
          <a:bodyPr wrap="none" anchor="ctr"/>
          <a:lstStyle/>
          <a:p>
            <a:pPr algn="ctr" defTabSz="914400">
              <a:lnSpc>
                <a:spcPct val="90000"/>
              </a:lnSpc>
              <a:spcBef>
                <a:spcPct val="50000"/>
              </a:spcBef>
            </a:pPr>
            <a:endParaRPr lang="en-US" sz="2400" b="1">
              <a:solidFill>
                <a:srgbClr val="000000"/>
              </a:solidFill>
            </a:endParaRPr>
          </a:p>
        </p:txBody>
      </p:sp>
      <p:sp>
        <p:nvSpPr>
          <p:cNvPr id="14" name="Line 29"/>
          <p:cNvSpPr>
            <a:spLocks noChangeShapeType="1"/>
          </p:cNvSpPr>
          <p:nvPr/>
        </p:nvSpPr>
        <p:spPr bwMode="auto">
          <a:xfrm flipV="1">
            <a:off x="3788808" y="4117165"/>
            <a:ext cx="1304856" cy="1187581"/>
          </a:xfrm>
          <a:prstGeom prst="line">
            <a:avLst/>
          </a:prstGeom>
          <a:noFill/>
          <a:ln w="19050">
            <a:solidFill>
              <a:schemeClr val="bg1"/>
            </a:solidFill>
            <a:round/>
            <a:headEnd/>
            <a:tailEnd/>
          </a:ln>
          <a:effectLst/>
        </p:spPr>
        <p:txBody>
          <a:bodyPr wrap="none" anchor="ctr"/>
          <a:lstStyle/>
          <a:p>
            <a:pPr defTabSz="914400"/>
            <a:endParaRPr lang="en-US">
              <a:solidFill>
                <a:srgbClr val="212E35"/>
              </a:solidFill>
            </a:endParaRPr>
          </a:p>
        </p:txBody>
      </p:sp>
      <p:sp>
        <p:nvSpPr>
          <p:cNvPr id="15" name="Oval 41"/>
          <p:cNvSpPr>
            <a:spLocks noChangeArrowheads="1"/>
          </p:cNvSpPr>
          <p:nvPr/>
        </p:nvSpPr>
        <p:spPr bwMode="auto">
          <a:xfrm>
            <a:off x="5029200" y="4052850"/>
            <a:ext cx="109878" cy="107159"/>
          </a:xfrm>
          <a:prstGeom prst="ellipse">
            <a:avLst/>
          </a:prstGeom>
          <a:solidFill>
            <a:schemeClr val="bg1">
              <a:lumMod val="65000"/>
            </a:schemeClr>
          </a:solidFill>
          <a:ln w="12700" algn="ctr">
            <a:solidFill>
              <a:schemeClr val="bg1"/>
            </a:solidFill>
            <a:round/>
            <a:headEnd/>
            <a:tailEnd/>
          </a:ln>
          <a:effectLst/>
        </p:spPr>
        <p:txBody>
          <a:bodyPr wrap="none" anchor="ctr"/>
          <a:lstStyle/>
          <a:p>
            <a:pPr algn="ctr" defTabSz="914400">
              <a:lnSpc>
                <a:spcPct val="90000"/>
              </a:lnSpc>
              <a:spcBef>
                <a:spcPct val="50000"/>
              </a:spcBef>
            </a:pPr>
            <a:endParaRPr lang="en-US" sz="2400" b="1">
              <a:solidFill>
                <a:srgbClr val="000000"/>
              </a:solidFill>
            </a:endParaRPr>
          </a:p>
        </p:txBody>
      </p:sp>
      <p:sp>
        <p:nvSpPr>
          <p:cNvPr id="16" name="Line 29"/>
          <p:cNvSpPr>
            <a:spLocks noChangeShapeType="1"/>
          </p:cNvSpPr>
          <p:nvPr/>
        </p:nvSpPr>
        <p:spPr bwMode="auto">
          <a:xfrm>
            <a:off x="6401309" y="4194562"/>
            <a:ext cx="2085079" cy="1110184"/>
          </a:xfrm>
          <a:prstGeom prst="line">
            <a:avLst/>
          </a:prstGeom>
          <a:noFill/>
          <a:ln w="19050">
            <a:solidFill>
              <a:schemeClr val="bg1"/>
            </a:solidFill>
            <a:round/>
            <a:headEnd/>
            <a:tailEnd/>
          </a:ln>
          <a:effectLst/>
        </p:spPr>
        <p:txBody>
          <a:bodyPr wrap="none" anchor="ctr"/>
          <a:lstStyle/>
          <a:p>
            <a:pPr defTabSz="914400"/>
            <a:endParaRPr lang="en-US">
              <a:solidFill>
                <a:srgbClr val="212E35"/>
              </a:solidFill>
            </a:endParaRPr>
          </a:p>
        </p:txBody>
      </p:sp>
      <p:sp>
        <p:nvSpPr>
          <p:cNvPr id="17" name="Oval 41"/>
          <p:cNvSpPr>
            <a:spLocks noChangeArrowheads="1"/>
          </p:cNvSpPr>
          <p:nvPr/>
        </p:nvSpPr>
        <p:spPr bwMode="auto">
          <a:xfrm>
            <a:off x="6312864" y="4111203"/>
            <a:ext cx="109878" cy="107159"/>
          </a:xfrm>
          <a:prstGeom prst="ellipse">
            <a:avLst/>
          </a:prstGeom>
          <a:solidFill>
            <a:schemeClr val="bg1">
              <a:lumMod val="65000"/>
            </a:schemeClr>
          </a:solidFill>
          <a:ln w="12700" algn="ctr">
            <a:solidFill>
              <a:schemeClr val="bg1"/>
            </a:solidFill>
            <a:round/>
            <a:headEnd/>
            <a:tailEnd/>
          </a:ln>
          <a:effectLst/>
        </p:spPr>
        <p:txBody>
          <a:bodyPr wrap="none" anchor="ctr"/>
          <a:lstStyle/>
          <a:p>
            <a:pPr algn="ctr" defTabSz="914400">
              <a:lnSpc>
                <a:spcPct val="90000"/>
              </a:lnSpc>
              <a:spcBef>
                <a:spcPct val="50000"/>
              </a:spcBef>
            </a:pPr>
            <a:endParaRPr lang="en-US" sz="2400" b="1">
              <a:solidFill>
                <a:srgbClr val="000000"/>
              </a:solidFill>
            </a:endParaRPr>
          </a:p>
        </p:txBody>
      </p:sp>
      <p:sp>
        <p:nvSpPr>
          <p:cNvPr id="18" name="TextBox 17"/>
          <p:cNvSpPr txBox="1"/>
          <p:nvPr/>
        </p:nvSpPr>
        <p:spPr>
          <a:xfrm>
            <a:off x="4674676" y="5304831"/>
            <a:ext cx="2962656" cy="1119173"/>
          </a:xfrm>
          <a:prstGeom prst="rect">
            <a:avLst/>
          </a:prstGeom>
          <a:solidFill>
            <a:schemeClr val="bg1">
              <a:lumMod val="65000"/>
            </a:schemeClr>
          </a:solidFill>
          <a:ln w="19050">
            <a:solidFill>
              <a:schemeClr val="bg1"/>
            </a:solidFill>
          </a:ln>
        </p:spPr>
        <p:txBody>
          <a:bodyPr wrap="square" lIns="91440" tIns="91440" rIns="91440" bIns="91440" rtlCol="0" anchor="ctr" anchorCtr="1">
            <a:noAutofit/>
          </a:bodyPr>
          <a:lstStyle>
            <a:defPPr>
              <a:defRPr lang="en-US"/>
            </a:defPPr>
            <a:lvl1pPr algn="ctr" defTabSz="430160">
              <a:lnSpc>
                <a:spcPct val="100000"/>
              </a:lnSpc>
              <a:buSzPct val="100000"/>
              <a:defRPr sz="2400">
                <a:solidFill>
                  <a:prstClr val="white"/>
                </a:solidFill>
                <a:cs typeface="HP Simplified" pitchFamily="34" charset="0"/>
              </a:defRPr>
            </a:lvl1pPr>
          </a:lstStyle>
          <a:p>
            <a:r>
              <a:rPr lang="en-US"/>
              <a:t>Reduced Customer Costs</a:t>
            </a:r>
          </a:p>
        </p:txBody>
      </p:sp>
      <p:sp>
        <p:nvSpPr>
          <p:cNvPr id="19" name="Line 29"/>
          <p:cNvSpPr>
            <a:spLocks noChangeShapeType="1"/>
          </p:cNvSpPr>
          <p:nvPr/>
        </p:nvSpPr>
        <p:spPr bwMode="auto">
          <a:xfrm>
            <a:off x="5703260" y="4312410"/>
            <a:ext cx="493645" cy="992336"/>
          </a:xfrm>
          <a:prstGeom prst="line">
            <a:avLst/>
          </a:prstGeom>
          <a:noFill/>
          <a:ln w="19050">
            <a:solidFill>
              <a:schemeClr val="bg1"/>
            </a:solidFill>
            <a:round/>
            <a:headEnd/>
            <a:tailEnd/>
          </a:ln>
          <a:effectLst/>
        </p:spPr>
        <p:txBody>
          <a:bodyPr wrap="none" anchor="ctr"/>
          <a:lstStyle/>
          <a:p>
            <a:pPr defTabSz="914400"/>
            <a:endParaRPr lang="en-US">
              <a:solidFill>
                <a:srgbClr val="212E35"/>
              </a:solidFill>
            </a:endParaRPr>
          </a:p>
        </p:txBody>
      </p:sp>
      <p:sp>
        <p:nvSpPr>
          <p:cNvPr id="20" name="Oval 41"/>
          <p:cNvSpPr>
            <a:spLocks noChangeArrowheads="1"/>
          </p:cNvSpPr>
          <p:nvPr/>
        </p:nvSpPr>
        <p:spPr bwMode="auto">
          <a:xfrm>
            <a:off x="5652127" y="4250432"/>
            <a:ext cx="109878" cy="107159"/>
          </a:xfrm>
          <a:prstGeom prst="ellipse">
            <a:avLst/>
          </a:prstGeom>
          <a:solidFill>
            <a:schemeClr val="bg1">
              <a:lumMod val="65000"/>
            </a:schemeClr>
          </a:solidFill>
          <a:ln w="12700" algn="ctr">
            <a:solidFill>
              <a:schemeClr val="bg1"/>
            </a:solidFill>
            <a:round/>
            <a:headEnd/>
            <a:tailEnd/>
          </a:ln>
          <a:effectLst/>
        </p:spPr>
        <p:txBody>
          <a:bodyPr wrap="none" anchor="ctr"/>
          <a:lstStyle/>
          <a:p>
            <a:pPr algn="ctr" defTabSz="914400">
              <a:lnSpc>
                <a:spcPct val="90000"/>
              </a:lnSpc>
              <a:spcBef>
                <a:spcPct val="50000"/>
              </a:spcBef>
            </a:pPr>
            <a:endParaRPr lang="en-US" sz="2400" b="1">
              <a:solidFill>
                <a:srgbClr val="000000"/>
              </a:solidFill>
            </a:endParaRPr>
          </a:p>
        </p:txBody>
      </p:sp>
      <p:sp>
        <p:nvSpPr>
          <p:cNvPr id="3" name="Slide Number Placeholder 2"/>
          <p:cNvSpPr>
            <a:spLocks noGrp="1"/>
          </p:cNvSpPr>
          <p:nvPr>
            <p:ph type="sldNum" sz="quarter" idx="4294967295"/>
          </p:nvPr>
        </p:nvSpPr>
        <p:spPr>
          <a:xfrm>
            <a:off x="231632" y="6352240"/>
            <a:ext cx="365760" cy="365125"/>
          </a:xfrm>
          <a:prstGeom prst="rect">
            <a:avLst/>
          </a:prstGeom>
        </p:spPr>
        <p:txBody>
          <a:bodyPr/>
          <a:lstStyle/>
          <a:p>
            <a:fld id="{B016F8AB-BCEA-4347-8BA6-BE776009BC89}" type="slidenum">
              <a:rPr lang="en-US" smtClean="0">
                <a:solidFill>
                  <a:srgbClr val="5F7A76"/>
                </a:solidFill>
              </a:rPr>
              <a:pPr/>
              <a:t>56</a:t>
            </a:fld>
            <a:endParaRPr lang="en-US">
              <a:solidFill>
                <a:srgbClr val="5F7A76"/>
              </a:solidFill>
            </a:endParaRPr>
          </a:p>
        </p:txBody>
      </p:sp>
      <p:sp>
        <p:nvSpPr>
          <p:cNvPr id="22" name="Title 1"/>
          <p:cNvSpPr txBox="1">
            <a:spLocks/>
          </p:cNvSpPr>
          <p:nvPr/>
        </p:nvSpPr>
        <p:spPr>
          <a:xfrm>
            <a:off x="946785" y="429272"/>
            <a:ext cx="10869394" cy="107622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a:solidFill>
                  <a:prstClr val="white"/>
                </a:solidFill>
              </a:rPr>
              <a:t>Big Data creates massive opportunity for OEM vendors</a:t>
            </a:r>
          </a:p>
        </p:txBody>
      </p:sp>
    </p:spTree>
    <p:extLst>
      <p:ext uri="{BB962C8B-B14F-4D97-AF65-F5344CB8AC3E}">
        <p14:creationId xmlns:p14="http://schemas.microsoft.com/office/powerpoint/2010/main" val="14014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097" y="4313506"/>
            <a:ext cx="2615184" cy="174345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8562" y="1792836"/>
            <a:ext cx="2615184" cy="174345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542" y="1792836"/>
            <a:ext cx="2616650" cy="1748794"/>
          </a:xfrm>
          <a:prstGeom prst="rect">
            <a:avLst/>
          </a:prstGeom>
        </p:spPr>
      </p:pic>
      <p:sp>
        <p:nvSpPr>
          <p:cNvPr id="14" name="Slide Number Placeholder 13"/>
          <p:cNvSpPr>
            <a:spLocks noGrp="1"/>
          </p:cNvSpPr>
          <p:nvPr>
            <p:ph type="sldNum" sz="quarter" idx="4294967295"/>
          </p:nvPr>
        </p:nvSpPr>
        <p:spPr>
          <a:xfrm>
            <a:off x="231632" y="6352240"/>
            <a:ext cx="365760" cy="365125"/>
          </a:xfrm>
          <a:prstGeom prst="rect">
            <a:avLst/>
          </a:prstGeom>
        </p:spPr>
        <p:txBody>
          <a:bodyPr/>
          <a:lstStyle/>
          <a:p>
            <a:fld id="{B016F8AB-BCEA-4347-8BA6-BE776009BC89}" type="slidenum">
              <a:rPr lang="en-US" smtClean="0">
                <a:solidFill>
                  <a:srgbClr val="5F7A76"/>
                </a:solidFill>
              </a:rPr>
              <a:pPr/>
              <a:t>57</a:t>
            </a:fld>
            <a:endParaRPr lang="en-US">
              <a:solidFill>
                <a:srgbClr val="5F7A76"/>
              </a:solidFill>
            </a:endParaRPr>
          </a:p>
        </p:txBody>
      </p:sp>
      <p:sp>
        <p:nvSpPr>
          <p:cNvPr id="20" name="Rectangle 19"/>
          <p:cNvSpPr/>
          <p:nvPr/>
        </p:nvSpPr>
        <p:spPr bwMode="ltGray">
          <a:xfrm>
            <a:off x="8934441" y="1210084"/>
            <a:ext cx="2613689" cy="594360"/>
          </a:xfrm>
          <a:prstGeom prst="rect">
            <a:avLst/>
          </a:prstGeom>
          <a:solidFill>
            <a:schemeClr val="accent2">
              <a:alpha val="80000"/>
            </a:schemeClr>
          </a:solidFill>
          <a:ln w="19050">
            <a:noFill/>
          </a:ln>
        </p:spPr>
        <p:txBody>
          <a:bodyPr wrap="square" lIns="91440" tIns="91440" rIns="91440" bIns="91440" rtlCol="0" anchor="ctr" anchorCtr="1">
            <a:noAutofit/>
          </a:bodyPr>
          <a:lstStyle/>
          <a:p>
            <a:pPr algn="ctr" defTabSz="430160">
              <a:lnSpc>
                <a:spcPts val="1760"/>
              </a:lnSpc>
              <a:buSzPct val="100000"/>
            </a:pPr>
            <a:r>
              <a:rPr lang="en-US" b="1" dirty="0">
                <a:solidFill>
                  <a:prstClr val="white"/>
                </a:solidFill>
                <a:cs typeface="HP Simplified" pitchFamily="34" charset="0"/>
              </a:rPr>
              <a:t>Allow user-defined functions (</a:t>
            </a:r>
            <a:r>
              <a:rPr lang="en-US" b="1" dirty="0" err="1">
                <a:solidFill>
                  <a:prstClr val="white"/>
                </a:solidFill>
                <a:cs typeface="HP Simplified" pitchFamily="34" charset="0"/>
              </a:rPr>
              <a:t>UDx</a:t>
            </a:r>
            <a:r>
              <a:rPr lang="en-US" b="1" dirty="0">
                <a:solidFill>
                  <a:prstClr val="white"/>
                </a:solidFill>
                <a:cs typeface="HP Simplified" pitchFamily="34" charset="0"/>
              </a:rPr>
              <a:t>)</a:t>
            </a:r>
          </a:p>
        </p:txBody>
      </p:sp>
      <p:sp>
        <p:nvSpPr>
          <p:cNvPr id="4" name="Rectangle 3"/>
          <p:cNvSpPr/>
          <p:nvPr/>
        </p:nvSpPr>
        <p:spPr bwMode="ltGray">
          <a:xfrm>
            <a:off x="7525400" y="3719146"/>
            <a:ext cx="2613689" cy="594360"/>
          </a:xfrm>
          <a:prstGeom prst="rect">
            <a:avLst/>
          </a:prstGeom>
          <a:solidFill>
            <a:schemeClr val="accent2">
              <a:alpha val="80000"/>
            </a:schemeClr>
          </a:solidFill>
          <a:ln w="19050">
            <a:noFill/>
          </a:ln>
        </p:spPr>
        <p:txBody>
          <a:bodyPr wrap="square" lIns="91440" tIns="91440" rIns="91440" bIns="91440" rtlCol="0" anchor="ctr" anchorCtr="1">
            <a:noAutofit/>
          </a:bodyPr>
          <a:lstStyle/>
          <a:p>
            <a:pPr algn="ctr" defTabSz="430160">
              <a:lnSpc>
                <a:spcPts val="1760"/>
              </a:lnSpc>
              <a:buSzPct val="100000"/>
            </a:pPr>
            <a:r>
              <a:rPr lang="en-US" b="1" dirty="0">
                <a:solidFill>
                  <a:prstClr val="white"/>
                </a:solidFill>
                <a:cs typeface="HP Simplified" pitchFamily="34" charset="0"/>
              </a:rPr>
              <a:t>Require minimal administration</a:t>
            </a:r>
          </a:p>
        </p:txBody>
      </p:sp>
      <p:pic>
        <p:nvPicPr>
          <p:cNvPr id="1038" name="Picture 14" descr="https://hpe-assethub-pro-us-standard-cache.s3.amazonaws.com/hp%2Fc5f379098ec39cd0e2cebf1afe33c6f6b3f7cd5b?Expires=1464195247&amp;AWSAccessKeyId=AKIAIVMPBAYUJNHOHLKA&amp;Signature=COn9%2BqEnqlUOcSI8hO0EFdawwzw%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5400" y="4307132"/>
            <a:ext cx="2613690" cy="174246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3" name="Rectangle 22"/>
          <p:cNvSpPr/>
          <p:nvPr/>
        </p:nvSpPr>
        <p:spPr bwMode="ltGray">
          <a:xfrm>
            <a:off x="529447" y="1208315"/>
            <a:ext cx="2616650" cy="594360"/>
          </a:xfrm>
          <a:prstGeom prst="rect">
            <a:avLst/>
          </a:prstGeom>
          <a:solidFill>
            <a:schemeClr val="accent2">
              <a:alpha val="80000"/>
            </a:schemeClr>
          </a:solidFill>
          <a:ln w="19050">
            <a:noFill/>
          </a:ln>
        </p:spPr>
        <p:txBody>
          <a:bodyPr wrap="square" lIns="91440" tIns="91440" rIns="91440" bIns="91440" rtlCol="0" anchor="ctr" anchorCtr="1">
            <a:noAutofit/>
          </a:bodyPr>
          <a:lstStyle/>
          <a:p>
            <a:pPr algn="ctr" defTabSz="430160">
              <a:lnSpc>
                <a:spcPts val="1760"/>
              </a:lnSpc>
              <a:buSzPct val="100000"/>
            </a:pPr>
            <a:r>
              <a:rPr lang="en-US" b="1" dirty="0">
                <a:solidFill>
                  <a:prstClr val="white"/>
                </a:solidFill>
                <a:cs typeface="HP Simplified" pitchFamily="34" charset="0"/>
              </a:rPr>
              <a:t>Manage huge data volumes</a:t>
            </a:r>
          </a:p>
        </p:txBody>
      </p:sp>
      <p:sp>
        <p:nvSpPr>
          <p:cNvPr id="22" name="Rectangle 21"/>
          <p:cNvSpPr/>
          <p:nvPr/>
        </p:nvSpPr>
        <p:spPr bwMode="ltGray">
          <a:xfrm>
            <a:off x="3331317" y="1210924"/>
            <a:ext cx="2615184" cy="594360"/>
          </a:xfrm>
          <a:prstGeom prst="rect">
            <a:avLst/>
          </a:prstGeom>
          <a:solidFill>
            <a:schemeClr val="accent2">
              <a:alpha val="80000"/>
            </a:schemeClr>
          </a:solidFill>
          <a:ln w="19050">
            <a:noFill/>
          </a:ln>
        </p:spPr>
        <p:txBody>
          <a:bodyPr wrap="square" lIns="91440" tIns="91440" rIns="91440" bIns="91440" rtlCol="0" anchor="ctr" anchorCtr="1">
            <a:noAutofit/>
          </a:bodyPr>
          <a:lstStyle/>
          <a:p>
            <a:pPr algn="ctr" defTabSz="430160">
              <a:buSzPct val="100000"/>
            </a:pPr>
            <a:r>
              <a:rPr lang="en-US" b="1" dirty="0">
                <a:solidFill>
                  <a:prstClr val="white"/>
                </a:solidFill>
                <a:cs typeface="HP Simplified" pitchFamily="34" charset="0"/>
              </a:rPr>
              <a:t>Deliver fast analytics</a:t>
            </a:r>
          </a:p>
        </p:txBody>
      </p:sp>
      <p:sp>
        <p:nvSpPr>
          <p:cNvPr id="21" name="Rectangle 20"/>
          <p:cNvSpPr/>
          <p:nvPr/>
        </p:nvSpPr>
        <p:spPr bwMode="ltGray">
          <a:xfrm>
            <a:off x="6133627" y="1210924"/>
            <a:ext cx="2613689" cy="594360"/>
          </a:xfrm>
          <a:prstGeom prst="rect">
            <a:avLst/>
          </a:prstGeom>
          <a:solidFill>
            <a:schemeClr val="accent2">
              <a:alpha val="80000"/>
            </a:schemeClr>
          </a:solidFill>
          <a:ln w="19050">
            <a:noFill/>
          </a:ln>
        </p:spPr>
        <p:txBody>
          <a:bodyPr wrap="square" lIns="91440" tIns="91440" rIns="91440" bIns="91440" rtlCol="0" anchor="ctr" anchorCtr="1">
            <a:noAutofit/>
          </a:bodyPr>
          <a:lstStyle/>
          <a:p>
            <a:pPr algn="ctr" defTabSz="430160">
              <a:buSzPct val="100000"/>
            </a:pPr>
            <a:r>
              <a:rPr lang="en-US" b="1" dirty="0">
                <a:solidFill>
                  <a:prstClr val="white"/>
                </a:solidFill>
                <a:cs typeface="HP Simplified" pitchFamily="34" charset="0"/>
              </a:rPr>
              <a:t>Embed machine learning</a:t>
            </a:r>
          </a:p>
        </p:txBody>
      </p:sp>
      <p:pic>
        <p:nvPicPr>
          <p:cNvPr id="2054" name="Picture 6" descr="Businessman in offic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4886" y="1792836"/>
            <a:ext cx="2613689" cy="174137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bwMode="ltGray">
          <a:xfrm>
            <a:off x="1924290" y="3719882"/>
            <a:ext cx="2613689" cy="594360"/>
          </a:xfrm>
          <a:prstGeom prst="rect">
            <a:avLst/>
          </a:prstGeom>
          <a:solidFill>
            <a:schemeClr val="accent2">
              <a:alpha val="80000"/>
            </a:schemeClr>
          </a:solidFill>
          <a:ln w="19050">
            <a:noFill/>
          </a:ln>
        </p:spPr>
        <p:txBody>
          <a:bodyPr wrap="square" lIns="91440" tIns="91440" rIns="91440" bIns="91440" rtlCol="0" anchor="ctr" anchorCtr="1">
            <a:noAutofit/>
          </a:bodyPr>
          <a:lstStyle/>
          <a:p>
            <a:pPr algn="ctr" defTabSz="430160">
              <a:buSzPct val="100000"/>
            </a:pPr>
            <a:r>
              <a:rPr lang="en-US" b="1" dirty="0">
                <a:solidFill>
                  <a:prstClr val="white"/>
                </a:solidFill>
                <a:cs typeface="HP Simplified" pitchFamily="34" charset="0"/>
              </a:rPr>
              <a:t>Support data scientists</a:t>
            </a:r>
          </a:p>
        </p:txBody>
      </p:sp>
      <p:sp>
        <p:nvSpPr>
          <p:cNvPr id="17" name="Rectangle 16"/>
          <p:cNvSpPr/>
          <p:nvPr/>
        </p:nvSpPr>
        <p:spPr bwMode="ltGray">
          <a:xfrm>
            <a:off x="4724098" y="3721490"/>
            <a:ext cx="2613689" cy="594360"/>
          </a:xfrm>
          <a:prstGeom prst="rect">
            <a:avLst/>
          </a:prstGeom>
          <a:solidFill>
            <a:schemeClr val="accent2">
              <a:alpha val="80000"/>
            </a:schemeClr>
          </a:solidFill>
          <a:ln w="19050">
            <a:noFill/>
          </a:ln>
        </p:spPr>
        <p:txBody>
          <a:bodyPr wrap="square" lIns="91440" tIns="91440" rIns="91440" bIns="91440" rtlCol="0" anchor="ctr" anchorCtr="1">
            <a:noAutofit/>
          </a:bodyPr>
          <a:lstStyle/>
          <a:p>
            <a:pPr algn="ctr" defTabSz="430160">
              <a:lnSpc>
                <a:spcPts val="1760"/>
              </a:lnSpc>
              <a:buSzPct val="100000"/>
            </a:pPr>
            <a:r>
              <a:rPr lang="en-US" b="1" dirty="0">
                <a:solidFill>
                  <a:prstClr val="white"/>
                </a:solidFill>
                <a:cs typeface="HP Simplified" pitchFamily="34" charset="0"/>
              </a:rPr>
              <a:t>Handle high user concurrency</a:t>
            </a:r>
          </a:p>
        </p:txBody>
      </p:sp>
      <p:sp>
        <p:nvSpPr>
          <p:cNvPr id="30" name="Title 1"/>
          <p:cNvSpPr>
            <a:spLocks noGrp="1"/>
          </p:cNvSpPr>
          <p:nvPr>
            <p:ph type="title"/>
          </p:nvPr>
        </p:nvSpPr>
        <p:spPr>
          <a:xfrm>
            <a:off x="946785" y="429272"/>
            <a:ext cx="10709596" cy="594055"/>
          </a:xfrm>
        </p:spPr>
        <p:txBody>
          <a:bodyPr>
            <a:normAutofit/>
          </a:bodyPr>
          <a:lstStyle/>
          <a:p>
            <a:r>
              <a:rPr lang="en-US" sz="2800" dirty="0"/>
              <a:t>OEM software vendors need </a:t>
            </a:r>
            <a:r>
              <a:rPr lang="en-US" sz="2800" dirty="0" smtClean="0"/>
              <a:t>to embed</a:t>
            </a:r>
            <a:r>
              <a:rPr lang="en-US" sz="2800" dirty="0"/>
              <a:t> </a:t>
            </a:r>
            <a:r>
              <a:rPr lang="en-US" sz="2800" dirty="0" smtClean="0"/>
              <a:t>analytics </a:t>
            </a:r>
            <a:r>
              <a:rPr lang="en-US" sz="2800" dirty="0"/>
              <a:t>software </a:t>
            </a:r>
            <a:r>
              <a:rPr lang="en-US" sz="2800" dirty="0" smtClean="0"/>
              <a:t>that </a:t>
            </a:r>
            <a:r>
              <a:rPr lang="en-US" sz="2800" dirty="0"/>
              <a:t>can:</a:t>
            </a:r>
          </a:p>
        </p:txBody>
      </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2795" y="4307132"/>
            <a:ext cx="2615184" cy="1743456"/>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34441" y="1789862"/>
            <a:ext cx="2616444" cy="1744296"/>
          </a:xfrm>
          <a:prstGeom prst="rect">
            <a:avLst/>
          </a:prstGeom>
        </p:spPr>
      </p:pic>
    </p:spTree>
    <p:extLst>
      <p:ext uri="{BB962C8B-B14F-4D97-AF65-F5344CB8AC3E}">
        <p14:creationId xmlns:p14="http://schemas.microsoft.com/office/powerpoint/2010/main" val="331400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016F8AB-BCEA-4347-8BA6-BE776009BC89}" type="slidenum">
              <a:rPr lang="en-US" smtClean="0"/>
              <a:pPr/>
              <a:t>58</a:t>
            </a:fld>
            <a:endParaRPr lang="en-US"/>
          </a:p>
        </p:txBody>
      </p:sp>
      <p:sp>
        <p:nvSpPr>
          <p:cNvPr id="40" name="Title 1"/>
          <p:cNvSpPr>
            <a:spLocks noGrp="1"/>
          </p:cNvSpPr>
          <p:nvPr>
            <p:ph type="title"/>
          </p:nvPr>
        </p:nvSpPr>
        <p:spPr>
          <a:xfrm>
            <a:off x="946785" y="429272"/>
            <a:ext cx="10311765" cy="1076223"/>
          </a:xfrm>
        </p:spPr>
        <p:txBody>
          <a:bodyPr>
            <a:normAutofit/>
          </a:bodyPr>
          <a:lstStyle/>
          <a:p>
            <a:r>
              <a:rPr lang="en-US" dirty="0" smtClean="0"/>
              <a:t>Results of Embedding a Powerful Analytics Engine</a:t>
            </a:r>
            <a:endParaRPr lang="en-US" dirty="0"/>
          </a:p>
        </p:txBody>
      </p:sp>
      <p:sp>
        <p:nvSpPr>
          <p:cNvPr id="43" name="Text Placeholder 5"/>
          <p:cNvSpPr>
            <a:spLocks noGrp="1"/>
          </p:cNvSpPr>
          <p:nvPr>
            <p:ph type="body" sz="quarter" idx="13"/>
          </p:nvPr>
        </p:nvSpPr>
        <p:spPr>
          <a:xfrm>
            <a:off x="946785" y="967383"/>
            <a:ext cx="8182225" cy="538112"/>
          </a:xfrm>
        </p:spPr>
        <p:txBody>
          <a:bodyPr>
            <a:normAutofit/>
          </a:bodyPr>
          <a:lstStyle/>
          <a:p>
            <a:r>
              <a:rPr lang="en-US" dirty="0" smtClean="0"/>
              <a:t>OEM </a:t>
            </a:r>
            <a:r>
              <a:rPr lang="en-US" dirty="0"/>
              <a:t>software developers</a:t>
            </a:r>
          </a:p>
        </p:txBody>
      </p:sp>
      <p:pic>
        <p:nvPicPr>
          <p:cNvPr id="6" name="Picture 5"/>
          <p:cNvPicPr>
            <a:picLocks noChangeAspect="1"/>
          </p:cNvPicPr>
          <p:nvPr/>
        </p:nvPicPr>
        <p:blipFill>
          <a:blip r:embed="rId3"/>
          <a:stretch>
            <a:fillRect/>
          </a:stretch>
        </p:blipFill>
        <p:spPr>
          <a:xfrm>
            <a:off x="1268740" y="1650087"/>
            <a:ext cx="2481943" cy="846705"/>
          </a:xfrm>
          <a:prstGeom prst="rect">
            <a:avLst/>
          </a:prstGeom>
        </p:spPr>
      </p:pic>
      <p:sp>
        <p:nvSpPr>
          <p:cNvPr id="7" name="TextBox 6"/>
          <p:cNvSpPr txBox="1"/>
          <p:nvPr/>
        </p:nvSpPr>
        <p:spPr>
          <a:xfrm>
            <a:off x="1047837" y="2579908"/>
            <a:ext cx="2923749" cy="923330"/>
          </a:xfrm>
          <a:prstGeom prst="rect">
            <a:avLst/>
          </a:prstGeom>
        </p:spPr>
        <p:txBody>
          <a:bodyPr vert="horz" wrap="none" lIns="91440" tIns="45720" rIns="91440" bIns="45720" rtlCol="0" anchor="t" anchorCtr="0">
            <a:spAutoFit/>
          </a:bodyPr>
          <a:lstStyle/>
          <a:p>
            <a:pPr algn="ctr"/>
            <a:r>
              <a:rPr lang="en-US" dirty="0"/>
              <a:t>Faster insights into consumer</a:t>
            </a:r>
          </a:p>
          <a:p>
            <a:pPr algn="ctr"/>
            <a:r>
              <a:rPr lang="en-US" dirty="0"/>
              <a:t>sales trends, resulting in 28 </a:t>
            </a:r>
          </a:p>
          <a:p>
            <a:pPr algn="ctr"/>
            <a:r>
              <a:rPr lang="en-US" dirty="0"/>
              <a:t>percent revenue </a:t>
            </a:r>
            <a:r>
              <a:rPr lang="en-US" dirty="0" smtClean="0"/>
              <a:t>increase</a:t>
            </a:r>
            <a:endParaRPr lang="en-US" dirty="0">
              <a:solidFill>
                <a:schemeClr val="bg1">
                  <a:lumMod val="50000"/>
                </a:schemeClr>
              </a:solidFill>
              <a:ea typeface="Roboto Light" charset="0"/>
              <a:cs typeface="Roboto Light" charset="0"/>
            </a:endParaRPr>
          </a:p>
        </p:txBody>
      </p:sp>
      <p:pic>
        <p:nvPicPr>
          <p:cNvPr id="8" name="Picture 7"/>
          <p:cNvPicPr>
            <a:picLocks noChangeAspect="1"/>
          </p:cNvPicPr>
          <p:nvPr/>
        </p:nvPicPr>
        <p:blipFill>
          <a:blip r:embed="rId4"/>
          <a:stretch>
            <a:fillRect/>
          </a:stretch>
        </p:blipFill>
        <p:spPr>
          <a:xfrm>
            <a:off x="4924645" y="1699074"/>
            <a:ext cx="2425700" cy="680798"/>
          </a:xfrm>
          <a:prstGeom prst="rect">
            <a:avLst/>
          </a:prstGeom>
        </p:spPr>
      </p:pic>
      <p:sp>
        <p:nvSpPr>
          <p:cNvPr id="35" name="TextBox 34"/>
          <p:cNvSpPr txBox="1"/>
          <p:nvPr/>
        </p:nvSpPr>
        <p:spPr>
          <a:xfrm>
            <a:off x="4687547" y="2579908"/>
            <a:ext cx="2899897" cy="923330"/>
          </a:xfrm>
          <a:prstGeom prst="rect">
            <a:avLst/>
          </a:prstGeom>
        </p:spPr>
        <p:txBody>
          <a:bodyPr vert="horz" wrap="none" lIns="91440" tIns="45720" rIns="91440" bIns="45720" rtlCol="0" anchor="t" anchorCtr="0">
            <a:spAutoFit/>
          </a:bodyPr>
          <a:lstStyle/>
          <a:p>
            <a:pPr algn="ctr"/>
            <a:r>
              <a:rPr lang="en-US" dirty="0"/>
              <a:t>Experienced 351% ROI </a:t>
            </a:r>
          </a:p>
          <a:p>
            <a:pPr algn="ctr"/>
            <a:r>
              <a:rPr lang="en-US" dirty="0"/>
              <a:t>with an </a:t>
            </a:r>
            <a:r>
              <a:rPr lang="en-US" dirty="0" smtClean="0"/>
              <a:t>average </a:t>
            </a:r>
            <a:endParaRPr lang="en-US" dirty="0"/>
          </a:p>
          <a:p>
            <a:pPr algn="ctr"/>
            <a:r>
              <a:rPr lang="en-US" dirty="0"/>
              <a:t>annual benefit of $3,014,583</a:t>
            </a:r>
            <a:endParaRPr lang="en-US" dirty="0">
              <a:solidFill>
                <a:schemeClr val="bg1">
                  <a:lumMod val="50000"/>
                </a:schemeClr>
              </a:solidFill>
              <a:ea typeface="Roboto Light" charset="0"/>
              <a:cs typeface="Roboto Light" charset="0"/>
            </a:endParaRPr>
          </a:p>
        </p:txBody>
      </p:sp>
      <p:sp>
        <p:nvSpPr>
          <p:cNvPr id="36" name="TextBox 35"/>
          <p:cNvSpPr txBox="1"/>
          <p:nvPr/>
        </p:nvSpPr>
        <p:spPr>
          <a:xfrm>
            <a:off x="8504599" y="2579908"/>
            <a:ext cx="2657202" cy="923330"/>
          </a:xfrm>
          <a:prstGeom prst="rect">
            <a:avLst/>
          </a:prstGeom>
        </p:spPr>
        <p:txBody>
          <a:bodyPr vert="horz" wrap="none" lIns="91440" tIns="45720" rIns="91440" bIns="45720" rtlCol="0" anchor="t" anchorCtr="0">
            <a:spAutoFit/>
          </a:bodyPr>
          <a:lstStyle/>
          <a:p>
            <a:pPr algn="ctr"/>
            <a:r>
              <a:rPr lang="en-US"/>
              <a:t>Jobs that took 20 minutes </a:t>
            </a:r>
          </a:p>
          <a:p>
            <a:pPr algn="ctr"/>
            <a:r>
              <a:rPr lang="en-US"/>
              <a:t>now take 20 seconds. </a:t>
            </a:r>
            <a:br>
              <a:rPr lang="en-US"/>
            </a:br>
            <a:r>
              <a:rPr lang="en-US"/>
              <a:t>A 6,000% improvement.</a:t>
            </a:r>
            <a:endParaRPr lang="en-US">
              <a:solidFill>
                <a:schemeClr val="bg1">
                  <a:lumMod val="50000"/>
                </a:schemeClr>
              </a:solidFill>
              <a:ea typeface="Roboto Light" charset="0"/>
              <a:cs typeface="Roboto Light" charset="0"/>
            </a:endParaRPr>
          </a:p>
        </p:txBody>
      </p:sp>
      <p:pic>
        <p:nvPicPr>
          <p:cNvPr id="9" name="Picture 8"/>
          <p:cNvPicPr>
            <a:picLocks noChangeAspect="1"/>
          </p:cNvPicPr>
          <p:nvPr/>
        </p:nvPicPr>
        <p:blipFill>
          <a:blip r:embed="rId5"/>
          <a:stretch>
            <a:fillRect/>
          </a:stretch>
        </p:blipFill>
        <p:spPr>
          <a:xfrm>
            <a:off x="8481623" y="1715162"/>
            <a:ext cx="2703154" cy="664710"/>
          </a:xfrm>
          <a:prstGeom prst="rect">
            <a:avLst/>
          </a:prstGeom>
        </p:spPr>
      </p:pic>
      <p:pic>
        <p:nvPicPr>
          <p:cNvPr id="10" name="Picture 9"/>
          <p:cNvPicPr>
            <a:picLocks noChangeAspect="1"/>
          </p:cNvPicPr>
          <p:nvPr/>
        </p:nvPicPr>
        <p:blipFill>
          <a:blip r:embed="rId6"/>
          <a:stretch>
            <a:fillRect/>
          </a:stretch>
        </p:blipFill>
        <p:spPr>
          <a:xfrm>
            <a:off x="1292520" y="4328296"/>
            <a:ext cx="2434381" cy="498710"/>
          </a:xfrm>
          <a:prstGeom prst="rect">
            <a:avLst/>
          </a:prstGeom>
        </p:spPr>
      </p:pic>
      <p:sp>
        <p:nvSpPr>
          <p:cNvPr id="39" name="TextBox 38"/>
          <p:cNvSpPr txBox="1"/>
          <p:nvPr/>
        </p:nvSpPr>
        <p:spPr>
          <a:xfrm>
            <a:off x="1031486" y="5001979"/>
            <a:ext cx="2956451" cy="923330"/>
          </a:xfrm>
          <a:prstGeom prst="rect">
            <a:avLst/>
          </a:prstGeom>
        </p:spPr>
        <p:txBody>
          <a:bodyPr vert="horz" wrap="none" lIns="91440" tIns="45720" rIns="91440" bIns="45720" rtlCol="0" anchor="t" anchorCtr="0">
            <a:spAutoFit/>
          </a:bodyPr>
          <a:lstStyle/>
          <a:p>
            <a:pPr algn="ctr"/>
            <a:r>
              <a:rPr lang="en-US"/>
              <a:t>Near real-time data insertion </a:t>
            </a:r>
          </a:p>
          <a:p>
            <a:pPr algn="ctr"/>
            <a:r>
              <a:rPr lang="en-US"/>
              <a:t>at the scale of hundreds of </a:t>
            </a:r>
          </a:p>
          <a:p>
            <a:pPr algn="ctr"/>
            <a:r>
              <a:rPr lang="en-US"/>
              <a:t>thousands of endpoints</a:t>
            </a:r>
            <a:endParaRPr lang="en-US">
              <a:solidFill>
                <a:schemeClr val="bg1">
                  <a:lumMod val="50000"/>
                </a:schemeClr>
              </a:solidFill>
              <a:ea typeface="Roboto Light" charset="0"/>
              <a:cs typeface="Roboto Light" charset="0"/>
            </a:endParaRPr>
          </a:p>
        </p:txBody>
      </p:sp>
      <p:sp>
        <p:nvSpPr>
          <p:cNvPr id="41" name="TextBox 40"/>
          <p:cNvSpPr txBox="1"/>
          <p:nvPr/>
        </p:nvSpPr>
        <p:spPr>
          <a:xfrm>
            <a:off x="4582218" y="5001979"/>
            <a:ext cx="3110554" cy="923330"/>
          </a:xfrm>
          <a:prstGeom prst="rect">
            <a:avLst/>
          </a:prstGeom>
        </p:spPr>
        <p:txBody>
          <a:bodyPr vert="horz" wrap="square" lIns="91440" tIns="45720" rIns="91440" bIns="45720" rtlCol="0" anchor="t" anchorCtr="0">
            <a:spAutoFit/>
          </a:bodyPr>
          <a:lstStyle/>
          <a:p>
            <a:pPr algn="ctr"/>
            <a:r>
              <a:rPr lang="en-US"/>
              <a:t>Player engagement increased by up to 350%, helping drive customer retention and loyalty </a:t>
            </a:r>
            <a:endParaRPr lang="en-US">
              <a:ea typeface="Roboto Light" charset="0"/>
              <a:cs typeface="Roboto Light" charset="0"/>
            </a:endParaRPr>
          </a:p>
        </p:txBody>
      </p:sp>
      <p:sp>
        <p:nvSpPr>
          <p:cNvPr id="42" name="TextBox 41"/>
          <p:cNvSpPr txBox="1"/>
          <p:nvPr/>
        </p:nvSpPr>
        <p:spPr>
          <a:xfrm>
            <a:off x="8589101" y="5001979"/>
            <a:ext cx="2488197" cy="923330"/>
          </a:xfrm>
          <a:prstGeom prst="rect">
            <a:avLst/>
          </a:prstGeom>
        </p:spPr>
        <p:txBody>
          <a:bodyPr vert="horz" wrap="square" lIns="91440" tIns="45720" rIns="91440" bIns="45720" rtlCol="0" anchor="t" anchorCtr="0">
            <a:spAutoFit/>
          </a:bodyPr>
          <a:lstStyle/>
          <a:p>
            <a:pPr algn="ctr"/>
            <a:r>
              <a:rPr lang="en-US"/>
              <a:t>Analytics on 2 billion data points done in less than a minute</a:t>
            </a:r>
            <a:endParaRPr lang="en-US">
              <a:solidFill>
                <a:schemeClr val="bg1">
                  <a:lumMod val="50000"/>
                </a:schemeClr>
              </a:solidFill>
              <a:ea typeface="Roboto Light" charset="0"/>
              <a:cs typeface="Roboto Light" charset="0"/>
            </a:endParaRPr>
          </a:p>
        </p:txBody>
      </p:sp>
      <p:pic>
        <p:nvPicPr>
          <p:cNvPr id="2050" name="Picture 2" descr="deltaD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3995" y="4198355"/>
            <a:ext cx="2667000" cy="6286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ptimal big dat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05367" y="4328296"/>
            <a:ext cx="2455666" cy="35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56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260661" y="6236125"/>
            <a:ext cx="365760" cy="365125"/>
          </a:xfrm>
        </p:spPr>
        <p:txBody>
          <a:bodyPr/>
          <a:lstStyle/>
          <a:p>
            <a:fld id="{0FB999A9-77CE-4AD1-9911-24A29F08BC34}" type="slidenum">
              <a:rPr lang="en-US" smtClean="0">
                <a:solidFill>
                  <a:schemeClr val="tx1"/>
                </a:solidFill>
              </a:rPr>
              <a:pPr/>
              <a:t>59</a:t>
            </a:fld>
            <a:endParaRPr lang="en-US" dirty="0">
              <a:solidFill>
                <a:schemeClr val="tx1"/>
              </a:solidFill>
            </a:endParaRPr>
          </a:p>
        </p:txBody>
      </p:sp>
      <p:sp>
        <p:nvSpPr>
          <p:cNvPr id="6" name="TextBox 5"/>
          <p:cNvSpPr txBox="1"/>
          <p:nvPr/>
        </p:nvSpPr>
        <p:spPr>
          <a:xfrm>
            <a:off x="773914" y="3184314"/>
            <a:ext cx="960520" cy="584775"/>
          </a:xfrm>
          <a:prstGeom prst="rect">
            <a:avLst/>
          </a:prstGeom>
        </p:spPr>
        <p:txBody>
          <a:bodyPr vert="horz" wrap="none" lIns="91440" tIns="45720" rIns="91440" bIns="45720" rtlCol="0" anchor="t" anchorCtr="0">
            <a:spAutoFit/>
          </a:bodyPr>
          <a:lstStyle/>
          <a:p>
            <a:pPr algn="ctr"/>
            <a:r>
              <a:rPr lang="en-US" sz="1600" b="1">
                <a:solidFill>
                  <a:srgbClr val="5E5E5E"/>
                </a:solidFill>
                <a:latin typeface="+mj-lt"/>
                <a:ea typeface="Roboto Light" charset="0"/>
                <a:cs typeface="Roboto Light" charset="0"/>
              </a:rPr>
              <a:t>Smart </a:t>
            </a:r>
          </a:p>
          <a:p>
            <a:pPr algn="ctr"/>
            <a:r>
              <a:rPr lang="en-US" sz="1600" b="1">
                <a:solidFill>
                  <a:srgbClr val="5E5E5E"/>
                </a:solidFill>
                <a:latin typeface="+mj-lt"/>
                <a:ea typeface="Roboto Light" charset="0"/>
                <a:cs typeface="Roboto Light" charset="0"/>
              </a:rPr>
              <a:t>Buildings</a:t>
            </a:r>
          </a:p>
        </p:txBody>
      </p:sp>
      <p:sp>
        <p:nvSpPr>
          <p:cNvPr id="7" name="TextBox 6"/>
          <p:cNvSpPr txBox="1"/>
          <p:nvPr/>
        </p:nvSpPr>
        <p:spPr>
          <a:xfrm>
            <a:off x="2272078" y="3184314"/>
            <a:ext cx="1555130" cy="584775"/>
          </a:xfrm>
          <a:prstGeom prst="rect">
            <a:avLst/>
          </a:prstGeom>
        </p:spPr>
        <p:txBody>
          <a:bodyPr vert="horz" wrap="square" lIns="91440" tIns="45720" rIns="91440" bIns="45720" rtlCol="0" anchor="t" anchorCtr="0">
            <a:spAutoFit/>
          </a:bodyPr>
          <a:lstStyle/>
          <a:p>
            <a:pPr algn="ctr"/>
            <a:r>
              <a:rPr lang="en-US" sz="1600" b="1">
                <a:solidFill>
                  <a:srgbClr val="5E5E5E"/>
                </a:solidFill>
                <a:latin typeface="+mj-lt"/>
                <a:ea typeface="Roboto Light" charset="0"/>
                <a:cs typeface="Roboto Light" charset="0"/>
              </a:rPr>
              <a:t>Health / EMR Analytics</a:t>
            </a:r>
          </a:p>
        </p:txBody>
      </p:sp>
      <p:sp>
        <p:nvSpPr>
          <p:cNvPr id="8" name="TextBox 7"/>
          <p:cNvSpPr txBox="1"/>
          <p:nvPr/>
        </p:nvSpPr>
        <p:spPr>
          <a:xfrm>
            <a:off x="4352121" y="3184314"/>
            <a:ext cx="1377189" cy="584775"/>
          </a:xfrm>
          <a:prstGeom prst="rect">
            <a:avLst/>
          </a:prstGeom>
        </p:spPr>
        <p:txBody>
          <a:bodyPr vert="horz" wrap="square" lIns="91440" tIns="45720" rIns="91440" bIns="45720" rtlCol="0" anchor="t" anchorCtr="0">
            <a:spAutoFit/>
          </a:bodyPr>
          <a:lstStyle/>
          <a:p>
            <a:pPr algn="ctr"/>
            <a:r>
              <a:rPr lang="en-US" sz="1600" b="1">
                <a:solidFill>
                  <a:srgbClr val="5E5E5E"/>
                </a:solidFill>
                <a:latin typeface="+mj-lt"/>
                <a:ea typeface="Roboto Light" charset="0"/>
                <a:cs typeface="Roboto Light" charset="0"/>
              </a:rPr>
              <a:t>Ride </a:t>
            </a:r>
            <a:br>
              <a:rPr lang="en-US" sz="1600" b="1">
                <a:solidFill>
                  <a:srgbClr val="5E5E5E"/>
                </a:solidFill>
                <a:latin typeface="+mj-lt"/>
                <a:ea typeface="Roboto Light" charset="0"/>
                <a:cs typeface="Roboto Light" charset="0"/>
              </a:rPr>
            </a:br>
            <a:r>
              <a:rPr lang="en-US" sz="1600" b="1">
                <a:solidFill>
                  <a:srgbClr val="5E5E5E"/>
                </a:solidFill>
                <a:latin typeface="+mj-lt"/>
                <a:ea typeface="Roboto Light" charset="0"/>
                <a:cs typeface="Roboto Light" charset="0"/>
              </a:rPr>
              <a:t>Share</a:t>
            </a:r>
          </a:p>
        </p:txBody>
      </p:sp>
      <p:sp>
        <p:nvSpPr>
          <p:cNvPr id="9" name="TextBox 8"/>
          <p:cNvSpPr txBox="1"/>
          <p:nvPr/>
        </p:nvSpPr>
        <p:spPr>
          <a:xfrm>
            <a:off x="6490947" y="3184314"/>
            <a:ext cx="1052596" cy="584775"/>
          </a:xfrm>
          <a:prstGeom prst="rect">
            <a:avLst/>
          </a:prstGeom>
        </p:spPr>
        <p:txBody>
          <a:bodyPr vert="horz" wrap="none" lIns="91440" tIns="45720" rIns="91440" bIns="45720" rtlCol="0" anchor="t" anchorCtr="0">
            <a:spAutoFit/>
          </a:bodyPr>
          <a:lstStyle/>
          <a:p>
            <a:pPr algn="ctr"/>
            <a:r>
              <a:rPr lang="en-US" sz="1600" b="1">
                <a:solidFill>
                  <a:srgbClr val="5E5E5E"/>
                </a:solidFill>
                <a:latin typeface="+mj-lt"/>
                <a:ea typeface="Roboto Light" charset="0"/>
                <a:cs typeface="Roboto Light" charset="0"/>
              </a:rPr>
              <a:t>Customer </a:t>
            </a:r>
          </a:p>
          <a:p>
            <a:pPr algn="ctr"/>
            <a:r>
              <a:rPr lang="en-US" sz="1600" b="1">
                <a:solidFill>
                  <a:srgbClr val="5E5E5E"/>
                </a:solidFill>
                <a:latin typeface="+mj-lt"/>
                <a:ea typeface="Roboto Light" charset="0"/>
                <a:cs typeface="Roboto Light" charset="0"/>
              </a:rPr>
              <a:t>Analytics</a:t>
            </a:r>
          </a:p>
        </p:txBody>
      </p:sp>
      <p:sp>
        <p:nvSpPr>
          <p:cNvPr id="10" name="TextBox 9"/>
          <p:cNvSpPr txBox="1"/>
          <p:nvPr/>
        </p:nvSpPr>
        <p:spPr>
          <a:xfrm>
            <a:off x="8373159" y="3184314"/>
            <a:ext cx="1290611" cy="584775"/>
          </a:xfrm>
          <a:prstGeom prst="rect">
            <a:avLst/>
          </a:prstGeom>
        </p:spPr>
        <p:txBody>
          <a:bodyPr vert="horz" wrap="none" lIns="91440" tIns="45720" rIns="91440" bIns="45720" rtlCol="0" anchor="t" anchorCtr="0">
            <a:spAutoFit/>
          </a:bodyPr>
          <a:lstStyle/>
          <a:p>
            <a:pPr algn="ctr"/>
            <a:r>
              <a:rPr lang="en-US" sz="1600" b="1">
                <a:solidFill>
                  <a:srgbClr val="5E5E5E"/>
                </a:solidFill>
                <a:latin typeface="+mj-lt"/>
                <a:ea typeface="Roboto Light" charset="0"/>
                <a:cs typeface="Roboto Light" charset="0"/>
              </a:rPr>
              <a:t>Network </a:t>
            </a:r>
          </a:p>
          <a:p>
            <a:pPr algn="ctr"/>
            <a:r>
              <a:rPr lang="en-US" sz="1600" b="1">
                <a:solidFill>
                  <a:srgbClr val="5E5E5E"/>
                </a:solidFill>
                <a:latin typeface="+mj-lt"/>
                <a:ea typeface="Roboto Light" charset="0"/>
                <a:cs typeface="Roboto Light" charset="0"/>
              </a:rPr>
              <a:t>Optimization</a:t>
            </a:r>
          </a:p>
        </p:txBody>
      </p:sp>
      <p:sp>
        <p:nvSpPr>
          <p:cNvPr id="11" name="TextBox 10"/>
          <p:cNvSpPr txBox="1"/>
          <p:nvPr/>
        </p:nvSpPr>
        <p:spPr>
          <a:xfrm>
            <a:off x="10164561" y="3184314"/>
            <a:ext cx="1305678" cy="584775"/>
          </a:xfrm>
          <a:prstGeom prst="rect">
            <a:avLst/>
          </a:prstGeom>
        </p:spPr>
        <p:txBody>
          <a:bodyPr vert="horz" wrap="none" lIns="91440" tIns="45720" rIns="91440" bIns="45720" rtlCol="0" anchor="t" anchorCtr="0">
            <a:spAutoFit/>
          </a:bodyPr>
          <a:lstStyle/>
          <a:p>
            <a:pPr algn="ctr"/>
            <a:r>
              <a:rPr lang="en-US" sz="1600" b="1">
                <a:solidFill>
                  <a:srgbClr val="5E5E5E"/>
                </a:solidFill>
                <a:latin typeface="+mj-lt"/>
                <a:ea typeface="Roboto Light" charset="0"/>
                <a:cs typeface="Roboto Light" charset="0"/>
              </a:rPr>
              <a:t>Predictive </a:t>
            </a:r>
          </a:p>
          <a:p>
            <a:pPr algn="ctr"/>
            <a:r>
              <a:rPr lang="en-US" sz="1600" b="1">
                <a:solidFill>
                  <a:srgbClr val="5E5E5E"/>
                </a:solidFill>
                <a:latin typeface="+mj-lt"/>
                <a:ea typeface="Roboto Light" charset="0"/>
                <a:cs typeface="Roboto Light" charset="0"/>
              </a:rPr>
              <a:t>Maintenance</a:t>
            </a:r>
          </a:p>
        </p:txBody>
      </p:sp>
      <p:sp>
        <p:nvSpPr>
          <p:cNvPr id="18" name="TextBox 17"/>
          <p:cNvSpPr txBox="1"/>
          <p:nvPr/>
        </p:nvSpPr>
        <p:spPr>
          <a:xfrm>
            <a:off x="608869" y="5352745"/>
            <a:ext cx="1290610" cy="584775"/>
          </a:xfrm>
          <a:prstGeom prst="rect">
            <a:avLst/>
          </a:prstGeom>
        </p:spPr>
        <p:txBody>
          <a:bodyPr vert="horz" wrap="none" lIns="91440" tIns="45720" rIns="91440" bIns="45720" rtlCol="0" anchor="t" anchorCtr="0">
            <a:spAutoFit/>
          </a:bodyPr>
          <a:lstStyle/>
          <a:p>
            <a:pPr algn="ctr"/>
            <a:r>
              <a:rPr lang="en-US" sz="1600" b="1">
                <a:solidFill>
                  <a:srgbClr val="5E5E5E"/>
                </a:solidFill>
                <a:latin typeface="+mj-lt"/>
                <a:ea typeface="Roboto Light" charset="0"/>
                <a:cs typeface="Roboto Light" charset="0"/>
              </a:rPr>
              <a:t>Route </a:t>
            </a:r>
          </a:p>
          <a:p>
            <a:pPr algn="ctr"/>
            <a:r>
              <a:rPr lang="en-US" sz="1600" b="1">
                <a:solidFill>
                  <a:srgbClr val="5E5E5E"/>
                </a:solidFill>
                <a:latin typeface="+mj-lt"/>
                <a:ea typeface="Roboto Light" charset="0"/>
                <a:cs typeface="Roboto Light" charset="0"/>
              </a:rPr>
              <a:t>Optimization</a:t>
            </a:r>
          </a:p>
        </p:txBody>
      </p:sp>
      <p:sp>
        <p:nvSpPr>
          <p:cNvPr id="19" name="TextBox 18"/>
          <p:cNvSpPr txBox="1"/>
          <p:nvPr/>
        </p:nvSpPr>
        <p:spPr>
          <a:xfrm>
            <a:off x="2598355" y="5352745"/>
            <a:ext cx="1000338" cy="584775"/>
          </a:xfrm>
          <a:prstGeom prst="rect">
            <a:avLst/>
          </a:prstGeom>
        </p:spPr>
        <p:txBody>
          <a:bodyPr vert="horz" wrap="none" lIns="91440" tIns="45720" rIns="91440" bIns="45720" rtlCol="0" anchor="t" anchorCtr="0">
            <a:spAutoFit/>
          </a:bodyPr>
          <a:lstStyle/>
          <a:p>
            <a:pPr algn="ctr"/>
            <a:r>
              <a:rPr lang="en-US" sz="1600" b="1">
                <a:solidFill>
                  <a:srgbClr val="5E5E5E"/>
                </a:solidFill>
                <a:latin typeface="+mj-lt"/>
                <a:ea typeface="Roboto Light" charset="0"/>
                <a:cs typeface="Roboto Light" charset="0"/>
              </a:rPr>
              <a:t>Wearable</a:t>
            </a:r>
          </a:p>
          <a:p>
            <a:pPr algn="ctr"/>
            <a:r>
              <a:rPr lang="en-US" sz="1600" b="1">
                <a:solidFill>
                  <a:srgbClr val="5E5E5E"/>
                </a:solidFill>
                <a:latin typeface="+mj-lt"/>
                <a:ea typeface="Roboto Light" charset="0"/>
                <a:cs typeface="Roboto Light" charset="0"/>
              </a:rPr>
              <a:t>Analytics</a:t>
            </a:r>
          </a:p>
        </p:txBody>
      </p:sp>
      <p:sp>
        <p:nvSpPr>
          <p:cNvPr id="20" name="TextBox 19"/>
          <p:cNvSpPr txBox="1"/>
          <p:nvPr/>
        </p:nvSpPr>
        <p:spPr>
          <a:xfrm>
            <a:off x="4491726" y="5352745"/>
            <a:ext cx="1133002" cy="584775"/>
          </a:xfrm>
          <a:prstGeom prst="rect">
            <a:avLst/>
          </a:prstGeom>
        </p:spPr>
        <p:txBody>
          <a:bodyPr vert="horz" wrap="none" lIns="91440" tIns="45720" rIns="91440" bIns="45720" rtlCol="0" anchor="t" anchorCtr="0">
            <a:spAutoFit/>
          </a:bodyPr>
          <a:lstStyle/>
          <a:p>
            <a:pPr algn="ctr"/>
            <a:r>
              <a:rPr lang="en-US" sz="1600" b="1">
                <a:solidFill>
                  <a:srgbClr val="5E5E5E"/>
                </a:solidFill>
                <a:latin typeface="+mj-lt"/>
                <a:ea typeface="Roboto Light" charset="0"/>
                <a:cs typeface="Roboto Light" charset="0"/>
              </a:rPr>
              <a:t>Smart </a:t>
            </a:r>
          </a:p>
          <a:p>
            <a:pPr algn="ctr"/>
            <a:r>
              <a:rPr lang="en-US" sz="1600" b="1">
                <a:solidFill>
                  <a:srgbClr val="5E5E5E"/>
                </a:solidFill>
                <a:latin typeface="+mj-lt"/>
                <a:ea typeface="Roboto Light" charset="0"/>
                <a:cs typeface="Roboto Light" charset="0"/>
              </a:rPr>
              <a:t>Agriculture</a:t>
            </a:r>
          </a:p>
        </p:txBody>
      </p:sp>
      <p:sp>
        <p:nvSpPr>
          <p:cNvPr id="21" name="TextBox 20"/>
          <p:cNvSpPr txBox="1"/>
          <p:nvPr/>
        </p:nvSpPr>
        <p:spPr>
          <a:xfrm>
            <a:off x="6369491" y="5352745"/>
            <a:ext cx="1290610" cy="584775"/>
          </a:xfrm>
          <a:prstGeom prst="rect">
            <a:avLst/>
          </a:prstGeom>
        </p:spPr>
        <p:txBody>
          <a:bodyPr vert="horz" wrap="none" lIns="91440" tIns="45720" rIns="91440" bIns="45720" rtlCol="0" anchor="t" anchorCtr="0">
            <a:spAutoFit/>
          </a:bodyPr>
          <a:lstStyle/>
          <a:p>
            <a:pPr algn="ctr"/>
            <a:r>
              <a:rPr lang="en-US" sz="1600" b="1">
                <a:solidFill>
                  <a:srgbClr val="5E5E5E"/>
                </a:solidFill>
                <a:latin typeface="+mj-lt"/>
                <a:ea typeface="Roboto Light" charset="0"/>
                <a:cs typeface="Roboto Light" charset="0"/>
              </a:rPr>
              <a:t>Software</a:t>
            </a:r>
          </a:p>
          <a:p>
            <a:pPr algn="ctr"/>
            <a:r>
              <a:rPr lang="en-US" sz="1600" b="1">
                <a:solidFill>
                  <a:srgbClr val="5E5E5E"/>
                </a:solidFill>
                <a:latin typeface="+mj-lt"/>
                <a:ea typeface="Roboto Light" charset="0"/>
                <a:cs typeface="Roboto Light" charset="0"/>
              </a:rPr>
              <a:t>Optimization</a:t>
            </a:r>
          </a:p>
        </p:txBody>
      </p:sp>
      <p:sp>
        <p:nvSpPr>
          <p:cNvPr id="22" name="TextBox 21"/>
          <p:cNvSpPr txBox="1"/>
          <p:nvPr/>
        </p:nvSpPr>
        <p:spPr>
          <a:xfrm>
            <a:off x="8362564" y="5352745"/>
            <a:ext cx="1214050" cy="584775"/>
          </a:xfrm>
          <a:prstGeom prst="rect">
            <a:avLst/>
          </a:prstGeom>
        </p:spPr>
        <p:txBody>
          <a:bodyPr vert="horz" wrap="none" lIns="91440" tIns="45720" rIns="91440" bIns="45720" rtlCol="0" anchor="t" anchorCtr="0">
            <a:spAutoFit/>
          </a:bodyPr>
          <a:lstStyle/>
          <a:p>
            <a:pPr algn="ctr"/>
            <a:r>
              <a:rPr lang="en-US" sz="1600" b="1">
                <a:solidFill>
                  <a:srgbClr val="5E5E5E"/>
                </a:solidFill>
                <a:latin typeface="+mj-lt"/>
                <a:ea typeface="Roboto Light" charset="0"/>
                <a:cs typeface="Roboto Light" charset="0"/>
              </a:rPr>
              <a:t>Clickstream </a:t>
            </a:r>
          </a:p>
          <a:p>
            <a:pPr algn="ctr"/>
            <a:r>
              <a:rPr lang="en-US" sz="1600" b="1">
                <a:solidFill>
                  <a:srgbClr val="5E5E5E"/>
                </a:solidFill>
                <a:latin typeface="+mj-lt"/>
                <a:ea typeface="Roboto Light" charset="0"/>
                <a:cs typeface="Roboto Light" charset="0"/>
              </a:rPr>
              <a:t>Analytics</a:t>
            </a:r>
          </a:p>
        </p:txBody>
      </p:sp>
      <p:sp>
        <p:nvSpPr>
          <p:cNvPr id="23" name="TextBox 22"/>
          <p:cNvSpPr txBox="1"/>
          <p:nvPr/>
        </p:nvSpPr>
        <p:spPr>
          <a:xfrm>
            <a:off x="10377022" y="5352745"/>
            <a:ext cx="880754" cy="584775"/>
          </a:xfrm>
          <a:prstGeom prst="rect">
            <a:avLst/>
          </a:prstGeom>
        </p:spPr>
        <p:txBody>
          <a:bodyPr vert="horz" wrap="none" lIns="91440" tIns="45720" rIns="91440" bIns="45720" rtlCol="0" anchor="t" anchorCtr="0">
            <a:spAutoFit/>
          </a:bodyPr>
          <a:lstStyle/>
          <a:p>
            <a:pPr algn="ctr"/>
            <a:r>
              <a:rPr lang="en-US" sz="1600" b="1">
                <a:solidFill>
                  <a:srgbClr val="5E5E5E"/>
                </a:solidFill>
                <a:latin typeface="+mj-lt"/>
                <a:ea typeface="Roboto Light" charset="0"/>
                <a:cs typeface="Roboto Light" charset="0"/>
              </a:rPr>
              <a:t>Security</a:t>
            </a:r>
          </a:p>
          <a:p>
            <a:pPr algn="ctr"/>
            <a:r>
              <a:rPr lang="en-US" sz="1600" b="1">
                <a:solidFill>
                  <a:srgbClr val="5E5E5E"/>
                </a:solidFill>
                <a:latin typeface="+mj-lt"/>
                <a:ea typeface="Roboto Light" charset="0"/>
                <a:cs typeface="Roboto Light" charset="0"/>
              </a:rPr>
              <a:t>Analysis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02080" y="1989750"/>
            <a:ext cx="1418688" cy="527557"/>
          </a:xfrm>
          <a:prstGeom prst="rect">
            <a:avLst/>
          </a:prstGeom>
        </p:spPr>
      </p:pic>
      <p:sp>
        <p:nvSpPr>
          <p:cNvPr id="26" name="Title 1"/>
          <p:cNvSpPr>
            <a:spLocks noGrp="1"/>
          </p:cNvSpPr>
          <p:nvPr>
            <p:ph type="title"/>
          </p:nvPr>
        </p:nvSpPr>
        <p:spPr>
          <a:xfrm>
            <a:off x="946785" y="429273"/>
            <a:ext cx="10311765" cy="641668"/>
          </a:xfrm>
        </p:spPr>
        <p:txBody>
          <a:bodyPr/>
          <a:lstStyle/>
          <a:p>
            <a:r>
              <a:rPr lang="en-US" dirty="0"/>
              <a:t>A Day in The </a:t>
            </a:r>
            <a:r>
              <a:rPr lang="en-US" dirty="0" smtClean="0"/>
              <a:t>Life</a:t>
            </a:r>
            <a:endParaRPr lang="en-US" dirty="0"/>
          </a:p>
        </p:txBody>
      </p:sp>
      <p:pic>
        <p:nvPicPr>
          <p:cNvPr id="28" name="Picture 2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602145" y="1930522"/>
            <a:ext cx="798336" cy="352136"/>
          </a:xfrm>
          <a:prstGeom prst="rect">
            <a:avLst/>
          </a:prstGeom>
        </p:spPr>
      </p:pic>
      <p:pic>
        <p:nvPicPr>
          <p:cNvPr id="30" name="Picture 2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413961" y="1887220"/>
            <a:ext cx="1171894" cy="432136"/>
          </a:xfrm>
          <a:prstGeom prst="rect">
            <a:avLst/>
          </a:prstGeom>
        </p:spPr>
      </p:pic>
      <p:sp>
        <p:nvSpPr>
          <p:cNvPr id="31" name="TextBox 30"/>
          <p:cNvSpPr txBox="1"/>
          <p:nvPr/>
        </p:nvSpPr>
        <p:spPr>
          <a:xfrm>
            <a:off x="971862" y="1113095"/>
            <a:ext cx="10638738" cy="461665"/>
          </a:xfrm>
          <a:prstGeom prst="rect">
            <a:avLst/>
          </a:prstGeom>
        </p:spPr>
        <p:txBody>
          <a:bodyPr vert="horz" wrap="square" lIns="91440" tIns="45720" rIns="91440" bIns="45720" rtlCol="0" anchor="t" anchorCtr="0">
            <a:spAutoFit/>
          </a:bodyPr>
          <a:lstStyle/>
          <a:p>
            <a:r>
              <a:rPr lang="en-US" sz="2400" dirty="0" smtClean="0"/>
              <a:t>Applications and </a:t>
            </a:r>
            <a:r>
              <a:rPr lang="en-US" sz="2400" dirty="0"/>
              <a:t>services that enable our data-driven world</a:t>
            </a:r>
            <a:endParaRPr lang="en-US" sz="2400" dirty="0">
              <a:solidFill>
                <a:schemeClr val="tx2"/>
              </a:solidFill>
              <a:latin typeface="+mj-lt"/>
              <a:ea typeface="Roboto Light" charset="0"/>
              <a:cs typeface="Roboto Light" charset="0"/>
            </a:endParaRPr>
          </a:p>
        </p:txBody>
      </p:sp>
      <p:pic>
        <p:nvPicPr>
          <p:cNvPr id="32" name="Picture 31"/>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208643" y="1931192"/>
            <a:ext cx="1270570" cy="282362"/>
          </a:xfrm>
          <a:prstGeom prst="rect">
            <a:avLst/>
          </a:prstGeom>
        </p:spPr>
      </p:pic>
      <p:pic>
        <p:nvPicPr>
          <p:cNvPr id="34" name="Picture 33"/>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456427" y="4011115"/>
            <a:ext cx="1260070" cy="379029"/>
          </a:xfrm>
          <a:prstGeom prst="rect">
            <a:avLst/>
          </a:prstGeom>
        </p:spPr>
      </p:pic>
      <p:pic>
        <p:nvPicPr>
          <p:cNvPr id="35" name="Picture 34"/>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344398" y="4063563"/>
            <a:ext cx="1326796" cy="431504"/>
          </a:xfrm>
          <a:prstGeom prst="rect">
            <a:avLst/>
          </a:prstGeom>
        </p:spPr>
      </p:pic>
      <p:pic>
        <p:nvPicPr>
          <p:cNvPr id="13" name="Picture 12"/>
          <p:cNvPicPr>
            <a:picLocks noChangeAspect="1"/>
          </p:cNvPicPr>
          <p:nvPr/>
        </p:nvPicPr>
        <p:blipFill>
          <a:blip r:embed="rId9"/>
          <a:stretch>
            <a:fillRect/>
          </a:stretch>
        </p:blipFill>
        <p:spPr>
          <a:xfrm>
            <a:off x="635776" y="3897035"/>
            <a:ext cx="1195472" cy="742393"/>
          </a:xfrm>
          <a:prstGeom prst="rect">
            <a:avLst/>
          </a:prstGeom>
        </p:spPr>
      </p:pic>
      <p:pic>
        <p:nvPicPr>
          <p:cNvPr id="55" name="Picture 54"/>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6372831" y="4053684"/>
            <a:ext cx="1239035" cy="379109"/>
          </a:xfrm>
          <a:prstGeom prst="rect">
            <a:avLst/>
          </a:prstGeom>
        </p:spPr>
      </p:pic>
      <p:pic>
        <p:nvPicPr>
          <p:cNvPr id="57" name="Picture 56"/>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0027393" y="4062581"/>
            <a:ext cx="1545081" cy="344279"/>
          </a:xfrm>
          <a:prstGeom prst="rect">
            <a:avLst/>
          </a:prstGeom>
        </p:spPr>
      </p:pic>
      <p:pic>
        <p:nvPicPr>
          <p:cNvPr id="58" name="Picture 57"/>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8241557" y="3901791"/>
            <a:ext cx="1476831" cy="601913"/>
          </a:xfrm>
          <a:prstGeom prst="rect">
            <a:avLst/>
          </a:prstGeom>
        </p:spPr>
      </p:pic>
      <p:sp>
        <p:nvSpPr>
          <p:cNvPr id="60" name="Freeform 194"/>
          <p:cNvSpPr>
            <a:spLocks noChangeArrowheads="1"/>
          </p:cNvSpPr>
          <p:nvPr/>
        </p:nvSpPr>
        <p:spPr bwMode="auto">
          <a:xfrm>
            <a:off x="4616180" y="2562167"/>
            <a:ext cx="856269" cy="484073"/>
          </a:xfrm>
          <a:custGeom>
            <a:avLst/>
            <a:gdLst>
              <a:gd name="T0" fmla="*/ 716 w 717"/>
              <a:gd name="T1" fmla="*/ 285 h 399"/>
              <a:gd name="T2" fmla="*/ 549 w 717"/>
              <a:gd name="T3" fmla="*/ 115 h 399"/>
              <a:gd name="T4" fmla="*/ 402 w 717"/>
              <a:gd name="T5" fmla="*/ 0 h 399"/>
              <a:gd name="T6" fmla="*/ 140 w 717"/>
              <a:gd name="T7" fmla="*/ 58 h 399"/>
              <a:gd name="T8" fmla="*/ 70 w 717"/>
              <a:gd name="T9" fmla="*/ 115 h 399"/>
              <a:gd name="T10" fmla="*/ 0 w 717"/>
              <a:gd name="T11" fmla="*/ 170 h 399"/>
              <a:gd name="T12" fmla="*/ 40 w 717"/>
              <a:gd name="T13" fmla="*/ 326 h 399"/>
              <a:gd name="T14" fmla="*/ 155 w 717"/>
              <a:gd name="T15" fmla="*/ 398 h 399"/>
              <a:gd name="T16" fmla="*/ 478 w 717"/>
              <a:gd name="T17" fmla="*/ 326 h 399"/>
              <a:gd name="T18" fmla="*/ 642 w 717"/>
              <a:gd name="T19" fmla="*/ 326 h 399"/>
              <a:gd name="T20" fmla="*/ 716 w 717"/>
              <a:gd name="T21" fmla="*/ 285 h 399"/>
              <a:gd name="T22" fmla="*/ 327 w 717"/>
              <a:gd name="T23" fmla="*/ 23 h 399"/>
              <a:gd name="T24" fmla="*/ 451 w 717"/>
              <a:gd name="T25" fmla="*/ 46 h 399"/>
              <a:gd name="T26" fmla="*/ 327 w 717"/>
              <a:gd name="T27" fmla="*/ 115 h 399"/>
              <a:gd name="T28" fmla="*/ 161 w 717"/>
              <a:gd name="T29" fmla="*/ 69 h 399"/>
              <a:gd name="T30" fmla="*/ 202 w 717"/>
              <a:gd name="T31" fmla="*/ 23 h 399"/>
              <a:gd name="T32" fmla="*/ 304 w 717"/>
              <a:gd name="T33" fmla="*/ 115 h 399"/>
              <a:gd name="T34" fmla="*/ 161 w 717"/>
              <a:gd name="T35" fmla="*/ 69 h 399"/>
              <a:gd name="T36" fmla="*/ 155 w 717"/>
              <a:gd name="T37" fmla="*/ 375 h 399"/>
              <a:gd name="T38" fmla="*/ 155 w 717"/>
              <a:gd name="T39" fmla="*/ 254 h 399"/>
              <a:gd name="T40" fmla="*/ 155 w 717"/>
              <a:gd name="T41" fmla="*/ 375 h 399"/>
              <a:gd name="T42" fmla="*/ 561 w 717"/>
              <a:gd name="T43" fmla="*/ 375 h 399"/>
              <a:gd name="T44" fmla="*/ 561 w 717"/>
              <a:gd name="T45" fmla="*/ 254 h 399"/>
              <a:gd name="T46" fmla="*/ 561 w 717"/>
              <a:gd name="T47" fmla="*/ 375 h 399"/>
              <a:gd name="T48" fmla="*/ 693 w 717"/>
              <a:gd name="T49" fmla="*/ 285 h 399"/>
              <a:gd name="T50" fmla="*/ 642 w 717"/>
              <a:gd name="T51" fmla="*/ 303 h 399"/>
              <a:gd name="T52" fmla="*/ 478 w 717"/>
              <a:gd name="T53" fmla="*/ 303 h 399"/>
              <a:gd name="T54" fmla="*/ 155 w 717"/>
              <a:gd name="T55" fmla="*/ 231 h 399"/>
              <a:gd name="T56" fmla="*/ 40 w 717"/>
              <a:gd name="T57" fmla="*/ 303 h 399"/>
              <a:gd name="T58" fmla="*/ 23 w 717"/>
              <a:gd name="T59" fmla="*/ 170 h 399"/>
              <a:gd name="T60" fmla="*/ 70 w 717"/>
              <a:gd name="T61" fmla="*/ 139 h 399"/>
              <a:gd name="T62" fmla="*/ 544 w 717"/>
              <a:gd name="T63" fmla="*/ 139 h 399"/>
              <a:gd name="T64" fmla="*/ 693 w 717"/>
              <a:gd name="T65" fmla="*/ 285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7" h="399">
                <a:moveTo>
                  <a:pt x="716" y="285"/>
                </a:moveTo>
                <a:lnTo>
                  <a:pt x="716" y="285"/>
                </a:lnTo>
                <a:cubicBezTo>
                  <a:pt x="716" y="198"/>
                  <a:pt x="716" y="198"/>
                  <a:pt x="716" y="198"/>
                </a:cubicBezTo>
                <a:cubicBezTo>
                  <a:pt x="716" y="149"/>
                  <a:pt x="565" y="118"/>
                  <a:pt x="549" y="115"/>
                </a:cubicBezTo>
                <a:cubicBezTo>
                  <a:pt x="536" y="113"/>
                  <a:pt x="497" y="71"/>
                  <a:pt x="467" y="31"/>
                </a:cubicBezTo>
                <a:cubicBezTo>
                  <a:pt x="452" y="16"/>
                  <a:pt x="436" y="0"/>
                  <a:pt x="402" y="0"/>
                </a:cubicBezTo>
                <a:cubicBezTo>
                  <a:pt x="202" y="0"/>
                  <a:pt x="202" y="0"/>
                  <a:pt x="202" y="0"/>
                </a:cubicBezTo>
                <a:cubicBezTo>
                  <a:pt x="173" y="0"/>
                  <a:pt x="155" y="28"/>
                  <a:pt x="140" y="58"/>
                </a:cubicBezTo>
                <a:cubicBezTo>
                  <a:pt x="124" y="85"/>
                  <a:pt x="108" y="115"/>
                  <a:pt x="83" y="115"/>
                </a:cubicBezTo>
                <a:cubicBezTo>
                  <a:pt x="70" y="115"/>
                  <a:pt x="70" y="115"/>
                  <a:pt x="70" y="115"/>
                </a:cubicBezTo>
                <a:cubicBezTo>
                  <a:pt x="55" y="115"/>
                  <a:pt x="55" y="115"/>
                  <a:pt x="55" y="115"/>
                </a:cubicBezTo>
                <a:cubicBezTo>
                  <a:pt x="19" y="115"/>
                  <a:pt x="0" y="134"/>
                  <a:pt x="0" y="170"/>
                </a:cubicBezTo>
                <a:cubicBezTo>
                  <a:pt x="0" y="290"/>
                  <a:pt x="0" y="290"/>
                  <a:pt x="0" y="290"/>
                </a:cubicBezTo>
                <a:cubicBezTo>
                  <a:pt x="0" y="310"/>
                  <a:pt x="17" y="326"/>
                  <a:pt x="40" y="326"/>
                </a:cubicBezTo>
                <a:cubicBezTo>
                  <a:pt x="74" y="326"/>
                  <a:pt x="74" y="326"/>
                  <a:pt x="74" y="326"/>
                </a:cubicBezTo>
                <a:cubicBezTo>
                  <a:pt x="79" y="367"/>
                  <a:pt x="113" y="398"/>
                  <a:pt x="155" y="398"/>
                </a:cubicBezTo>
                <a:cubicBezTo>
                  <a:pt x="198" y="398"/>
                  <a:pt x="233" y="367"/>
                  <a:pt x="238" y="326"/>
                </a:cubicBezTo>
                <a:cubicBezTo>
                  <a:pt x="478" y="326"/>
                  <a:pt x="478" y="326"/>
                  <a:pt x="478" y="326"/>
                </a:cubicBezTo>
                <a:cubicBezTo>
                  <a:pt x="483" y="367"/>
                  <a:pt x="519" y="398"/>
                  <a:pt x="561" y="398"/>
                </a:cubicBezTo>
                <a:cubicBezTo>
                  <a:pt x="603" y="398"/>
                  <a:pt x="637" y="367"/>
                  <a:pt x="642" y="326"/>
                </a:cubicBezTo>
                <a:cubicBezTo>
                  <a:pt x="676" y="326"/>
                  <a:pt x="676" y="326"/>
                  <a:pt x="676" y="326"/>
                </a:cubicBezTo>
                <a:cubicBezTo>
                  <a:pt x="697" y="326"/>
                  <a:pt x="716" y="307"/>
                  <a:pt x="716" y="285"/>
                </a:cubicBezTo>
                <a:close/>
                <a:moveTo>
                  <a:pt x="327" y="23"/>
                </a:moveTo>
                <a:lnTo>
                  <a:pt x="327" y="23"/>
                </a:lnTo>
                <a:cubicBezTo>
                  <a:pt x="402" y="23"/>
                  <a:pt x="402" y="23"/>
                  <a:pt x="402" y="23"/>
                </a:cubicBezTo>
                <a:cubicBezTo>
                  <a:pt x="426" y="23"/>
                  <a:pt x="437" y="34"/>
                  <a:pt x="451" y="46"/>
                </a:cubicBezTo>
                <a:cubicBezTo>
                  <a:pt x="460" y="60"/>
                  <a:pt x="486" y="92"/>
                  <a:pt x="509" y="115"/>
                </a:cubicBezTo>
                <a:cubicBezTo>
                  <a:pt x="327" y="115"/>
                  <a:pt x="327" y="115"/>
                  <a:pt x="327" y="115"/>
                </a:cubicBezTo>
                <a:lnTo>
                  <a:pt x="327" y="23"/>
                </a:lnTo>
                <a:close/>
                <a:moveTo>
                  <a:pt x="161" y="69"/>
                </a:moveTo>
                <a:lnTo>
                  <a:pt x="161" y="69"/>
                </a:lnTo>
                <a:cubicBezTo>
                  <a:pt x="173" y="45"/>
                  <a:pt x="187" y="23"/>
                  <a:pt x="202" y="23"/>
                </a:cubicBezTo>
                <a:cubicBezTo>
                  <a:pt x="304" y="23"/>
                  <a:pt x="304" y="23"/>
                  <a:pt x="304" y="23"/>
                </a:cubicBezTo>
                <a:cubicBezTo>
                  <a:pt x="304" y="115"/>
                  <a:pt x="304" y="115"/>
                  <a:pt x="304" y="115"/>
                </a:cubicBezTo>
                <a:cubicBezTo>
                  <a:pt x="130" y="115"/>
                  <a:pt x="130" y="115"/>
                  <a:pt x="130" y="115"/>
                </a:cubicBezTo>
                <a:cubicBezTo>
                  <a:pt x="142" y="102"/>
                  <a:pt x="151" y="84"/>
                  <a:pt x="161" y="69"/>
                </a:cubicBezTo>
                <a:close/>
                <a:moveTo>
                  <a:pt x="155" y="375"/>
                </a:moveTo>
                <a:lnTo>
                  <a:pt x="155" y="375"/>
                </a:lnTo>
                <a:cubicBezTo>
                  <a:pt x="123" y="375"/>
                  <a:pt x="96" y="348"/>
                  <a:pt x="96" y="314"/>
                </a:cubicBezTo>
                <a:cubicBezTo>
                  <a:pt x="96" y="281"/>
                  <a:pt x="123" y="254"/>
                  <a:pt x="155" y="254"/>
                </a:cubicBezTo>
                <a:cubicBezTo>
                  <a:pt x="189" y="254"/>
                  <a:pt x="217" y="281"/>
                  <a:pt x="217" y="314"/>
                </a:cubicBezTo>
                <a:cubicBezTo>
                  <a:pt x="217" y="348"/>
                  <a:pt x="189" y="375"/>
                  <a:pt x="155" y="375"/>
                </a:cubicBezTo>
                <a:close/>
                <a:moveTo>
                  <a:pt x="561" y="375"/>
                </a:moveTo>
                <a:lnTo>
                  <a:pt x="561" y="375"/>
                </a:lnTo>
                <a:cubicBezTo>
                  <a:pt x="527" y="375"/>
                  <a:pt x="500" y="348"/>
                  <a:pt x="500" y="314"/>
                </a:cubicBezTo>
                <a:cubicBezTo>
                  <a:pt x="500" y="281"/>
                  <a:pt x="527" y="254"/>
                  <a:pt x="561" y="254"/>
                </a:cubicBezTo>
                <a:cubicBezTo>
                  <a:pt x="593" y="254"/>
                  <a:pt x="621" y="281"/>
                  <a:pt x="621" y="314"/>
                </a:cubicBezTo>
                <a:cubicBezTo>
                  <a:pt x="621" y="348"/>
                  <a:pt x="593" y="375"/>
                  <a:pt x="561" y="375"/>
                </a:cubicBezTo>
                <a:close/>
                <a:moveTo>
                  <a:pt x="693" y="285"/>
                </a:moveTo>
                <a:lnTo>
                  <a:pt x="693" y="285"/>
                </a:lnTo>
                <a:cubicBezTo>
                  <a:pt x="693" y="294"/>
                  <a:pt x="685" y="303"/>
                  <a:pt x="676" y="303"/>
                </a:cubicBezTo>
                <a:cubicBezTo>
                  <a:pt x="642" y="303"/>
                  <a:pt x="642" y="303"/>
                  <a:pt x="642" y="303"/>
                </a:cubicBezTo>
                <a:cubicBezTo>
                  <a:pt x="637" y="262"/>
                  <a:pt x="603" y="231"/>
                  <a:pt x="561" y="231"/>
                </a:cubicBezTo>
                <a:cubicBezTo>
                  <a:pt x="519" y="231"/>
                  <a:pt x="483" y="262"/>
                  <a:pt x="478" y="303"/>
                </a:cubicBezTo>
                <a:cubicBezTo>
                  <a:pt x="238" y="303"/>
                  <a:pt x="238" y="303"/>
                  <a:pt x="238" y="303"/>
                </a:cubicBezTo>
                <a:cubicBezTo>
                  <a:pt x="233" y="262"/>
                  <a:pt x="198" y="231"/>
                  <a:pt x="155" y="231"/>
                </a:cubicBezTo>
                <a:cubicBezTo>
                  <a:pt x="113" y="231"/>
                  <a:pt x="79" y="262"/>
                  <a:pt x="74" y="303"/>
                </a:cubicBezTo>
                <a:cubicBezTo>
                  <a:pt x="40" y="303"/>
                  <a:pt x="40" y="303"/>
                  <a:pt x="40" y="303"/>
                </a:cubicBezTo>
                <a:cubicBezTo>
                  <a:pt x="32" y="303"/>
                  <a:pt x="23" y="299"/>
                  <a:pt x="23" y="290"/>
                </a:cubicBezTo>
                <a:cubicBezTo>
                  <a:pt x="23" y="170"/>
                  <a:pt x="23" y="170"/>
                  <a:pt x="23" y="170"/>
                </a:cubicBezTo>
                <a:cubicBezTo>
                  <a:pt x="23" y="148"/>
                  <a:pt x="33" y="139"/>
                  <a:pt x="55" y="139"/>
                </a:cubicBezTo>
                <a:cubicBezTo>
                  <a:pt x="70" y="139"/>
                  <a:pt x="70" y="139"/>
                  <a:pt x="70" y="139"/>
                </a:cubicBezTo>
                <a:cubicBezTo>
                  <a:pt x="83" y="139"/>
                  <a:pt x="83" y="139"/>
                  <a:pt x="83" y="139"/>
                </a:cubicBezTo>
                <a:cubicBezTo>
                  <a:pt x="544" y="139"/>
                  <a:pt x="544" y="139"/>
                  <a:pt x="544" y="139"/>
                </a:cubicBezTo>
                <a:cubicBezTo>
                  <a:pt x="636" y="156"/>
                  <a:pt x="693" y="186"/>
                  <a:pt x="693" y="198"/>
                </a:cubicBezTo>
                <a:lnTo>
                  <a:pt x="693" y="285"/>
                </a:lnTo>
                <a:close/>
              </a:path>
            </a:pathLst>
          </a:custGeom>
          <a:solidFill>
            <a:srgbClr val="0078E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750"/>
          </a:p>
        </p:txBody>
      </p:sp>
      <p:grpSp>
        <p:nvGrpSpPr>
          <p:cNvPr id="62" name="Group 61"/>
          <p:cNvGrpSpPr/>
          <p:nvPr/>
        </p:nvGrpSpPr>
        <p:grpSpPr>
          <a:xfrm>
            <a:off x="10433426" y="2395956"/>
            <a:ext cx="734049" cy="738661"/>
            <a:chOff x="4898925" y="1925957"/>
            <a:chExt cx="251908" cy="253761"/>
          </a:xfrm>
          <a:solidFill>
            <a:srgbClr val="0078EF"/>
          </a:solidFill>
        </p:grpSpPr>
        <p:sp>
          <p:nvSpPr>
            <p:cNvPr id="68" name="Freeform 49"/>
            <p:cNvSpPr>
              <a:spLocks noChangeArrowheads="1"/>
            </p:cNvSpPr>
            <p:nvPr/>
          </p:nvSpPr>
          <p:spPr bwMode="auto">
            <a:xfrm>
              <a:off x="4898925" y="1925957"/>
              <a:ext cx="251908" cy="253761"/>
            </a:xfrm>
            <a:custGeom>
              <a:avLst/>
              <a:gdLst>
                <a:gd name="T0" fmla="*/ 533 w 600"/>
                <a:gd name="T1" fmla="*/ 0 h 602"/>
                <a:gd name="T2" fmla="*/ 533 w 600"/>
                <a:gd name="T3" fmla="*/ 0 h 602"/>
                <a:gd name="T4" fmla="*/ 469 w 600"/>
                <a:gd name="T5" fmla="*/ 0 h 602"/>
                <a:gd name="T6" fmla="*/ 436 w 600"/>
                <a:gd name="T7" fmla="*/ 32 h 602"/>
                <a:gd name="T8" fmla="*/ 414 w 600"/>
                <a:gd name="T9" fmla="*/ 266 h 602"/>
                <a:gd name="T10" fmla="*/ 409 w 600"/>
                <a:gd name="T11" fmla="*/ 265 h 602"/>
                <a:gd name="T12" fmla="*/ 396 w 600"/>
                <a:gd name="T13" fmla="*/ 265 h 602"/>
                <a:gd name="T14" fmla="*/ 396 w 600"/>
                <a:gd name="T15" fmla="*/ 192 h 602"/>
                <a:gd name="T16" fmla="*/ 391 w 600"/>
                <a:gd name="T17" fmla="*/ 182 h 602"/>
                <a:gd name="T18" fmla="*/ 380 w 600"/>
                <a:gd name="T19" fmla="*/ 181 h 602"/>
                <a:gd name="T20" fmla="*/ 204 w 600"/>
                <a:gd name="T21" fmla="*/ 264 h 602"/>
                <a:gd name="T22" fmla="*/ 204 w 600"/>
                <a:gd name="T23" fmla="*/ 204 h 602"/>
                <a:gd name="T24" fmla="*/ 198 w 600"/>
                <a:gd name="T25" fmla="*/ 194 h 602"/>
                <a:gd name="T26" fmla="*/ 186 w 600"/>
                <a:gd name="T27" fmla="*/ 194 h 602"/>
                <a:gd name="T28" fmla="*/ 6 w 600"/>
                <a:gd name="T29" fmla="*/ 290 h 602"/>
                <a:gd name="T30" fmla="*/ 0 w 600"/>
                <a:gd name="T31" fmla="*/ 300 h 602"/>
                <a:gd name="T32" fmla="*/ 0 w 600"/>
                <a:gd name="T33" fmla="*/ 553 h 602"/>
                <a:gd name="T34" fmla="*/ 48 w 600"/>
                <a:gd name="T35" fmla="*/ 601 h 602"/>
                <a:gd name="T36" fmla="*/ 562 w 600"/>
                <a:gd name="T37" fmla="*/ 601 h 602"/>
                <a:gd name="T38" fmla="*/ 589 w 600"/>
                <a:gd name="T39" fmla="*/ 589 h 602"/>
                <a:gd name="T40" fmla="*/ 599 w 600"/>
                <a:gd name="T41" fmla="*/ 561 h 602"/>
                <a:gd name="T42" fmla="*/ 567 w 600"/>
                <a:gd name="T43" fmla="*/ 33 h 602"/>
                <a:gd name="T44" fmla="*/ 533 w 600"/>
                <a:gd name="T45" fmla="*/ 0 h 602"/>
                <a:gd name="T46" fmla="*/ 572 w 600"/>
                <a:gd name="T47" fmla="*/ 573 h 602"/>
                <a:gd name="T48" fmla="*/ 572 w 600"/>
                <a:gd name="T49" fmla="*/ 573 h 602"/>
                <a:gd name="T50" fmla="*/ 562 w 600"/>
                <a:gd name="T51" fmla="*/ 578 h 602"/>
                <a:gd name="T52" fmla="*/ 48 w 600"/>
                <a:gd name="T53" fmla="*/ 578 h 602"/>
                <a:gd name="T54" fmla="*/ 23 w 600"/>
                <a:gd name="T55" fmla="*/ 553 h 602"/>
                <a:gd name="T56" fmla="*/ 23 w 600"/>
                <a:gd name="T57" fmla="*/ 307 h 602"/>
                <a:gd name="T58" fmla="*/ 180 w 600"/>
                <a:gd name="T59" fmla="*/ 223 h 602"/>
                <a:gd name="T60" fmla="*/ 180 w 600"/>
                <a:gd name="T61" fmla="*/ 276 h 602"/>
                <a:gd name="T62" fmla="*/ 191 w 600"/>
                <a:gd name="T63" fmla="*/ 288 h 602"/>
                <a:gd name="T64" fmla="*/ 204 w 600"/>
                <a:gd name="T65" fmla="*/ 288 h 602"/>
                <a:gd name="T66" fmla="*/ 209 w 600"/>
                <a:gd name="T67" fmla="*/ 287 h 602"/>
                <a:gd name="T68" fmla="*/ 373 w 600"/>
                <a:gd name="T69" fmla="*/ 211 h 602"/>
                <a:gd name="T70" fmla="*/ 373 w 600"/>
                <a:gd name="T71" fmla="*/ 276 h 602"/>
                <a:gd name="T72" fmla="*/ 384 w 600"/>
                <a:gd name="T73" fmla="*/ 288 h 602"/>
                <a:gd name="T74" fmla="*/ 396 w 600"/>
                <a:gd name="T75" fmla="*/ 288 h 602"/>
                <a:gd name="T76" fmla="*/ 396 w 600"/>
                <a:gd name="T77" fmla="*/ 445 h 602"/>
                <a:gd name="T78" fmla="*/ 408 w 600"/>
                <a:gd name="T79" fmla="*/ 456 h 602"/>
                <a:gd name="T80" fmla="*/ 420 w 600"/>
                <a:gd name="T81" fmla="*/ 446 h 602"/>
                <a:gd name="T82" fmla="*/ 459 w 600"/>
                <a:gd name="T83" fmla="*/ 34 h 602"/>
                <a:gd name="T84" fmla="*/ 469 w 600"/>
                <a:gd name="T85" fmla="*/ 24 h 602"/>
                <a:gd name="T86" fmla="*/ 533 w 600"/>
                <a:gd name="T87" fmla="*/ 24 h 602"/>
                <a:gd name="T88" fmla="*/ 543 w 600"/>
                <a:gd name="T89" fmla="*/ 35 h 602"/>
                <a:gd name="T90" fmla="*/ 543 w 600"/>
                <a:gd name="T91" fmla="*/ 35 h 602"/>
                <a:gd name="T92" fmla="*/ 576 w 600"/>
                <a:gd name="T93" fmla="*/ 562 h 602"/>
                <a:gd name="T94" fmla="*/ 572 w 600"/>
                <a:gd name="T95" fmla="*/ 573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0" h="602">
                  <a:moveTo>
                    <a:pt x="533" y="0"/>
                  </a:moveTo>
                  <a:lnTo>
                    <a:pt x="533" y="0"/>
                  </a:lnTo>
                  <a:cubicBezTo>
                    <a:pt x="469" y="0"/>
                    <a:pt x="469" y="0"/>
                    <a:pt x="469" y="0"/>
                  </a:cubicBezTo>
                  <a:cubicBezTo>
                    <a:pt x="452" y="0"/>
                    <a:pt x="437" y="14"/>
                    <a:pt x="436" y="32"/>
                  </a:cubicBezTo>
                  <a:cubicBezTo>
                    <a:pt x="414" y="266"/>
                    <a:pt x="414" y="266"/>
                    <a:pt x="414" y="266"/>
                  </a:cubicBezTo>
                  <a:cubicBezTo>
                    <a:pt x="412" y="265"/>
                    <a:pt x="410" y="265"/>
                    <a:pt x="409" y="265"/>
                  </a:cubicBezTo>
                  <a:cubicBezTo>
                    <a:pt x="396" y="265"/>
                    <a:pt x="396" y="265"/>
                    <a:pt x="396" y="265"/>
                  </a:cubicBezTo>
                  <a:cubicBezTo>
                    <a:pt x="396" y="192"/>
                    <a:pt x="396" y="192"/>
                    <a:pt x="396" y="192"/>
                  </a:cubicBezTo>
                  <a:cubicBezTo>
                    <a:pt x="396" y="188"/>
                    <a:pt x="394" y="185"/>
                    <a:pt x="391" y="182"/>
                  </a:cubicBezTo>
                  <a:cubicBezTo>
                    <a:pt x="387" y="180"/>
                    <a:pt x="383" y="179"/>
                    <a:pt x="380" y="181"/>
                  </a:cubicBezTo>
                  <a:cubicBezTo>
                    <a:pt x="204" y="264"/>
                    <a:pt x="204" y="264"/>
                    <a:pt x="204" y="264"/>
                  </a:cubicBezTo>
                  <a:cubicBezTo>
                    <a:pt x="204" y="204"/>
                    <a:pt x="204" y="204"/>
                    <a:pt x="204" y="204"/>
                  </a:cubicBezTo>
                  <a:cubicBezTo>
                    <a:pt x="204" y="200"/>
                    <a:pt x="202" y="196"/>
                    <a:pt x="198" y="194"/>
                  </a:cubicBezTo>
                  <a:cubicBezTo>
                    <a:pt x="194" y="192"/>
                    <a:pt x="190" y="192"/>
                    <a:pt x="186" y="194"/>
                  </a:cubicBezTo>
                  <a:cubicBezTo>
                    <a:pt x="6" y="290"/>
                    <a:pt x="6" y="290"/>
                    <a:pt x="6" y="290"/>
                  </a:cubicBezTo>
                  <a:cubicBezTo>
                    <a:pt x="2" y="292"/>
                    <a:pt x="0" y="296"/>
                    <a:pt x="0" y="300"/>
                  </a:cubicBezTo>
                  <a:cubicBezTo>
                    <a:pt x="0" y="553"/>
                    <a:pt x="0" y="553"/>
                    <a:pt x="0" y="553"/>
                  </a:cubicBezTo>
                  <a:cubicBezTo>
                    <a:pt x="0" y="579"/>
                    <a:pt x="21" y="601"/>
                    <a:pt x="48" y="601"/>
                  </a:cubicBezTo>
                  <a:cubicBezTo>
                    <a:pt x="562" y="601"/>
                    <a:pt x="562" y="601"/>
                    <a:pt x="562" y="601"/>
                  </a:cubicBezTo>
                  <a:cubicBezTo>
                    <a:pt x="572" y="601"/>
                    <a:pt x="582" y="597"/>
                    <a:pt x="589" y="589"/>
                  </a:cubicBezTo>
                  <a:cubicBezTo>
                    <a:pt x="596" y="581"/>
                    <a:pt x="599" y="572"/>
                    <a:pt x="599" y="561"/>
                  </a:cubicBezTo>
                  <a:cubicBezTo>
                    <a:pt x="567" y="33"/>
                    <a:pt x="567" y="33"/>
                    <a:pt x="567" y="33"/>
                  </a:cubicBezTo>
                  <a:cubicBezTo>
                    <a:pt x="566" y="15"/>
                    <a:pt x="551" y="0"/>
                    <a:pt x="533" y="0"/>
                  </a:cubicBezTo>
                  <a:close/>
                  <a:moveTo>
                    <a:pt x="572" y="573"/>
                  </a:moveTo>
                  <a:lnTo>
                    <a:pt x="572" y="573"/>
                  </a:lnTo>
                  <a:cubicBezTo>
                    <a:pt x="569" y="576"/>
                    <a:pt x="566" y="578"/>
                    <a:pt x="562" y="578"/>
                  </a:cubicBezTo>
                  <a:cubicBezTo>
                    <a:pt x="48" y="578"/>
                    <a:pt x="48" y="578"/>
                    <a:pt x="48" y="578"/>
                  </a:cubicBezTo>
                  <a:cubicBezTo>
                    <a:pt x="34" y="578"/>
                    <a:pt x="23" y="567"/>
                    <a:pt x="23" y="553"/>
                  </a:cubicBezTo>
                  <a:cubicBezTo>
                    <a:pt x="23" y="307"/>
                    <a:pt x="23" y="307"/>
                    <a:pt x="23" y="307"/>
                  </a:cubicBezTo>
                  <a:cubicBezTo>
                    <a:pt x="180" y="223"/>
                    <a:pt x="180" y="223"/>
                    <a:pt x="180" y="223"/>
                  </a:cubicBezTo>
                  <a:cubicBezTo>
                    <a:pt x="180" y="276"/>
                    <a:pt x="180" y="276"/>
                    <a:pt x="180" y="276"/>
                  </a:cubicBezTo>
                  <a:cubicBezTo>
                    <a:pt x="180" y="282"/>
                    <a:pt x="185" y="288"/>
                    <a:pt x="191" y="288"/>
                  </a:cubicBezTo>
                  <a:cubicBezTo>
                    <a:pt x="204" y="288"/>
                    <a:pt x="204" y="288"/>
                    <a:pt x="204" y="288"/>
                  </a:cubicBezTo>
                  <a:cubicBezTo>
                    <a:pt x="206" y="288"/>
                    <a:pt x="207" y="288"/>
                    <a:pt x="209" y="287"/>
                  </a:cubicBezTo>
                  <a:cubicBezTo>
                    <a:pt x="373" y="211"/>
                    <a:pt x="373" y="211"/>
                    <a:pt x="373" y="211"/>
                  </a:cubicBezTo>
                  <a:cubicBezTo>
                    <a:pt x="373" y="276"/>
                    <a:pt x="373" y="276"/>
                    <a:pt x="373" y="276"/>
                  </a:cubicBezTo>
                  <a:cubicBezTo>
                    <a:pt x="373" y="282"/>
                    <a:pt x="378" y="288"/>
                    <a:pt x="384" y="288"/>
                  </a:cubicBezTo>
                  <a:cubicBezTo>
                    <a:pt x="396" y="288"/>
                    <a:pt x="396" y="288"/>
                    <a:pt x="396" y="288"/>
                  </a:cubicBezTo>
                  <a:cubicBezTo>
                    <a:pt x="396" y="445"/>
                    <a:pt x="396" y="445"/>
                    <a:pt x="396" y="445"/>
                  </a:cubicBezTo>
                  <a:cubicBezTo>
                    <a:pt x="396" y="451"/>
                    <a:pt x="402" y="456"/>
                    <a:pt x="408" y="456"/>
                  </a:cubicBezTo>
                  <a:cubicBezTo>
                    <a:pt x="415" y="456"/>
                    <a:pt x="419" y="452"/>
                    <a:pt x="420" y="446"/>
                  </a:cubicBezTo>
                  <a:cubicBezTo>
                    <a:pt x="459" y="34"/>
                    <a:pt x="459" y="34"/>
                    <a:pt x="459" y="34"/>
                  </a:cubicBezTo>
                  <a:cubicBezTo>
                    <a:pt x="460" y="28"/>
                    <a:pt x="464" y="24"/>
                    <a:pt x="469" y="24"/>
                  </a:cubicBezTo>
                  <a:cubicBezTo>
                    <a:pt x="533" y="24"/>
                    <a:pt x="533" y="24"/>
                    <a:pt x="533" y="24"/>
                  </a:cubicBezTo>
                  <a:cubicBezTo>
                    <a:pt x="538" y="24"/>
                    <a:pt x="543" y="28"/>
                    <a:pt x="543" y="35"/>
                  </a:cubicBezTo>
                  <a:lnTo>
                    <a:pt x="543" y="35"/>
                  </a:lnTo>
                  <a:cubicBezTo>
                    <a:pt x="576" y="562"/>
                    <a:pt x="576" y="562"/>
                    <a:pt x="576" y="562"/>
                  </a:cubicBezTo>
                  <a:cubicBezTo>
                    <a:pt x="576" y="567"/>
                    <a:pt x="574" y="571"/>
                    <a:pt x="572" y="57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88"/>
            </a:p>
          </p:txBody>
        </p:sp>
        <p:sp>
          <p:nvSpPr>
            <p:cNvPr id="70" name="Freeform 50"/>
            <p:cNvSpPr>
              <a:spLocks noChangeArrowheads="1"/>
            </p:cNvSpPr>
            <p:nvPr/>
          </p:nvSpPr>
          <p:spPr bwMode="auto">
            <a:xfrm>
              <a:off x="4943379" y="2113036"/>
              <a:ext cx="9261" cy="24079"/>
            </a:xfrm>
            <a:custGeom>
              <a:avLst/>
              <a:gdLst>
                <a:gd name="T0" fmla="*/ 12 w 24"/>
                <a:gd name="T1" fmla="*/ 0 h 57"/>
                <a:gd name="T2" fmla="*/ 12 w 24"/>
                <a:gd name="T3" fmla="*/ 0 h 57"/>
                <a:gd name="T4" fmla="*/ 0 w 24"/>
                <a:gd name="T5" fmla="*/ 11 h 57"/>
                <a:gd name="T6" fmla="*/ 0 w 24"/>
                <a:gd name="T7" fmla="*/ 45 h 57"/>
                <a:gd name="T8" fmla="*/ 12 w 24"/>
                <a:gd name="T9" fmla="*/ 56 h 57"/>
                <a:gd name="T10" fmla="*/ 23 w 24"/>
                <a:gd name="T11" fmla="*/ 45 h 57"/>
                <a:gd name="T12" fmla="*/ 23 w 24"/>
                <a:gd name="T13" fmla="*/ 11 h 57"/>
                <a:gd name="T14" fmla="*/ 12 w 24"/>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57">
                  <a:moveTo>
                    <a:pt x="12" y="0"/>
                  </a:moveTo>
                  <a:lnTo>
                    <a:pt x="12" y="0"/>
                  </a:lnTo>
                  <a:cubicBezTo>
                    <a:pt x="5" y="0"/>
                    <a:pt x="0" y="5"/>
                    <a:pt x="0" y="11"/>
                  </a:cubicBezTo>
                  <a:cubicBezTo>
                    <a:pt x="0" y="45"/>
                    <a:pt x="0" y="45"/>
                    <a:pt x="0" y="45"/>
                  </a:cubicBezTo>
                  <a:cubicBezTo>
                    <a:pt x="0" y="51"/>
                    <a:pt x="5" y="56"/>
                    <a:pt x="12" y="56"/>
                  </a:cubicBezTo>
                  <a:cubicBezTo>
                    <a:pt x="18" y="56"/>
                    <a:pt x="23" y="51"/>
                    <a:pt x="23" y="45"/>
                  </a:cubicBezTo>
                  <a:cubicBezTo>
                    <a:pt x="23" y="11"/>
                    <a:pt x="23" y="11"/>
                    <a:pt x="23" y="11"/>
                  </a:cubicBezTo>
                  <a:cubicBezTo>
                    <a:pt x="23" y="5"/>
                    <a:pt x="18" y="0"/>
                    <a:pt x="1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88"/>
            </a:p>
          </p:txBody>
        </p:sp>
        <p:sp>
          <p:nvSpPr>
            <p:cNvPr id="72" name="Freeform 51"/>
            <p:cNvSpPr>
              <a:spLocks noChangeArrowheads="1"/>
            </p:cNvSpPr>
            <p:nvPr/>
          </p:nvSpPr>
          <p:spPr bwMode="auto">
            <a:xfrm>
              <a:off x="4982276" y="2113036"/>
              <a:ext cx="9262" cy="24079"/>
            </a:xfrm>
            <a:custGeom>
              <a:avLst/>
              <a:gdLst>
                <a:gd name="T0" fmla="*/ 11 w 24"/>
                <a:gd name="T1" fmla="*/ 0 h 57"/>
                <a:gd name="T2" fmla="*/ 11 w 24"/>
                <a:gd name="T3" fmla="*/ 0 h 57"/>
                <a:gd name="T4" fmla="*/ 0 w 24"/>
                <a:gd name="T5" fmla="*/ 11 h 57"/>
                <a:gd name="T6" fmla="*/ 0 w 24"/>
                <a:gd name="T7" fmla="*/ 45 h 57"/>
                <a:gd name="T8" fmla="*/ 11 w 24"/>
                <a:gd name="T9" fmla="*/ 56 h 57"/>
                <a:gd name="T10" fmla="*/ 23 w 24"/>
                <a:gd name="T11" fmla="*/ 45 h 57"/>
                <a:gd name="T12" fmla="*/ 23 w 24"/>
                <a:gd name="T13" fmla="*/ 11 h 57"/>
                <a:gd name="T14" fmla="*/ 11 w 24"/>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57">
                  <a:moveTo>
                    <a:pt x="11" y="0"/>
                  </a:moveTo>
                  <a:lnTo>
                    <a:pt x="11" y="0"/>
                  </a:lnTo>
                  <a:cubicBezTo>
                    <a:pt x="5" y="0"/>
                    <a:pt x="0" y="5"/>
                    <a:pt x="0" y="11"/>
                  </a:cubicBezTo>
                  <a:cubicBezTo>
                    <a:pt x="0" y="45"/>
                    <a:pt x="0" y="45"/>
                    <a:pt x="0" y="45"/>
                  </a:cubicBezTo>
                  <a:cubicBezTo>
                    <a:pt x="0" y="51"/>
                    <a:pt x="5" y="56"/>
                    <a:pt x="11" y="56"/>
                  </a:cubicBezTo>
                  <a:cubicBezTo>
                    <a:pt x="17" y="56"/>
                    <a:pt x="23" y="51"/>
                    <a:pt x="23" y="45"/>
                  </a:cubicBezTo>
                  <a:cubicBezTo>
                    <a:pt x="23" y="11"/>
                    <a:pt x="23" y="11"/>
                    <a:pt x="23" y="11"/>
                  </a:cubicBezTo>
                  <a:cubicBezTo>
                    <a:pt x="23" y="5"/>
                    <a:pt x="17" y="0"/>
                    <a:pt x="1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88"/>
            </a:p>
          </p:txBody>
        </p:sp>
        <p:sp>
          <p:nvSpPr>
            <p:cNvPr id="74" name="Freeform 52"/>
            <p:cNvSpPr>
              <a:spLocks noChangeArrowheads="1"/>
            </p:cNvSpPr>
            <p:nvPr/>
          </p:nvSpPr>
          <p:spPr bwMode="auto">
            <a:xfrm>
              <a:off x="5021174" y="2113036"/>
              <a:ext cx="11114" cy="24079"/>
            </a:xfrm>
            <a:custGeom>
              <a:avLst/>
              <a:gdLst>
                <a:gd name="T0" fmla="*/ 12 w 25"/>
                <a:gd name="T1" fmla="*/ 0 h 57"/>
                <a:gd name="T2" fmla="*/ 12 w 25"/>
                <a:gd name="T3" fmla="*/ 0 h 57"/>
                <a:gd name="T4" fmla="*/ 0 w 25"/>
                <a:gd name="T5" fmla="*/ 11 h 57"/>
                <a:gd name="T6" fmla="*/ 0 w 25"/>
                <a:gd name="T7" fmla="*/ 45 h 57"/>
                <a:gd name="T8" fmla="*/ 12 w 25"/>
                <a:gd name="T9" fmla="*/ 56 h 57"/>
                <a:gd name="T10" fmla="*/ 24 w 25"/>
                <a:gd name="T11" fmla="*/ 45 h 57"/>
                <a:gd name="T12" fmla="*/ 24 w 25"/>
                <a:gd name="T13" fmla="*/ 11 h 57"/>
                <a:gd name="T14" fmla="*/ 12 w 25"/>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57">
                  <a:moveTo>
                    <a:pt x="12" y="0"/>
                  </a:moveTo>
                  <a:lnTo>
                    <a:pt x="12" y="0"/>
                  </a:lnTo>
                  <a:cubicBezTo>
                    <a:pt x="5" y="0"/>
                    <a:pt x="0" y="5"/>
                    <a:pt x="0" y="11"/>
                  </a:cubicBezTo>
                  <a:cubicBezTo>
                    <a:pt x="0" y="45"/>
                    <a:pt x="0" y="45"/>
                    <a:pt x="0" y="45"/>
                  </a:cubicBezTo>
                  <a:cubicBezTo>
                    <a:pt x="0" y="51"/>
                    <a:pt x="5" y="56"/>
                    <a:pt x="12" y="56"/>
                  </a:cubicBezTo>
                  <a:cubicBezTo>
                    <a:pt x="19" y="56"/>
                    <a:pt x="24" y="51"/>
                    <a:pt x="24" y="45"/>
                  </a:cubicBezTo>
                  <a:cubicBezTo>
                    <a:pt x="24" y="11"/>
                    <a:pt x="24" y="11"/>
                    <a:pt x="24" y="11"/>
                  </a:cubicBezTo>
                  <a:cubicBezTo>
                    <a:pt x="24" y="5"/>
                    <a:pt x="19" y="0"/>
                    <a:pt x="1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88"/>
            </a:p>
          </p:txBody>
        </p:sp>
        <p:sp>
          <p:nvSpPr>
            <p:cNvPr id="76" name="Freeform 53"/>
            <p:cNvSpPr>
              <a:spLocks noChangeArrowheads="1"/>
            </p:cNvSpPr>
            <p:nvPr/>
          </p:nvSpPr>
          <p:spPr bwMode="auto">
            <a:xfrm>
              <a:off x="4943379" y="2066729"/>
              <a:ext cx="9261" cy="24080"/>
            </a:xfrm>
            <a:custGeom>
              <a:avLst/>
              <a:gdLst>
                <a:gd name="T0" fmla="*/ 12 w 24"/>
                <a:gd name="T1" fmla="*/ 0 h 57"/>
                <a:gd name="T2" fmla="*/ 12 w 24"/>
                <a:gd name="T3" fmla="*/ 0 h 57"/>
                <a:gd name="T4" fmla="*/ 0 w 24"/>
                <a:gd name="T5" fmla="*/ 11 h 57"/>
                <a:gd name="T6" fmla="*/ 0 w 24"/>
                <a:gd name="T7" fmla="*/ 44 h 57"/>
                <a:gd name="T8" fmla="*/ 12 w 24"/>
                <a:gd name="T9" fmla="*/ 56 h 57"/>
                <a:gd name="T10" fmla="*/ 23 w 24"/>
                <a:gd name="T11" fmla="*/ 44 h 57"/>
                <a:gd name="T12" fmla="*/ 23 w 24"/>
                <a:gd name="T13" fmla="*/ 11 h 57"/>
                <a:gd name="T14" fmla="*/ 12 w 24"/>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57">
                  <a:moveTo>
                    <a:pt x="12" y="0"/>
                  </a:moveTo>
                  <a:lnTo>
                    <a:pt x="12" y="0"/>
                  </a:lnTo>
                  <a:cubicBezTo>
                    <a:pt x="5" y="0"/>
                    <a:pt x="0" y="5"/>
                    <a:pt x="0" y="11"/>
                  </a:cubicBezTo>
                  <a:cubicBezTo>
                    <a:pt x="0" y="44"/>
                    <a:pt x="0" y="44"/>
                    <a:pt x="0" y="44"/>
                  </a:cubicBezTo>
                  <a:cubicBezTo>
                    <a:pt x="0" y="51"/>
                    <a:pt x="5" y="56"/>
                    <a:pt x="12" y="56"/>
                  </a:cubicBezTo>
                  <a:cubicBezTo>
                    <a:pt x="18" y="56"/>
                    <a:pt x="23" y="51"/>
                    <a:pt x="23" y="44"/>
                  </a:cubicBezTo>
                  <a:cubicBezTo>
                    <a:pt x="23" y="11"/>
                    <a:pt x="23" y="11"/>
                    <a:pt x="23" y="11"/>
                  </a:cubicBezTo>
                  <a:cubicBezTo>
                    <a:pt x="23" y="5"/>
                    <a:pt x="18" y="0"/>
                    <a:pt x="1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88"/>
            </a:p>
          </p:txBody>
        </p:sp>
        <p:sp>
          <p:nvSpPr>
            <p:cNvPr id="82" name="Freeform 54"/>
            <p:cNvSpPr>
              <a:spLocks noChangeArrowheads="1"/>
            </p:cNvSpPr>
            <p:nvPr/>
          </p:nvSpPr>
          <p:spPr bwMode="auto">
            <a:xfrm>
              <a:off x="4982276" y="2066729"/>
              <a:ext cx="9262" cy="24080"/>
            </a:xfrm>
            <a:custGeom>
              <a:avLst/>
              <a:gdLst>
                <a:gd name="T0" fmla="*/ 11 w 24"/>
                <a:gd name="T1" fmla="*/ 0 h 57"/>
                <a:gd name="T2" fmla="*/ 11 w 24"/>
                <a:gd name="T3" fmla="*/ 0 h 57"/>
                <a:gd name="T4" fmla="*/ 0 w 24"/>
                <a:gd name="T5" fmla="*/ 11 h 57"/>
                <a:gd name="T6" fmla="*/ 0 w 24"/>
                <a:gd name="T7" fmla="*/ 44 h 57"/>
                <a:gd name="T8" fmla="*/ 11 w 24"/>
                <a:gd name="T9" fmla="*/ 56 h 57"/>
                <a:gd name="T10" fmla="*/ 23 w 24"/>
                <a:gd name="T11" fmla="*/ 44 h 57"/>
                <a:gd name="T12" fmla="*/ 23 w 24"/>
                <a:gd name="T13" fmla="*/ 11 h 57"/>
                <a:gd name="T14" fmla="*/ 11 w 24"/>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57">
                  <a:moveTo>
                    <a:pt x="11" y="0"/>
                  </a:moveTo>
                  <a:lnTo>
                    <a:pt x="11" y="0"/>
                  </a:lnTo>
                  <a:cubicBezTo>
                    <a:pt x="5" y="0"/>
                    <a:pt x="0" y="5"/>
                    <a:pt x="0" y="11"/>
                  </a:cubicBezTo>
                  <a:cubicBezTo>
                    <a:pt x="0" y="44"/>
                    <a:pt x="0" y="44"/>
                    <a:pt x="0" y="44"/>
                  </a:cubicBezTo>
                  <a:cubicBezTo>
                    <a:pt x="0" y="51"/>
                    <a:pt x="5" y="56"/>
                    <a:pt x="11" y="56"/>
                  </a:cubicBezTo>
                  <a:cubicBezTo>
                    <a:pt x="17" y="56"/>
                    <a:pt x="23" y="51"/>
                    <a:pt x="23" y="44"/>
                  </a:cubicBezTo>
                  <a:cubicBezTo>
                    <a:pt x="23" y="11"/>
                    <a:pt x="23" y="11"/>
                    <a:pt x="23" y="11"/>
                  </a:cubicBezTo>
                  <a:cubicBezTo>
                    <a:pt x="23" y="5"/>
                    <a:pt x="17" y="0"/>
                    <a:pt x="1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88"/>
            </a:p>
          </p:txBody>
        </p:sp>
        <p:sp>
          <p:nvSpPr>
            <p:cNvPr id="83" name="Freeform 55"/>
            <p:cNvSpPr>
              <a:spLocks noChangeArrowheads="1"/>
            </p:cNvSpPr>
            <p:nvPr/>
          </p:nvSpPr>
          <p:spPr bwMode="auto">
            <a:xfrm>
              <a:off x="5021174" y="2066729"/>
              <a:ext cx="11114" cy="24080"/>
            </a:xfrm>
            <a:custGeom>
              <a:avLst/>
              <a:gdLst>
                <a:gd name="T0" fmla="*/ 12 w 25"/>
                <a:gd name="T1" fmla="*/ 0 h 57"/>
                <a:gd name="T2" fmla="*/ 12 w 25"/>
                <a:gd name="T3" fmla="*/ 0 h 57"/>
                <a:gd name="T4" fmla="*/ 0 w 25"/>
                <a:gd name="T5" fmla="*/ 11 h 57"/>
                <a:gd name="T6" fmla="*/ 0 w 25"/>
                <a:gd name="T7" fmla="*/ 44 h 57"/>
                <a:gd name="T8" fmla="*/ 12 w 25"/>
                <a:gd name="T9" fmla="*/ 56 h 57"/>
                <a:gd name="T10" fmla="*/ 24 w 25"/>
                <a:gd name="T11" fmla="*/ 44 h 57"/>
                <a:gd name="T12" fmla="*/ 24 w 25"/>
                <a:gd name="T13" fmla="*/ 11 h 57"/>
                <a:gd name="T14" fmla="*/ 12 w 25"/>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57">
                  <a:moveTo>
                    <a:pt x="12" y="0"/>
                  </a:moveTo>
                  <a:lnTo>
                    <a:pt x="12" y="0"/>
                  </a:lnTo>
                  <a:cubicBezTo>
                    <a:pt x="5" y="0"/>
                    <a:pt x="0" y="5"/>
                    <a:pt x="0" y="11"/>
                  </a:cubicBezTo>
                  <a:cubicBezTo>
                    <a:pt x="0" y="44"/>
                    <a:pt x="0" y="44"/>
                    <a:pt x="0" y="44"/>
                  </a:cubicBezTo>
                  <a:cubicBezTo>
                    <a:pt x="0" y="51"/>
                    <a:pt x="5" y="56"/>
                    <a:pt x="12" y="56"/>
                  </a:cubicBezTo>
                  <a:cubicBezTo>
                    <a:pt x="19" y="56"/>
                    <a:pt x="24" y="51"/>
                    <a:pt x="24" y="44"/>
                  </a:cubicBezTo>
                  <a:cubicBezTo>
                    <a:pt x="24" y="11"/>
                    <a:pt x="24" y="11"/>
                    <a:pt x="24" y="11"/>
                  </a:cubicBezTo>
                  <a:cubicBezTo>
                    <a:pt x="24" y="5"/>
                    <a:pt x="19" y="0"/>
                    <a:pt x="1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88"/>
            </a:p>
          </p:txBody>
        </p:sp>
      </p:grpSp>
      <p:pic>
        <p:nvPicPr>
          <p:cNvPr id="15" name="Picture 14"/>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388819" y="1892483"/>
            <a:ext cx="1287977" cy="382713"/>
          </a:xfrm>
          <a:prstGeom prst="rect">
            <a:avLst/>
          </a:prstGeom>
        </p:spPr>
      </p:pic>
      <p:grpSp>
        <p:nvGrpSpPr>
          <p:cNvPr id="85" name="Group 84"/>
          <p:cNvGrpSpPr/>
          <p:nvPr/>
        </p:nvGrpSpPr>
        <p:grpSpPr>
          <a:xfrm>
            <a:off x="2895163" y="4611719"/>
            <a:ext cx="435046" cy="648465"/>
            <a:chOff x="5769488" y="3792198"/>
            <a:chExt cx="196340" cy="292658"/>
          </a:xfrm>
          <a:solidFill>
            <a:srgbClr val="0078EF"/>
          </a:solidFill>
        </p:grpSpPr>
        <p:sp>
          <p:nvSpPr>
            <p:cNvPr id="86" name="Freeform 214"/>
            <p:cNvSpPr>
              <a:spLocks noChangeArrowheads="1"/>
            </p:cNvSpPr>
            <p:nvPr/>
          </p:nvSpPr>
          <p:spPr bwMode="auto">
            <a:xfrm>
              <a:off x="5813942" y="3899629"/>
              <a:ext cx="107431" cy="77795"/>
            </a:xfrm>
            <a:custGeom>
              <a:avLst/>
              <a:gdLst>
                <a:gd name="T0" fmla="*/ 11 w 257"/>
                <a:gd name="T1" fmla="*/ 0 h 187"/>
                <a:gd name="T2" fmla="*/ 11 w 257"/>
                <a:gd name="T3" fmla="*/ 0 h 187"/>
                <a:gd name="T4" fmla="*/ 0 w 257"/>
                <a:gd name="T5" fmla="*/ 11 h 187"/>
                <a:gd name="T6" fmla="*/ 0 w 257"/>
                <a:gd name="T7" fmla="*/ 175 h 187"/>
                <a:gd name="T8" fmla="*/ 11 w 257"/>
                <a:gd name="T9" fmla="*/ 186 h 187"/>
                <a:gd name="T10" fmla="*/ 244 w 257"/>
                <a:gd name="T11" fmla="*/ 186 h 187"/>
                <a:gd name="T12" fmla="*/ 256 w 257"/>
                <a:gd name="T13" fmla="*/ 175 h 187"/>
                <a:gd name="T14" fmla="*/ 256 w 257"/>
                <a:gd name="T15" fmla="*/ 11 h 187"/>
                <a:gd name="T16" fmla="*/ 244 w 257"/>
                <a:gd name="T17" fmla="*/ 0 h 187"/>
                <a:gd name="T18" fmla="*/ 11 w 257"/>
                <a:gd name="T19" fmla="*/ 0 h 187"/>
                <a:gd name="T20" fmla="*/ 233 w 257"/>
                <a:gd name="T21" fmla="*/ 163 h 187"/>
                <a:gd name="T22" fmla="*/ 233 w 257"/>
                <a:gd name="T23" fmla="*/ 163 h 187"/>
                <a:gd name="T24" fmla="*/ 23 w 257"/>
                <a:gd name="T25" fmla="*/ 163 h 187"/>
                <a:gd name="T26" fmla="*/ 23 w 257"/>
                <a:gd name="T27" fmla="*/ 23 h 187"/>
                <a:gd name="T28" fmla="*/ 233 w 257"/>
                <a:gd name="T29" fmla="*/ 23 h 187"/>
                <a:gd name="T30" fmla="*/ 233 w 257"/>
                <a:gd name="T31" fmla="*/ 16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187">
                  <a:moveTo>
                    <a:pt x="11" y="0"/>
                  </a:moveTo>
                  <a:lnTo>
                    <a:pt x="11" y="0"/>
                  </a:lnTo>
                  <a:cubicBezTo>
                    <a:pt x="5" y="0"/>
                    <a:pt x="0" y="5"/>
                    <a:pt x="0" y="11"/>
                  </a:cubicBezTo>
                  <a:cubicBezTo>
                    <a:pt x="0" y="175"/>
                    <a:pt x="0" y="175"/>
                    <a:pt x="0" y="175"/>
                  </a:cubicBezTo>
                  <a:cubicBezTo>
                    <a:pt x="0" y="181"/>
                    <a:pt x="5" y="186"/>
                    <a:pt x="11" y="186"/>
                  </a:cubicBezTo>
                  <a:cubicBezTo>
                    <a:pt x="244" y="186"/>
                    <a:pt x="244" y="186"/>
                    <a:pt x="244" y="186"/>
                  </a:cubicBezTo>
                  <a:cubicBezTo>
                    <a:pt x="251" y="186"/>
                    <a:pt x="256" y="181"/>
                    <a:pt x="256" y="175"/>
                  </a:cubicBezTo>
                  <a:cubicBezTo>
                    <a:pt x="256" y="11"/>
                    <a:pt x="256" y="11"/>
                    <a:pt x="256" y="11"/>
                  </a:cubicBezTo>
                  <a:cubicBezTo>
                    <a:pt x="256" y="5"/>
                    <a:pt x="251" y="0"/>
                    <a:pt x="244" y="0"/>
                  </a:cubicBezTo>
                  <a:lnTo>
                    <a:pt x="11" y="0"/>
                  </a:lnTo>
                  <a:close/>
                  <a:moveTo>
                    <a:pt x="233" y="163"/>
                  </a:moveTo>
                  <a:lnTo>
                    <a:pt x="233" y="163"/>
                  </a:lnTo>
                  <a:cubicBezTo>
                    <a:pt x="23" y="163"/>
                    <a:pt x="23" y="163"/>
                    <a:pt x="23" y="163"/>
                  </a:cubicBezTo>
                  <a:cubicBezTo>
                    <a:pt x="23" y="23"/>
                    <a:pt x="23" y="23"/>
                    <a:pt x="23" y="23"/>
                  </a:cubicBezTo>
                  <a:cubicBezTo>
                    <a:pt x="233" y="23"/>
                    <a:pt x="233" y="23"/>
                    <a:pt x="233" y="23"/>
                  </a:cubicBezTo>
                  <a:lnTo>
                    <a:pt x="233" y="16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688"/>
            </a:p>
          </p:txBody>
        </p:sp>
        <p:sp>
          <p:nvSpPr>
            <p:cNvPr id="87" name="Freeform 215"/>
            <p:cNvSpPr>
              <a:spLocks noChangeArrowheads="1"/>
            </p:cNvSpPr>
            <p:nvPr/>
          </p:nvSpPr>
          <p:spPr bwMode="auto">
            <a:xfrm>
              <a:off x="5769488" y="3869993"/>
              <a:ext cx="196340" cy="137067"/>
            </a:xfrm>
            <a:custGeom>
              <a:avLst/>
              <a:gdLst>
                <a:gd name="T0" fmla="*/ 455 w 467"/>
                <a:gd name="T1" fmla="*/ 141 h 328"/>
                <a:gd name="T2" fmla="*/ 455 w 467"/>
                <a:gd name="T3" fmla="*/ 141 h 328"/>
                <a:gd name="T4" fmla="*/ 431 w 467"/>
                <a:gd name="T5" fmla="*/ 141 h 328"/>
                <a:gd name="T6" fmla="*/ 431 w 467"/>
                <a:gd name="T7" fmla="*/ 73 h 328"/>
                <a:gd name="T8" fmla="*/ 428 w 467"/>
                <a:gd name="T9" fmla="*/ 65 h 328"/>
                <a:gd name="T10" fmla="*/ 362 w 467"/>
                <a:gd name="T11" fmla="*/ 4 h 328"/>
                <a:gd name="T12" fmla="*/ 355 w 467"/>
                <a:gd name="T13" fmla="*/ 0 h 328"/>
                <a:gd name="T14" fmla="*/ 110 w 467"/>
                <a:gd name="T15" fmla="*/ 0 h 328"/>
                <a:gd name="T16" fmla="*/ 102 w 467"/>
                <a:gd name="T17" fmla="*/ 4 h 328"/>
                <a:gd name="T18" fmla="*/ 38 w 467"/>
                <a:gd name="T19" fmla="*/ 65 h 328"/>
                <a:gd name="T20" fmla="*/ 35 w 467"/>
                <a:gd name="T21" fmla="*/ 73 h 328"/>
                <a:gd name="T22" fmla="*/ 35 w 467"/>
                <a:gd name="T23" fmla="*/ 117 h 328"/>
                <a:gd name="T24" fmla="*/ 11 w 467"/>
                <a:gd name="T25" fmla="*/ 117 h 328"/>
                <a:gd name="T26" fmla="*/ 0 w 467"/>
                <a:gd name="T27" fmla="*/ 129 h 328"/>
                <a:gd name="T28" fmla="*/ 11 w 467"/>
                <a:gd name="T29" fmla="*/ 141 h 328"/>
                <a:gd name="T30" fmla="*/ 35 w 467"/>
                <a:gd name="T31" fmla="*/ 141 h 328"/>
                <a:gd name="T32" fmla="*/ 35 w 467"/>
                <a:gd name="T33" fmla="*/ 187 h 328"/>
                <a:gd name="T34" fmla="*/ 11 w 467"/>
                <a:gd name="T35" fmla="*/ 187 h 328"/>
                <a:gd name="T36" fmla="*/ 0 w 467"/>
                <a:gd name="T37" fmla="*/ 199 h 328"/>
                <a:gd name="T38" fmla="*/ 11 w 467"/>
                <a:gd name="T39" fmla="*/ 210 h 328"/>
                <a:gd name="T40" fmla="*/ 35 w 467"/>
                <a:gd name="T41" fmla="*/ 210 h 328"/>
                <a:gd name="T42" fmla="*/ 35 w 467"/>
                <a:gd name="T43" fmla="*/ 249 h 328"/>
                <a:gd name="T44" fmla="*/ 38 w 467"/>
                <a:gd name="T45" fmla="*/ 256 h 328"/>
                <a:gd name="T46" fmla="*/ 102 w 467"/>
                <a:gd name="T47" fmla="*/ 324 h 328"/>
                <a:gd name="T48" fmla="*/ 110 w 467"/>
                <a:gd name="T49" fmla="*/ 327 h 328"/>
                <a:gd name="T50" fmla="*/ 362 w 467"/>
                <a:gd name="T51" fmla="*/ 327 h 328"/>
                <a:gd name="T52" fmla="*/ 371 w 467"/>
                <a:gd name="T53" fmla="*/ 323 h 328"/>
                <a:gd name="T54" fmla="*/ 429 w 467"/>
                <a:gd name="T55" fmla="*/ 256 h 328"/>
                <a:gd name="T56" fmla="*/ 431 w 467"/>
                <a:gd name="T57" fmla="*/ 249 h 328"/>
                <a:gd name="T58" fmla="*/ 431 w 467"/>
                <a:gd name="T59" fmla="*/ 163 h 328"/>
                <a:gd name="T60" fmla="*/ 455 w 467"/>
                <a:gd name="T61" fmla="*/ 163 h 328"/>
                <a:gd name="T62" fmla="*/ 466 w 467"/>
                <a:gd name="T63" fmla="*/ 152 h 328"/>
                <a:gd name="T64" fmla="*/ 455 w 467"/>
                <a:gd name="T65" fmla="*/ 141 h 328"/>
                <a:gd name="T66" fmla="*/ 408 w 467"/>
                <a:gd name="T67" fmla="*/ 244 h 328"/>
                <a:gd name="T68" fmla="*/ 408 w 467"/>
                <a:gd name="T69" fmla="*/ 244 h 328"/>
                <a:gd name="T70" fmla="*/ 357 w 467"/>
                <a:gd name="T71" fmla="*/ 304 h 328"/>
                <a:gd name="T72" fmla="*/ 115 w 467"/>
                <a:gd name="T73" fmla="*/ 304 h 328"/>
                <a:gd name="T74" fmla="*/ 58 w 467"/>
                <a:gd name="T75" fmla="*/ 244 h 328"/>
                <a:gd name="T76" fmla="*/ 58 w 467"/>
                <a:gd name="T77" fmla="*/ 78 h 328"/>
                <a:gd name="T78" fmla="*/ 115 w 467"/>
                <a:gd name="T79" fmla="*/ 24 h 328"/>
                <a:gd name="T80" fmla="*/ 349 w 467"/>
                <a:gd name="T81" fmla="*/ 24 h 328"/>
                <a:gd name="T82" fmla="*/ 408 w 467"/>
                <a:gd name="T83" fmla="*/ 78 h 328"/>
                <a:gd name="T84" fmla="*/ 408 w 467"/>
                <a:gd name="T85" fmla="*/ 244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7" h="328">
                  <a:moveTo>
                    <a:pt x="455" y="141"/>
                  </a:moveTo>
                  <a:lnTo>
                    <a:pt x="455" y="141"/>
                  </a:lnTo>
                  <a:cubicBezTo>
                    <a:pt x="431" y="141"/>
                    <a:pt x="431" y="141"/>
                    <a:pt x="431" y="141"/>
                  </a:cubicBezTo>
                  <a:cubicBezTo>
                    <a:pt x="431" y="73"/>
                    <a:pt x="431" y="73"/>
                    <a:pt x="431" y="73"/>
                  </a:cubicBezTo>
                  <a:cubicBezTo>
                    <a:pt x="431" y="70"/>
                    <a:pt x="430" y="67"/>
                    <a:pt x="428" y="65"/>
                  </a:cubicBezTo>
                  <a:cubicBezTo>
                    <a:pt x="362" y="4"/>
                    <a:pt x="362" y="4"/>
                    <a:pt x="362" y="4"/>
                  </a:cubicBezTo>
                  <a:cubicBezTo>
                    <a:pt x="360" y="2"/>
                    <a:pt x="357" y="0"/>
                    <a:pt x="355" y="0"/>
                  </a:cubicBezTo>
                  <a:cubicBezTo>
                    <a:pt x="110" y="0"/>
                    <a:pt x="110" y="0"/>
                    <a:pt x="110" y="0"/>
                  </a:cubicBezTo>
                  <a:cubicBezTo>
                    <a:pt x="107" y="0"/>
                    <a:pt x="104" y="2"/>
                    <a:pt x="102" y="4"/>
                  </a:cubicBezTo>
                  <a:cubicBezTo>
                    <a:pt x="38" y="65"/>
                    <a:pt x="38" y="65"/>
                    <a:pt x="38" y="65"/>
                  </a:cubicBezTo>
                  <a:cubicBezTo>
                    <a:pt x="36" y="68"/>
                    <a:pt x="35" y="70"/>
                    <a:pt x="35" y="73"/>
                  </a:cubicBezTo>
                  <a:cubicBezTo>
                    <a:pt x="35" y="117"/>
                    <a:pt x="35" y="117"/>
                    <a:pt x="35" y="117"/>
                  </a:cubicBezTo>
                  <a:cubicBezTo>
                    <a:pt x="11" y="117"/>
                    <a:pt x="11" y="117"/>
                    <a:pt x="11" y="117"/>
                  </a:cubicBezTo>
                  <a:cubicBezTo>
                    <a:pt x="5" y="117"/>
                    <a:pt x="0" y="123"/>
                    <a:pt x="0" y="129"/>
                  </a:cubicBezTo>
                  <a:cubicBezTo>
                    <a:pt x="0" y="135"/>
                    <a:pt x="5" y="141"/>
                    <a:pt x="11" y="141"/>
                  </a:cubicBezTo>
                  <a:cubicBezTo>
                    <a:pt x="35" y="141"/>
                    <a:pt x="35" y="141"/>
                    <a:pt x="35" y="141"/>
                  </a:cubicBezTo>
                  <a:cubicBezTo>
                    <a:pt x="35" y="187"/>
                    <a:pt x="35" y="187"/>
                    <a:pt x="35" y="187"/>
                  </a:cubicBezTo>
                  <a:cubicBezTo>
                    <a:pt x="11" y="187"/>
                    <a:pt x="11" y="187"/>
                    <a:pt x="11" y="187"/>
                  </a:cubicBezTo>
                  <a:cubicBezTo>
                    <a:pt x="5" y="187"/>
                    <a:pt x="0" y="193"/>
                    <a:pt x="0" y="199"/>
                  </a:cubicBezTo>
                  <a:cubicBezTo>
                    <a:pt x="0" y="205"/>
                    <a:pt x="5" y="210"/>
                    <a:pt x="11" y="210"/>
                  </a:cubicBezTo>
                  <a:cubicBezTo>
                    <a:pt x="35" y="210"/>
                    <a:pt x="35" y="210"/>
                    <a:pt x="35" y="210"/>
                  </a:cubicBezTo>
                  <a:cubicBezTo>
                    <a:pt x="35" y="249"/>
                    <a:pt x="35" y="249"/>
                    <a:pt x="35" y="249"/>
                  </a:cubicBezTo>
                  <a:cubicBezTo>
                    <a:pt x="35" y="251"/>
                    <a:pt x="36" y="254"/>
                    <a:pt x="38" y="256"/>
                  </a:cubicBezTo>
                  <a:cubicBezTo>
                    <a:pt x="102" y="324"/>
                    <a:pt x="102" y="324"/>
                    <a:pt x="102" y="324"/>
                  </a:cubicBezTo>
                  <a:cubicBezTo>
                    <a:pt x="104" y="326"/>
                    <a:pt x="107" y="327"/>
                    <a:pt x="110" y="327"/>
                  </a:cubicBezTo>
                  <a:cubicBezTo>
                    <a:pt x="362" y="327"/>
                    <a:pt x="362" y="327"/>
                    <a:pt x="362" y="327"/>
                  </a:cubicBezTo>
                  <a:cubicBezTo>
                    <a:pt x="365" y="327"/>
                    <a:pt x="369" y="326"/>
                    <a:pt x="371" y="323"/>
                  </a:cubicBezTo>
                  <a:cubicBezTo>
                    <a:pt x="429" y="256"/>
                    <a:pt x="429" y="256"/>
                    <a:pt x="429" y="256"/>
                  </a:cubicBezTo>
                  <a:cubicBezTo>
                    <a:pt x="431" y="254"/>
                    <a:pt x="431" y="251"/>
                    <a:pt x="431" y="249"/>
                  </a:cubicBezTo>
                  <a:cubicBezTo>
                    <a:pt x="431" y="163"/>
                    <a:pt x="431" y="163"/>
                    <a:pt x="431" y="163"/>
                  </a:cubicBezTo>
                  <a:cubicBezTo>
                    <a:pt x="455" y="163"/>
                    <a:pt x="455" y="163"/>
                    <a:pt x="455" y="163"/>
                  </a:cubicBezTo>
                  <a:cubicBezTo>
                    <a:pt x="461" y="163"/>
                    <a:pt x="466" y="158"/>
                    <a:pt x="466" y="152"/>
                  </a:cubicBezTo>
                  <a:cubicBezTo>
                    <a:pt x="466" y="146"/>
                    <a:pt x="461" y="141"/>
                    <a:pt x="455" y="141"/>
                  </a:cubicBezTo>
                  <a:close/>
                  <a:moveTo>
                    <a:pt x="408" y="244"/>
                  </a:moveTo>
                  <a:lnTo>
                    <a:pt x="408" y="244"/>
                  </a:lnTo>
                  <a:cubicBezTo>
                    <a:pt x="357" y="304"/>
                    <a:pt x="357" y="304"/>
                    <a:pt x="357" y="304"/>
                  </a:cubicBezTo>
                  <a:cubicBezTo>
                    <a:pt x="115" y="304"/>
                    <a:pt x="115" y="304"/>
                    <a:pt x="115" y="304"/>
                  </a:cubicBezTo>
                  <a:cubicBezTo>
                    <a:pt x="58" y="244"/>
                    <a:pt x="58" y="244"/>
                    <a:pt x="58" y="244"/>
                  </a:cubicBezTo>
                  <a:cubicBezTo>
                    <a:pt x="58" y="78"/>
                    <a:pt x="58" y="78"/>
                    <a:pt x="58" y="78"/>
                  </a:cubicBezTo>
                  <a:cubicBezTo>
                    <a:pt x="115" y="24"/>
                    <a:pt x="115" y="24"/>
                    <a:pt x="115" y="24"/>
                  </a:cubicBezTo>
                  <a:cubicBezTo>
                    <a:pt x="349" y="24"/>
                    <a:pt x="349" y="24"/>
                    <a:pt x="349" y="24"/>
                  </a:cubicBezTo>
                  <a:cubicBezTo>
                    <a:pt x="408" y="78"/>
                    <a:pt x="408" y="78"/>
                    <a:pt x="408" y="78"/>
                  </a:cubicBezTo>
                  <a:lnTo>
                    <a:pt x="408" y="24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688"/>
            </a:p>
          </p:txBody>
        </p:sp>
        <p:sp>
          <p:nvSpPr>
            <p:cNvPr id="88" name="Freeform 216"/>
            <p:cNvSpPr>
              <a:spLocks noChangeArrowheads="1"/>
            </p:cNvSpPr>
            <p:nvPr/>
          </p:nvSpPr>
          <p:spPr bwMode="auto">
            <a:xfrm>
              <a:off x="5808385" y="3851470"/>
              <a:ext cx="116693" cy="9261"/>
            </a:xfrm>
            <a:custGeom>
              <a:avLst/>
              <a:gdLst>
                <a:gd name="T0" fmla="*/ 0 w 280"/>
                <a:gd name="T1" fmla="*/ 12 h 24"/>
                <a:gd name="T2" fmla="*/ 0 w 280"/>
                <a:gd name="T3" fmla="*/ 12 h 24"/>
                <a:gd name="T4" fmla="*/ 12 w 280"/>
                <a:gd name="T5" fmla="*/ 23 h 24"/>
                <a:gd name="T6" fmla="*/ 268 w 280"/>
                <a:gd name="T7" fmla="*/ 23 h 24"/>
                <a:gd name="T8" fmla="*/ 279 w 280"/>
                <a:gd name="T9" fmla="*/ 12 h 24"/>
                <a:gd name="T10" fmla="*/ 268 w 280"/>
                <a:gd name="T11" fmla="*/ 0 h 24"/>
                <a:gd name="T12" fmla="*/ 12 w 280"/>
                <a:gd name="T13" fmla="*/ 0 h 24"/>
                <a:gd name="T14" fmla="*/ 0 w 280"/>
                <a:gd name="T15" fmla="*/ 12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24">
                  <a:moveTo>
                    <a:pt x="0" y="12"/>
                  </a:moveTo>
                  <a:lnTo>
                    <a:pt x="0" y="12"/>
                  </a:lnTo>
                  <a:cubicBezTo>
                    <a:pt x="0" y="18"/>
                    <a:pt x="6" y="23"/>
                    <a:pt x="12" y="23"/>
                  </a:cubicBezTo>
                  <a:cubicBezTo>
                    <a:pt x="268" y="23"/>
                    <a:pt x="268" y="23"/>
                    <a:pt x="268" y="23"/>
                  </a:cubicBezTo>
                  <a:cubicBezTo>
                    <a:pt x="274" y="23"/>
                    <a:pt x="279" y="18"/>
                    <a:pt x="279" y="12"/>
                  </a:cubicBezTo>
                  <a:cubicBezTo>
                    <a:pt x="279" y="5"/>
                    <a:pt x="274" y="0"/>
                    <a:pt x="268" y="0"/>
                  </a:cubicBezTo>
                  <a:cubicBezTo>
                    <a:pt x="12" y="0"/>
                    <a:pt x="12" y="0"/>
                    <a:pt x="12" y="0"/>
                  </a:cubicBezTo>
                  <a:cubicBezTo>
                    <a:pt x="6" y="0"/>
                    <a:pt x="0" y="5"/>
                    <a:pt x="0" y="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688"/>
            </a:p>
          </p:txBody>
        </p:sp>
        <p:sp>
          <p:nvSpPr>
            <p:cNvPr id="89" name="Freeform 217"/>
            <p:cNvSpPr>
              <a:spLocks noChangeArrowheads="1"/>
            </p:cNvSpPr>
            <p:nvPr/>
          </p:nvSpPr>
          <p:spPr bwMode="auto">
            <a:xfrm>
              <a:off x="5817647" y="3831095"/>
              <a:ext cx="98169" cy="9262"/>
            </a:xfrm>
            <a:custGeom>
              <a:avLst/>
              <a:gdLst>
                <a:gd name="T0" fmla="*/ 12 w 234"/>
                <a:gd name="T1" fmla="*/ 23 h 24"/>
                <a:gd name="T2" fmla="*/ 12 w 234"/>
                <a:gd name="T3" fmla="*/ 23 h 24"/>
                <a:gd name="T4" fmla="*/ 222 w 234"/>
                <a:gd name="T5" fmla="*/ 23 h 24"/>
                <a:gd name="T6" fmla="*/ 233 w 234"/>
                <a:gd name="T7" fmla="*/ 12 h 24"/>
                <a:gd name="T8" fmla="*/ 222 w 234"/>
                <a:gd name="T9" fmla="*/ 0 h 24"/>
                <a:gd name="T10" fmla="*/ 12 w 234"/>
                <a:gd name="T11" fmla="*/ 0 h 24"/>
                <a:gd name="T12" fmla="*/ 0 w 234"/>
                <a:gd name="T13" fmla="*/ 12 h 24"/>
                <a:gd name="T14" fmla="*/ 12 w 234"/>
                <a:gd name="T15" fmla="*/ 23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24">
                  <a:moveTo>
                    <a:pt x="12" y="23"/>
                  </a:moveTo>
                  <a:lnTo>
                    <a:pt x="12" y="23"/>
                  </a:lnTo>
                  <a:cubicBezTo>
                    <a:pt x="222" y="23"/>
                    <a:pt x="222" y="23"/>
                    <a:pt x="222" y="23"/>
                  </a:cubicBezTo>
                  <a:cubicBezTo>
                    <a:pt x="228" y="23"/>
                    <a:pt x="233" y="18"/>
                    <a:pt x="233" y="12"/>
                  </a:cubicBezTo>
                  <a:cubicBezTo>
                    <a:pt x="233" y="6"/>
                    <a:pt x="228" y="0"/>
                    <a:pt x="222" y="0"/>
                  </a:cubicBezTo>
                  <a:cubicBezTo>
                    <a:pt x="12" y="0"/>
                    <a:pt x="12" y="0"/>
                    <a:pt x="12" y="0"/>
                  </a:cubicBezTo>
                  <a:cubicBezTo>
                    <a:pt x="5" y="0"/>
                    <a:pt x="0" y="6"/>
                    <a:pt x="0" y="12"/>
                  </a:cubicBezTo>
                  <a:cubicBezTo>
                    <a:pt x="0" y="18"/>
                    <a:pt x="5" y="23"/>
                    <a:pt x="12" y="2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688"/>
            </a:p>
          </p:txBody>
        </p:sp>
        <p:sp>
          <p:nvSpPr>
            <p:cNvPr id="90" name="Freeform 218"/>
            <p:cNvSpPr>
              <a:spLocks noChangeArrowheads="1"/>
            </p:cNvSpPr>
            <p:nvPr/>
          </p:nvSpPr>
          <p:spPr bwMode="auto">
            <a:xfrm>
              <a:off x="5817647" y="3810721"/>
              <a:ext cx="98169" cy="9261"/>
            </a:xfrm>
            <a:custGeom>
              <a:avLst/>
              <a:gdLst>
                <a:gd name="T0" fmla="*/ 12 w 234"/>
                <a:gd name="T1" fmla="*/ 23 h 24"/>
                <a:gd name="T2" fmla="*/ 12 w 234"/>
                <a:gd name="T3" fmla="*/ 23 h 24"/>
                <a:gd name="T4" fmla="*/ 222 w 234"/>
                <a:gd name="T5" fmla="*/ 23 h 24"/>
                <a:gd name="T6" fmla="*/ 233 w 234"/>
                <a:gd name="T7" fmla="*/ 12 h 24"/>
                <a:gd name="T8" fmla="*/ 222 w 234"/>
                <a:gd name="T9" fmla="*/ 0 h 24"/>
                <a:gd name="T10" fmla="*/ 12 w 234"/>
                <a:gd name="T11" fmla="*/ 0 h 24"/>
                <a:gd name="T12" fmla="*/ 0 w 234"/>
                <a:gd name="T13" fmla="*/ 12 h 24"/>
                <a:gd name="T14" fmla="*/ 12 w 234"/>
                <a:gd name="T15" fmla="*/ 23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24">
                  <a:moveTo>
                    <a:pt x="12" y="23"/>
                  </a:moveTo>
                  <a:lnTo>
                    <a:pt x="12" y="23"/>
                  </a:lnTo>
                  <a:cubicBezTo>
                    <a:pt x="222" y="23"/>
                    <a:pt x="222" y="23"/>
                    <a:pt x="222" y="23"/>
                  </a:cubicBezTo>
                  <a:cubicBezTo>
                    <a:pt x="228" y="23"/>
                    <a:pt x="233" y="18"/>
                    <a:pt x="233" y="12"/>
                  </a:cubicBezTo>
                  <a:cubicBezTo>
                    <a:pt x="233" y="6"/>
                    <a:pt x="228" y="0"/>
                    <a:pt x="222" y="0"/>
                  </a:cubicBezTo>
                  <a:cubicBezTo>
                    <a:pt x="12" y="0"/>
                    <a:pt x="12" y="0"/>
                    <a:pt x="12" y="0"/>
                  </a:cubicBezTo>
                  <a:cubicBezTo>
                    <a:pt x="5" y="0"/>
                    <a:pt x="0" y="6"/>
                    <a:pt x="0" y="12"/>
                  </a:cubicBezTo>
                  <a:cubicBezTo>
                    <a:pt x="0" y="18"/>
                    <a:pt x="5" y="23"/>
                    <a:pt x="12" y="2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688"/>
            </a:p>
          </p:txBody>
        </p:sp>
        <p:sp>
          <p:nvSpPr>
            <p:cNvPr id="91" name="Freeform 219"/>
            <p:cNvSpPr>
              <a:spLocks noChangeArrowheads="1"/>
            </p:cNvSpPr>
            <p:nvPr/>
          </p:nvSpPr>
          <p:spPr bwMode="auto">
            <a:xfrm>
              <a:off x="5817647" y="3792198"/>
              <a:ext cx="98169" cy="11114"/>
            </a:xfrm>
            <a:custGeom>
              <a:avLst/>
              <a:gdLst>
                <a:gd name="T0" fmla="*/ 12 w 234"/>
                <a:gd name="T1" fmla="*/ 24 h 25"/>
                <a:gd name="T2" fmla="*/ 12 w 234"/>
                <a:gd name="T3" fmla="*/ 24 h 25"/>
                <a:gd name="T4" fmla="*/ 222 w 234"/>
                <a:gd name="T5" fmla="*/ 24 h 25"/>
                <a:gd name="T6" fmla="*/ 233 w 234"/>
                <a:gd name="T7" fmla="*/ 11 h 25"/>
                <a:gd name="T8" fmla="*/ 222 w 234"/>
                <a:gd name="T9" fmla="*/ 0 h 25"/>
                <a:gd name="T10" fmla="*/ 12 w 234"/>
                <a:gd name="T11" fmla="*/ 0 h 25"/>
                <a:gd name="T12" fmla="*/ 0 w 234"/>
                <a:gd name="T13" fmla="*/ 11 h 25"/>
                <a:gd name="T14" fmla="*/ 12 w 234"/>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25">
                  <a:moveTo>
                    <a:pt x="12" y="24"/>
                  </a:moveTo>
                  <a:lnTo>
                    <a:pt x="12" y="24"/>
                  </a:lnTo>
                  <a:cubicBezTo>
                    <a:pt x="222" y="24"/>
                    <a:pt x="222" y="24"/>
                    <a:pt x="222" y="24"/>
                  </a:cubicBezTo>
                  <a:cubicBezTo>
                    <a:pt x="228" y="24"/>
                    <a:pt x="233" y="18"/>
                    <a:pt x="233" y="11"/>
                  </a:cubicBezTo>
                  <a:cubicBezTo>
                    <a:pt x="233" y="5"/>
                    <a:pt x="228" y="0"/>
                    <a:pt x="222" y="0"/>
                  </a:cubicBezTo>
                  <a:cubicBezTo>
                    <a:pt x="12" y="0"/>
                    <a:pt x="12" y="0"/>
                    <a:pt x="12" y="0"/>
                  </a:cubicBezTo>
                  <a:cubicBezTo>
                    <a:pt x="5" y="0"/>
                    <a:pt x="0" y="5"/>
                    <a:pt x="0" y="11"/>
                  </a:cubicBezTo>
                  <a:cubicBezTo>
                    <a:pt x="0" y="18"/>
                    <a:pt x="5" y="24"/>
                    <a:pt x="12" y="2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688"/>
            </a:p>
          </p:txBody>
        </p:sp>
        <p:sp>
          <p:nvSpPr>
            <p:cNvPr id="92" name="Freeform 220"/>
            <p:cNvSpPr>
              <a:spLocks noChangeArrowheads="1"/>
            </p:cNvSpPr>
            <p:nvPr/>
          </p:nvSpPr>
          <p:spPr bwMode="auto">
            <a:xfrm>
              <a:off x="5808385" y="4018174"/>
              <a:ext cx="116693" cy="9261"/>
            </a:xfrm>
            <a:custGeom>
              <a:avLst/>
              <a:gdLst>
                <a:gd name="T0" fmla="*/ 268 w 280"/>
                <a:gd name="T1" fmla="*/ 0 h 24"/>
                <a:gd name="T2" fmla="*/ 268 w 280"/>
                <a:gd name="T3" fmla="*/ 0 h 24"/>
                <a:gd name="T4" fmla="*/ 12 w 280"/>
                <a:gd name="T5" fmla="*/ 0 h 24"/>
                <a:gd name="T6" fmla="*/ 0 w 280"/>
                <a:gd name="T7" fmla="*/ 11 h 24"/>
                <a:gd name="T8" fmla="*/ 12 w 280"/>
                <a:gd name="T9" fmla="*/ 23 h 24"/>
                <a:gd name="T10" fmla="*/ 268 w 280"/>
                <a:gd name="T11" fmla="*/ 23 h 24"/>
                <a:gd name="T12" fmla="*/ 279 w 280"/>
                <a:gd name="T13" fmla="*/ 11 h 24"/>
                <a:gd name="T14" fmla="*/ 268 w 280"/>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24">
                  <a:moveTo>
                    <a:pt x="268" y="0"/>
                  </a:moveTo>
                  <a:lnTo>
                    <a:pt x="268" y="0"/>
                  </a:lnTo>
                  <a:cubicBezTo>
                    <a:pt x="12" y="0"/>
                    <a:pt x="12" y="0"/>
                    <a:pt x="12" y="0"/>
                  </a:cubicBezTo>
                  <a:cubicBezTo>
                    <a:pt x="6" y="0"/>
                    <a:pt x="0" y="5"/>
                    <a:pt x="0" y="11"/>
                  </a:cubicBezTo>
                  <a:cubicBezTo>
                    <a:pt x="0" y="18"/>
                    <a:pt x="6" y="23"/>
                    <a:pt x="12" y="23"/>
                  </a:cubicBezTo>
                  <a:cubicBezTo>
                    <a:pt x="268" y="23"/>
                    <a:pt x="268" y="23"/>
                    <a:pt x="268" y="23"/>
                  </a:cubicBezTo>
                  <a:cubicBezTo>
                    <a:pt x="274" y="23"/>
                    <a:pt x="279" y="18"/>
                    <a:pt x="279" y="11"/>
                  </a:cubicBezTo>
                  <a:cubicBezTo>
                    <a:pt x="279" y="5"/>
                    <a:pt x="274" y="0"/>
                    <a:pt x="26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688"/>
            </a:p>
          </p:txBody>
        </p:sp>
        <p:sp>
          <p:nvSpPr>
            <p:cNvPr id="93" name="Freeform 221"/>
            <p:cNvSpPr>
              <a:spLocks noChangeArrowheads="1"/>
            </p:cNvSpPr>
            <p:nvPr/>
          </p:nvSpPr>
          <p:spPr bwMode="auto">
            <a:xfrm>
              <a:off x="5817647" y="4036697"/>
              <a:ext cx="98169" cy="11114"/>
            </a:xfrm>
            <a:custGeom>
              <a:avLst/>
              <a:gdLst>
                <a:gd name="T0" fmla="*/ 222 w 234"/>
                <a:gd name="T1" fmla="*/ 0 h 25"/>
                <a:gd name="T2" fmla="*/ 222 w 234"/>
                <a:gd name="T3" fmla="*/ 0 h 25"/>
                <a:gd name="T4" fmla="*/ 12 w 234"/>
                <a:gd name="T5" fmla="*/ 0 h 25"/>
                <a:gd name="T6" fmla="*/ 0 w 234"/>
                <a:gd name="T7" fmla="*/ 12 h 25"/>
                <a:gd name="T8" fmla="*/ 12 w 234"/>
                <a:gd name="T9" fmla="*/ 24 h 25"/>
                <a:gd name="T10" fmla="*/ 222 w 234"/>
                <a:gd name="T11" fmla="*/ 24 h 25"/>
                <a:gd name="T12" fmla="*/ 233 w 234"/>
                <a:gd name="T13" fmla="*/ 12 h 25"/>
                <a:gd name="T14" fmla="*/ 222 w 234"/>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25">
                  <a:moveTo>
                    <a:pt x="222" y="0"/>
                  </a:moveTo>
                  <a:lnTo>
                    <a:pt x="222" y="0"/>
                  </a:lnTo>
                  <a:cubicBezTo>
                    <a:pt x="12" y="0"/>
                    <a:pt x="12" y="0"/>
                    <a:pt x="12" y="0"/>
                  </a:cubicBezTo>
                  <a:cubicBezTo>
                    <a:pt x="5" y="0"/>
                    <a:pt x="0" y="5"/>
                    <a:pt x="0" y="12"/>
                  </a:cubicBezTo>
                  <a:cubicBezTo>
                    <a:pt x="0" y="18"/>
                    <a:pt x="5" y="24"/>
                    <a:pt x="12" y="24"/>
                  </a:cubicBezTo>
                  <a:cubicBezTo>
                    <a:pt x="222" y="24"/>
                    <a:pt x="222" y="24"/>
                    <a:pt x="222" y="24"/>
                  </a:cubicBezTo>
                  <a:cubicBezTo>
                    <a:pt x="228" y="24"/>
                    <a:pt x="233" y="18"/>
                    <a:pt x="233" y="12"/>
                  </a:cubicBezTo>
                  <a:cubicBezTo>
                    <a:pt x="233" y="5"/>
                    <a:pt x="228" y="0"/>
                    <a:pt x="22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688"/>
            </a:p>
          </p:txBody>
        </p:sp>
        <p:sp>
          <p:nvSpPr>
            <p:cNvPr id="94" name="Freeform 222"/>
            <p:cNvSpPr>
              <a:spLocks noChangeArrowheads="1"/>
            </p:cNvSpPr>
            <p:nvPr/>
          </p:nvSpPr>
          <p:spPr bwMode="auto">
            <a:xfrm>
              <a:off x="5817647" y="4057071"/>
              <a:ext cx="98169" cy="11114"/>
            </a:xfrm>
            <a:custGeom>
              <a:avLst/>
              <a:gdLst>
                <a:gd name="T0" fmla="*/ 222 w 234"/>
                <a:gd name="T1" fmla="*/ 0 h 25"/>
                <a:gd name="T2" fmla="*/ 222 w 234"/>
                <a:gd name="T3" fmla="*/ 0 h 25"/>
                <a:gd name="T4" fmla="*/ 12 w 234"/>
                <a:gd name="T5" fmla="*/ 0 h 25"/>
                <a:gd name="T6" fmla="*/ 0 w 234"/>
                <a:gd name="T7" fmla="*/ 12 h 25"/>
                <a:gd name="T8" fmla="*/ 12 w 234"/>
                <a:gd name="T9" fmla="*/ 24 h 25"/>
                <a:gd name="T10" fmla="*/ 222 w 234"/>
                <a:gd name="T11" fmla="*/ 24 h 25"/>
                <a:gd name="T12" fmla="*/ 233 w 234"/>
                <a:gd name="T13" fmla="*/ 12 h 25"/>
                <a:gd name="T14" fmla="*/ 222 w 234"/>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25">
                  <a:moveTo>
                    <a:pt x="222" y="0"/>
                  </a:moveTo>
                  <a:lnTo>
                    <a:pt x="222" y="0"/>
                  </a:lnTo>
                  <a:cubicBezTo>
                    <a:pt x="12" y="0"/>
                    <a:pt x="12" y="0"/>
                    <a:pt x="12" y="0"/>
                  </a:cubicBezTo>
                  <a:cubicBezTo>
                    <a:pt x="5" y="0"/>
                    <a:pt x="0" y="6"/>
                    <a:pt x="0" y="12"/>
                  </a:cubicBezTo>
                  <a:cubicBezTo>
                    <a:pt x="0" y="19"/>
                    <a:pt x="5" y="24"/>
                    <a:pt x="12" y="24"/>
                  </a:cubicBezTo>
                  <a:cubicBezTo>
                    <a:pt x="222" y="24"/>
                    <a:pt x="222" y="24"/>
                    <a:pt x="222" y="24"/>
                  </a:cubicBezTo>
                  <a:cubicBezTo>
                    <a:pt x="228" y="24"/>
                    <a:pt x="233" y="19"/>
                    <a:pt x="233" y="12"/>
                  </a:cubicBezTo>
                  <a:cubicBezTo>
                    <a:pt x="233" y="6"/>
                    <a:pt x="228" y="0"/>
                    <a:pt x="22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688"/>
            </a:p>
          </p:txBody>
        </p:sp>
        <p:sp>
          <p:nvSpPr>
            <p:cNvPr id="95" name="Freeform 223"/>
            <p:cNvSpPr>
              <a:spLocks noChangeArrowheads="1"/>
            </p:cNvSpPr>
            <p:nvPr/>
          </p:nvSpPr>
          <p:spPr bwMode="auto">
            <a:xfrm>
              <a:off x="5817647" y="4075594"/>
              <a:ext cx="98169" cy="9262"/>
            </a:xfrm>
            <a:custGeom>
              <a:avLst/>
              <a:gdLst>
                <a:gd name="T0" fmla="*/ 222 w 234"/>
                <a:gd name="T1" fmla="*/ 0 h 24"/>
                <a:gd name="T2" fmla="*/ 222 w 234"/>
                <a:gd name="T3" fmla="*/ 0 h 24"/>
                <a:gd name="T4" fmla="*/ 12 w 234"/>
                <a:gd name="T5" fmla="*/ 0 h 24"/>
                <a:gd name="T6" fmla="*/ 0 w 234"/>
                <a:gd name="T7" fmla="*/ 12 h 24"/>
                <a:gd name="T8" fmla="*/ 12 w 234"/>
                <a:gd name="T9" fmla="*/ 23 h 24"/>
                <a:gd name="T10" fmla="*/ 222 w 234"/>
                <a:gd name="T11" fmla="*/ 23 h 24"/>
                <a:gd name="T12" fmla="*/ 233 w 234"/>
                <a:gd name="T13" fmla="*/ 12 h 24"/>
                <a:gd name="T14" fmla="*/ 222 w 234"/>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24">
                  <a:moveTo>
                    <a:pt x="222" y="0"/>
                  </a:moveTo>
                  <a:lnTo>
                    <a:pt x="222" y="0"/>
                  </a:lnTo>
                  <a:cubicBezTo>
                    <a:pt x="12" y="0"/>
                    <a:pt x="12" y="0"/>
                    <a:pt x="12" y="0"/>
                  </a:cubicBezTo>
                  <a:cubicBezTo>
                    <a:pt x="5" y="0"/>
                    <a:pt x="0" y="6"/>
                    <a:pt x="0" y="12"/>
                  </a:cubicBezTo>
                  <a:cubicBezTo>
                    <a:pt x="0" y="18"/>
                    <a:pt x="5" y="23"/>
                    <a:pt x="12" y="23"/>
                  </a:cubicBezTo>
                  <a:cubicBezTo>
                    <a:pt x="222" y="23"/>
                    <a:pt x="222" y="23"/>
                    <a:pt x="222" y="23"/>
                  </a:cubicBezTo>
                  <a:cubicBezTo>
                    <a:pt x="228" y="23"/>
                    <a:pt x="233" y="18"/>
                    <a:pt x="233" y="12"/>
                  </a:cubicBezTo>
                  <a:cubicBezTo>
                    <a:pt x="233" y="6"/>
                    <a:pt x="228" y="0"/>
                    <a:pt x="22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688"/>
            </a:p>
          </p:txBody>
        </p:sp>
      </p:grpSp>
      <p:grpSp>
        <p:nvGrpSpPr>
          <p:cNvPr id="96" name="Group 95"/>
          <p:cNvGrpSpPr>
            <a:grpSpLocks noChangeAspect="1"/>
          </p:cNvGrpSpPr>
          <p:nvPr/>
        </p:nvGrpSpPr>
        <p:grpSpPr>
          <a:xfrm>
            <a:off x="6587891" y="2338917"/>
            <a:ext cx="745016" cy="812740"/>
            <a:chOff x="6606241" y="5708310"/>
            <a:chExt cx="264934" cy="289018"/>
          </a:xfrm>
          <a:solidFill>
            <a:srgbClr val="0078EF"/>
          </a:solidFill>
        </p:grpSpPr>
        <p:sp>
          <p:nvSpPr>
            <p:cNvPr id="97" name="Freeform 333"/>
            <p:cNvSpPr>
              <a:spLocks noChangeArrowheads="1"/>
            </p:cNvSpPr>
            <p:nvPr/>
          </p:nvSpPr>
          <p:spPr bwMode="auto">
            <a:xfrm>
              <a:off x="6606241" y="5793533"/>
              <a:ext cx="264934" cy="146362"/>
            </a:xfrm>
            <a:custGeom>
              <a:avLst/>
              <a:gdLst>
                <a:gd name="T0" fmla="*/ 549 w 629"/>
                <a:gd name="T1" fmla="*/ 342 h 350"/>
                <a:gd name="T2" fmla="*/ 549 w 629"/>
                <a:gd name="T3" fmla="*/ 342 h 350"/>
                <a:gd name="T4" fmla="*/ 626 w 629"/>
                <a:gd name="T5" fmla="*/ 132 h 350"/>
                <a:gd name="T6" fmla="*/ 625 w 629"/>
                <a:gd name="T7" fmla="*/ 122 h 350"/>
                <a:gd name="T8" fmla="*/ 618 w 629"/>
                <a:gd name="T9" fmla="*/ 116 h 350"/>
                <a:gd name="T10" fmla="*/ 199 w 629"/>
                <a:gd name="T11" fmla="*/ 54 h 350"/>
                <a:gd name="T12" fmla="*/ 186 w 629"/>
                <a:gd name="T13" fmla="*/ 63 h 350"/>
                <a:gd name="T14" fmla="*/ 195 w 629"/>
                <a:gd name="T15" fmla="*/ 77 h 350"/>
                <a:gd name="T16" fmla="*/ 600 w 629"/>
                <a:gd name="T17" fmla="*/ 137 h 350"/>
                <a:gd name="T18" fmla="*/ 529 w 629"/>
                <a:gd name="T19" fmla="*/ 326 h 350"/>
                <a:gd name="T20" fmla="*/ 225 w 629"/>
                <a:gd name="T21" fmla="*/ 326 h 350"/>
                <a:gd name="T22" fmla="*/ 103 w 629"/>
                <a:gd name="T23" fmla="*/ 7 h 350"/>
                <a:gd name="T24" fmla="*/ 92 w 629"/>
                <a:gd name="T25" fmla="*/ 0 h 350"/>
                <a:gd name="T26" fmla="*/ 12 w 629"/>
                <a:gd name="T27" fmla="*/ 0 h 350"/>
                <a:gd name="T28" fmla="*/ 0 w 629"/>
                <a:gd name="T29" fmla="*/ 11 h 350"/>
                <a:gd name="T30" fmla="*/ 0 w 629"/>
                <a:gd name="T31" fmla="*/ 46 h 350"/>
                <a:gd name="T32" fmla="*/ 12 w 629"/>
                <a:gd name="T33" fmla="*/ 58 h 350"/>
                <a:gd name="T34" fmla="*/ 23 w 629"/>
                <a:gd name="T35" fmla="*/ 46 h 350"/>
                <a:gd name="T36" fmla="*/ 23 w 629"/>
                <a:gd name="T37" fmla="*/ 22 h 350"/>
                <a:gd name="T38" fmla="*/ 84 w 629"/>
                <a:gd name="T39" fmla="*/ 22 h 350"/>
                <a:gd name="T40" fmla="*/ 205 w 629"/>
                <a:gd name="T41" fmla="*/ 342 h 350"/>
                <a:gd name="T42" fmla="*/ 217 w 629"/>
                <a:gd name="T43" fmla="*/ 349 h 350"/>
                <a:gd name="T44" fmla="*/ 538 w 629"/>
                <a:gd name="T45" fmla="*/ 349 h 350"/>
                <a:gd name="T46" fmla="*/ 549 w 629"/>
                <a:gd name="T47" fmla="*/ 342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350">
                  <a:moveTo>
                    <a:pt x="549" y="342"/>
                  </a:moveTo>
                  <a:lnTo>
                    <a:pt x="549" y="342"/>
                  </a:lnTo>
                  <a:cubicBezTo>
                    <a:pt x="626" y="132"/>
                    <a:pt x="626" y="132"/>
                    <a:pt x="626" y="132"/>
                  </a:cubicBezTo>
                  <a:cubicBezTo>
                    <a:pt x="628" y="129"/>
                    <a:pt x="627" y="124"/>
                    <a:pt x="625" y="122"/>
                  </a:cubicBezTo>
                  <a:cubicBezTo>
                    <a:pt x="624" y="119"/>
                    <a:pt x="621" y="117"/>
                    <a:pt x="618" y="116"/>
                  </a:cubicBezTo>
                  <a:cubicBezTo>
                    <a:pt x="199" y="54"/>
                    <a:pt x="199" y="54"/>
                    <a:pt x="199" y="54"/>
                  </a:cubicBezTo>
                  <a:cubicBezTo>
                    <a:pt x="192" y="53"/>
                    <a:pt x="187" y="57"/>
                    <a:pt x="186" y="63"/>
                  </a:cubicBezTo>
                  <a:cubicBezTo>
                    <a:pt x="185" y="69"/>
                    <a:pt x="189" y="75"/>
                    <a:pt x="195" y="77"/>
                  </a:cubicBezTo>
                  <a:cubicBezTo>
                    <a:pt x="600" y="137"/>
                    <a:pt x="600" y="137"/>
                    <a:pt x="600" y="137"/>
                  </a:cubicBezTo>
                  <a:cubicBezTo>
                    <a:pt x="529" y="326"/>
                    <a:pt x="529" y="326"/>
                    <a:pt x="529" y="326"/>
                  </a:cubicBezTo>
                  <a:cubicBezTo>
                    <a:pt x="225" y="326"/>
                    <a:pt x="225" y="326"/>
                    <a:pt x="225" y="326"/>
                  </a:cubicBezTo>
                  <a:cubicBezTo>
                    <a:pt x="103" y="7"/>
                    <a:pt x="103" y="7"/>
                    <a:pt x="103" y="7"/>
                  </a:cubicBezTo>
                  <a:cubicBezTo>
                    <a:pt x="101" y="3"/>
                    <a:pt x="97" y="0"/>
                    <a:pt x="92" y="0"/>
                  </a:cubicBezTo>
                  <a:cubicBezTo>
                    <a:pt x="12" y="0"/>
                    <a:pt x="12" y="0"/>
                    <a:pt x="12" y="0"/>
                  </a:cubicBezTo>
                  <a:cubicBezTo>
                    <a:pt x="6" y="0"/>
                    <a:pt x="0" y="5"/>
                    <a:pt x="0" y="11"/>
                  </a:cubicBezTo>
                  <a:cubicBezTo>
                    <a:pt x="0" y="46"/>
                    <a:pt x="0" y="46"/>
                    <a:pt x="0" y="46"/>
                  </a:cubicBezTo>
                  <a:cubicBezTo>
                    <a:pt x="0" y="53"/>
                    <a:pt x="6" y="58"/>
                    <a:pt x="12" y="58"/>
                  </a:cubicBezTo>
                  <a:cubicBezTo>
                    <a:pt x="18" y="58"/>
                    <a:pt x="23" y="53"/>
                    <a:pt x="23" y="46"/>
                  </a:cubicBezTo>
                  <a:cubicBezTo>
                    <a:pt x="23" y="22"/>
                    <a:pt x="23" y="22"/>
                    <a:pt x="23" y="22"/>
                  </a:cubicBezTo>
                  <a:cubicBezTo>
                    <a:pt x="84" y="22"/>
                    <a:pt x="84" y="22"/>
                    <a:pt x="84" y="22"/>
                  </a:cubicBezTo>
                  <a:cubicBezTo>
                    <a:pt x="205" y="342"/>
                    <a:pt x="205" y="342"/>
                    <a:pt x="205" y="342"/>
                  </a:cubicBezTo>
                  <a:cubicBezTo>
                    <a:pt x="208" y="346"/>
                    <a:pt x="212" y="349"/>
                    <a:pt x="217" y="349"/>
                  </a:cubicBezTo>
                  <a:cubicBezTo>
                    <a:pt x="538" y="349"/>
                    <a:pt x="538" y="349"/>
                    <a:pt x="538" y="349"/>
                  </a:cubicBezTo>
                  <a:cubicBezTo>
                    <a:pt x="543" y="349"/>
                    <a:pt x="547" y="346"/>
                    <a:pt x="549" y="34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125"/>
            </a:p>
          </p:txBody>
        </p:sp>
        <p:sp>
          <p:nvSpPr>
            <p:cNvPr id="98" name="Freeform 334"/>
            <p:cNvSpPr>
              <a:spLocks noChangeArrowheads="1"/>
            </p:cNvSpPr>
            <p:nvPr/>
          </p:nvSpPr>
          <p:spPr bwMode="auto">
            <a:xfrm>
              <a:off x="6704433" y="5947306"/>
              <a:ext cx="50022" cy="50022"/>
            </a:xfrm>
            <a:custGeom>
              <a:avLst/>
              <a:gdLst>
                <a:gd name="T0" fmla="*/ 0 w 119"/>
                <a:gd name="T1" fmla="*/ 59 h 118"/>
                <a:gd name="T2" fmla="*/ 0 w 119"/>
                <a:gd name="T3" fmla="*/ 59 h 118"/>
                <a:gd name="T4" fmla="*/ 59 w 119"/>
                <a:gd name="T5" fmla="*/ 117 h 118"/>
                <a:gd name="T6" fmla="*/ 118 w 119"/>
                <a:gd name="T7" fmla="*/ 59 h 118"/>
                <a:gd name="T8" fmla="*/ 59 w 119"/>
                <a:gd name="T9" fmla="*/ 0 h 118"/>
                <a:gd name="T10" fmla="*/ 0 w 119"/>
                <a:gd name="T11" fmla="*/ 59 h 118"/>
                <a:gd name="T12" fmla="*/ 94 w 119"/>
                <a:gd name="T13" fmla="*/ 59 h 118"/>
                <a:gd name="T14" fmla="*/ 94 w 119"/>
                <a:gd name="T15" fmla="*/ 59 h 118"/>
                <a:gd name="T16" fmla="*/ 59 w 119"/>
                <a:gd name="T17" fmla="*/ 95 h 118"/>
                <a:gd name="T18" fmla="*/ 24 w 119"/>
                <a:gd name="T19" fmla="*/ 59 h 118"/>
                <a:gd name="T20" fmla="*/ 59 w 119"/>
                <a:gd name="T21" fmla="*/ 23 h 118"/>
                <a:gd name="T22" fmla="*/ 94 w 119"/>
                <a:gd name="T23"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118">
                  <a:moveTo>
                    <a:pt x="0" y="59"/>
                  </a:moveTo>
                  <a:lnTo>
                    <a:pt x="0" y="59"/>
                  </a:lnTo>
                  <a:cubicBezTo>
                    <a:pt x="0" y="91"/>
                    <a:pt x="27" y="117"/>
                    <a:pt x="59" y="117"/>
                  </a:cubicBezTo>
                  <a:cubicBezTo>
                    <a:pt x="91" y="117"/>
                    <a:pt x="118" y="91"/>
                    <a:pt x="118" y="59"/>
                  </a:cubicBezTo>
                  <a:cubicBezTo>
                    <a:pt x="118" y="26"/>
                    <a:pt x="91" y="0"/>
                    <a:pt x="59" y="0"/>
                  </a:cubicBezTo>
                  <a:cubicBezTo>
                    <a:pt x="27" y="0"/>
                    <a:pt x="0" y="26"/>
                    <a:pt x="0" y="59"/>
                  </a:cubicBezTo>
                  <a:close/>
                  <a:moveTo>
                    <a:pt x="94" y="59"/>
                  </a:moveTo>
                  <a:lnTo>
                    <a:pt x="94" y="59"/>
                  </a:lnTo>
                  <a:cubicBezTo>
                    <a:pt x="94" y="79"/>
                    <a:pt x="79" y="95"/>
                    <a:pt x="59" y="95"/>
                  </a:cubicBezTo>
                  <a:cubicBezTo>
                    <a:pt x="39" y="95"/>
                    <a:pt x="24" y="79"/>
                    <a:pt x="24" y="59"/>
                  </a:cubicBezTo>
                  <a:cubicBezTo>
                    <a:pt x="24" y="39"/>
                    <a:pt x="39" y="23"/>
                    <a:pt x="59" y="23"/>
                  </a:cubicBezTo>
                  <a:cubicBezTo>
                    <a:pt x="79" y="23"/>
                    <a:pt x="94" y="39"/>
                    <a:pt x="94" y="5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125"/>
            </a:p>
          </p:txBody>
        </p:sp>
        <p:sp>
          <p:nvSpPr>
            <p:cNvPr id="99" name="Freeform 335"/>
            <p:cNvSpPr>
              <a:spLocks noChangeArrowheads="1"/>
            </p:cNvSpPr>
            <p:nvPr/>
          </p:nvSpPr>
          <p:spPr bwMode="auto">
            <a:xfrm>
              <a:off x="6774835" y="5947306"/>
              <a:ext cx="50022" cy="50022"/>
            </a:xfrm>
            <a:custGeom>
              <a:avLst/>
              <a:gdLst>
                <a:gd name="T0" fmla="*/ 0 w 120"/>
                <a:gd name="T1" fmla="*/ 59 h 118"/>
                <a:gd name="T2" fmla="*/ 0 w 120"/>
                <a:gd name="T3" fmla="*/ 59 h 118"/>
                <a:gd name="T4" fmla="*/ 60 w 120"/>
                <a:gd name="T5" fmla="*/ 117 h 118"/>
                <a:gd name="T6" fmla="*/ 119 w 120"/>
                <a:gd name="T7" fmla="*/ 59 h 118"/>
                <a:gd name="T8" fmla="*/ 60 w 120"/>
                <a:gd name="T9" fmla="*/ 0 h 118"/>
                <a:gd name="T10" fmla="*/ 0 w 120"/>
                <a:gd name="T11" fmla="*/ 59 h 118"/>
                <a:gd name="T12" fmla="*/ 95 w 120"/>
                <a:gd name="T13" fmla="*/ 59 h 118"/>
                <a:gd name="T14" fmla="*/ 95 w 120"/>
                <a:gd name="T15" fmla="*/ 59 h 118"/>
                <a:gd name="T16" fmla="*/ 60 w 120"/>
                <a:gd name="T17" fmla="*/ 95 h 118"/>
                <a:gd name="T18" fmla="*/ 24 w 120"/>
                <a:gd name="T19" fmla="*/ 59 h 118"/>
                <a:gd name="T20" fmla="*/ 60 w 120"/>
                <a:gd name="T21" fmla="*/ 23 h 118"/>
                <a:gd name="T22" fmla="*/ 95 w 120"/>
                <a:gd name="T23"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 h="118">
                  <a:moveTo>
                    <a:pt x="0" y="59"/>
                  </a:moveTo>
                  <a:lnTo>
                    <a:pt x="0" y="59"/>
                  </a:lnTo>
                  <a:cubicBezTo>
                    <a:pt x="0" y="91"/>
                    <a:pt x="27" y="117"/>
                    <a:pt x="60" y="117"/>
                  </a:cubicBezTo>
                  <a:cubicBezTo>
                    <a:pt x="92" y="117"/>
                    <a:pt x="119" y="91"/>
                    <a:pt x="119" y="59"/>
                  </a:cubicBezTo>
                  <a:cubicBezTo>
                    <a:pt x="119" y="26"/>
                    <a:pt x="92" y="0"/>
                    <a:pt x="60" y="0"/>
                  </a:cubicBezTo>
                  <a:cubicBezTo>
                    <a:pt x="27" y="0"/>
                    <a:pt x="0" y="26"/>
                    <a:pt x="0" y="59"/>
                  </a:cubicBezTo>
                  <a:close/>
                  <a:moveTo>
                    <a:pt x="95" y="59"/>
                  </a:moveTo>
                  <a:lnTo>
                    <a:pt x="95" y="59"/>
                  </a:lnTo>
                  <a:cubicBezTo>
                    <a:pt x="95" y="79"/>
                    <a:pt x="79" y="95"/>
                    <a:pt x="60" y="95"/>
                  </a:cubicBezTo>
                  <a:cubicBezTo>
                    <a:pt x="40" y="95"/>
                    <a:pt x="24" y="79"/>
                    <a:pt x="24" y="59"/>
                  </a:cubicBezTo>
                  <a:cubicBezTo>
                    <a:pt x="24" y="39"/>
                    <a:pt x="40" y="23"/>
                    <a:pt x="60" y="23"/>
                  </a:cubicBezTo>
                  <a:cubicBezTo>
                    <a:pt x="79" y="23"/>
                    <a:pt x="95" y="39"/>
                    <a:pt x="95" y="5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125"/>
            </a:p>
          </p:txBody>
        </p:sp>
        <p:sp>
          <p:nvSpPr>
            <p:cNvPr id="100" name="Freeform 336"/>
            <p:cNvSpPr>
              <a:spLocks noChangeArrowheads="1"/>
            </p:cNvSpPr>
            <p:nvPr/>
          </p:nvSpPr>
          <p:spPr bwMode="auto">
            <a:xfrm>
              <a:off x="6709991" y="5902842"/>
              <a:ext cx="118571" cy="9263"/>
            </a:xfrm>
            <a:custGeom>
              <a:avLst/>
              <a:gdLst>
                <a:gd name="T0" fmla="*/ 11 w 281"/>
                <a:gd name="T1" fmla="*/ 23 h 24"/>
                <a:gd name="T2" fmla="*/ 11 w 281"/>
                <a:gd name="T3" fmla="*/ 23 h 24"/>
                <a:gd name="T4" fmla="*/ 269 w 281"/>
                <a:gd name="T5" fmla="*/ 23 h 24"/>
                <a:gd name="T6" fmla="*/ 280 w 281"/>
                <a:gd name="T7" fmla="*/ 11 h 24"/>
                <a:gd name="T8" fmla="*/ 269 w 281"/>
                <a:gd name="T9" fmla="*/ 0 h 24"/>
                <a:gd name="T10" fmla="*/ 11 w 281"/>
                <a:gd name="T11" fmla="*/ 0 h 24"/>
                <a:gd name="T12" fmla="*/ 0 w 281"/>
                <a:gd name="T13" fmla="*/ 11 h 24"/>
                <a:gd name="T14" fmla="*/ 11 w 281"/>
                <a:gd name="T15" fmla="*/ 23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 h="24">
                  <a:moveTo>
                    <a:pt x="11" y="23"/>
                  </a:moveTo>
                  <a:lnTo>
                    <a:pt x="11" y="23"/>
                  </a:lnTo>
                  <a:cubicBezTo>
                    <a:pt x="269" y="23"/>
                    <a:pt x="269" y="23"/>
                    <a:pt x="269" y="23"/>
                  </a:cubicBezTo>
                  <a:cubicBezTo>
                    <a:pt x="275" y="23"/>
                    <a:pt x="280" y="17"/>
                    <a:pt x="280" y="11"/>
                  </a:cubicBezTo>
                  <a:cubicBezTo>
                    <a:pt x="280" y="5"/>
                    <a:pt x="275" y="0"/>
                    <a:pt x="269" y="0"/>
                  </a:cubicBezTo>
                  <a:cubicBezTo>
                    <a:pt x="11" y="0"/>
                    <a:pt x="11" y="0"/>
                    <a:pt x="11" y="0"/>
                  </a:cubicBezTo>
                  <a:cubicBezTo>
                    <a:pt x="5" y="0"/>
                    <a:pt x="0" y="5"/>
                    <a:pt x="0" y="11"/>
                  </a:cubicBezTo>
                  <a:cubicBezTo>
                    <a:pt x="0" y="17"/>
                    <a:pt x="5" y="23"/>
                    <a:pt x="11" y="2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125"/>
            </a:p>
          </p:txBody>
        </p:sp>
        <p:sp>
          <p:nvSpPr>
            <p:cNvPr id="101" name="Freeform 337"/>
            <p:cNvSpPr>
              <a:spLocks noChangeArrowheads="1"/>
            </p:cNvSpPr>
            <p:nvPr/>
          </p:nvSpPr>
          <p:spPr bwMode="auto">
            <a:xfrm>
              <a:off x="6709991" y="5882462"/>
              <a:ext cx="118571" cy="9264"/>
            </a:xfrm>
            <a:custGeom>
              <a:avLst/>
              <a:gdLst>
                <a:gd name="T0" fmla="*/ 11 w 281"/>
                <a:gd name="T1" fmla="*/ 23 h 24"/>
                <a:gd name="T2" fmla="*/ 11 w 281"/>
                <a:gd name="T3" fmla="*/ 23 h 24"/>
                <a:gd name="T4" fmla="*/ 269 w 281"/>
                <a:gd name="T5" fmla="*/ 23 h 24"/>
                <a:gd name="T6" fmla="*/ 280 w 281"/>
                <a:gd name="T7" fmla="*/ 11 h 24"/>
                <a:gd name="T8" fmla="*/ 269 w 281"/>
                <a:gd name="T9" fmla="*/ 0 h 24"/>
                <a:gd name="T10" fmla="*/ 11 w 281"/>
                <a:gd name="T11" fmla="*/ 0 h 24"/>
                <a:gd name="T12" fmla="*/ 0 w 281"/>
                <a:gd name="T13" fmla="*/ 11 h 24"/>
                <a:gd name="T14" fmla="*/ 11 w 281"/>
                <a:gd name="T15" fmla="*/ 23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 h="24">
                  <a:moveTo>
                    <a:pt x="11" y="23"/>
                  </a:moveTo>
                  <a:lnTo>
                    <a:pt x="11" y="23"/>
                  </a:lnTo>
                  <a:cubicBezTo>
                    <a:pt x="269" y="23"/>
                    <a:pt x="269" y="23"/>
                    <a:pt x="269" y="23"/>
                  </a:cubicBezTo>
                  <a:cubicBezTo>
                    <a:pt x="275" y="23"/>
                    <a:pt x="280" y="18"/>
                    <a:pt x="280" y="11"/>
                  </a:cubicBezTo>
                  <a:cubicBezTo>
                    <a:pt x="280" y="5"/>
                    <a:pt x="275" y="0"/>
                    <a:pt x="269" y="0"/>
                  </a:cubicBezTo>
                  <a:cubicBezTo>
                    <a:pt x="11" y="0"/>
                    <a:pt x="11" y="0"/>
                    <a:pt x="11" y="0"/>
                  </a:cubicBezTo>
                  <a:cubicBezTo>
                    <a:pt x="5" y="0"/>
                    <a:pt x="0" y="5"/>
                    <a:pt x="0" y="11"/>
                  </a:cubicBezTo>
                  <a:cubicBezTo>
                    <a:pt x="0" y="18"/>
                    <a:pt x="5" y="23"/>
                    <a:pt x="11" y="2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125"/>
            </a:p>
          </p:txBody>
        </p:sp>
        <p:sp>
          <p:nvSpPr>
            <p:cNvPr id="102" name="Freeform 338"/>
            <p:cNvSpPr>
              <a:spLocks noChangeArrowheads="1"/>
            </p:cNvSpPr>
            <p:nvPr/>
          </p:nvSpPr>
          <p:spPr bwMode="auto">
            <a:xfrm>
              <a:off x="6709991" y="5862083"/>
              <a:ext cx="88929" cy="9263"/>
            </a:xfrm>
            <a:custGeom>
              <a:avLst/>
              <a:gdLst>
                <a:gd name="T0" fmla="*/ 11 w 211"/>
                <a:gd name="T1" fmla="*/ 23 h 24"/>
                <a:gd name="T2" fmla="*/ 11 w 211"/>
                <a:gd name="T3" fmla="*/ 23 h 24"/>
                <a:gd name="T4" fmla="*/ 199 w 211"/>
                <a:gd name="T5" fmla="*/ 23 h 24"/>
                <a:gd name="T6" fmla="*/ 210 w 211"/>
                <a:gd name="T7" fmla="*/ 11 h 24"/>
                <a:gd name="T8" fmla="*/ 199 w 211"/>
                <a:gd name="T9" fmla="*/ 0 h 24"/>
                <a:gd name="T10" fmla="*/ 11 w 211"/>
                <a:gd name="T11" fmla="*/ 0 h 24"/>
                <a:gd name="T12" fmla="*/ 0 w 211"/>
                <a:gd name="T13" fmla="*/ 11 h 24"/>
                <a:gd name="T14" fmla="*/ 11 w 211"/>
                <a:gd name="T15" fmla="*/ 23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24">
                  <a:moveTo>
                    <a:pt x="11" y="23"/>
                  </a:moveTo>
                  <a:lnTo>
                    <a:pt x="11" y="23"/>
                  </a:lnTo>
                  <a:cubicBezTo>
                    <a:pt x="199" y="23"/>
                    <a:pt x="199" y="23"/>
                    <a:pt x="199" y="23"/>
                  </a:cubicBezTo>
                  <a:cubicBezTo>
                    <a:pt x="205" y="23"/>
                    <a:pt x="210" y="18"/>
                    <a:pt x="210" y="11"/>
                  </a:cubicBezTo>
                  <a:cubicBezTo>
                    <a:pt x="210" y="5"/>
                    <a:pt x="205" y="0"/>
                    <a:pt x="199" y="0"/>
                  </a:cubicBezTo>
                  <a:cubicBezTo>
                    <a:pt x="11" y="0"/>
                    <a:pt x="11" y="0"/>
                    <a:pt x="11" y="0"/>
                  </a:cubicBezTo>
                  <a:cubicBezTo>
                    <a:pt x="5" y="0"/>
                    <a:pt x="0" y="5"/>
                    <a:pt x="0" y="11"/>
                  </a:cubicBezTo>
                  <a:cubicBezTo>
                    <a:pt x="0" y="18"/>
                    <a:pt x="5" y="23"/>
                    <a:pt x="11" y="2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125"/>
            </a:p>
          </p:txBody>
        </p:sp>
        <p:sp>
          <p:nvSpPr>
            <p:cNvPr id="103" name="Freeform 339"/>
            <p:cNvSpPr>
              <a:spLocks noChangeArrowheads="1"/>
            </p:cNvSpPr>
            <p:nvPr/>
          </p:nvSpPr>
          <p:spPr bwMode="auto">
            <a:xfrm>
              <a:off x="6748898" y="5708310"/>
              <a:ext cx="57432" cy="107455"/>
            </a:xfrm>
            <a:custGeom>
              <a:avLst/>
              <a:gdLst>
                <a:gd name="T0" fmla="*/ 76 w 135"/>
                <a:gd name="T1" fmla="*/ 192 h 255"/>
                <a:gd name="T2" fmla="*/ 76 w 135"/>
                <a:gd name="T3" fmla="*/ 192 h 255"/>
                <a:gd name="T4" fmla="*/ 21 w 135"/>
                <a:gd name="T5" fmla="*/ 172 h 255"/>
                <a:gd name="T6" fmla="*/ 4 w 135"/>
                <a:gd name="T7" fmla="*/ 174 h 255"/>
                <a:gd name="T8" fmla="*/ 6 w 135"/>
                <a:gd name="T9" fmla="*/ 191 h 255"/>
                <a:gd name="T10" fmla="*/ 58 w 135"/>
                <a:gd name="T11" fmla="*/ 214 h 255"/>
                <a:gd name="T12" fmla="*/ 58 w 135"/>
                <a:gd name="T13" fmla="*/ 242 h 255"/>
                <a:gd name="T14" fmla="*/ 70 w 135"/>
                <a:gd name="T15" fmla="*/ 254 h 255"/>
                <a:gd name="T16" fmla="*/ 81 w 135"/>
                <a:gd name="T17" fmla="*/ 242 h 255"/>
                <a:gd name="T18" fmla="*/ 81 w 135"/>
                <a:gd name="T19" fmla="*/ 214 h 255"/>
                <a:gd name="T20" fmla="*/ 131 w 135"/>
                <a:gd name="T21" fmla="*/ 176 h 255"/>
                <a:gd name="T22" fmla="*/ 132 w 135"/>
                <a:gd name="T23" fmla="*/ 171 h 255"/>
                <a:gd name="T24" fmla="*/ 119 w 135"/>
                <a:gd name="T25" fmla="*/ 133 h 255"/>
                <a:gd name="T26" fmla="*/ 99 w 135"/>
                <a:gd name="T27" fmla="*/ 121 h 255"/>
                <a:gd name="T28" fmla="*/ 73 w 135"/>
                <a:gd name="T29" fmla="*/ 112 h 255"/>
                <a:gd name="T30" fmla="*/ 50 w 135"/>
                <a:gd name="T31" fmla="*/ 105 h 255"/>
                <a:gd name="T32" fmla="*/ 36 w 135"/>
                <a:gd name="T33" fmla="*/ 93 h 255"/>
                <a:gd name="T34" fmla="*/ 39 w 135"/>
                <a:gd name="T35" fmla="*/ 72 h 255"/>
                <a:gd name="T36" fmla="*/ 79 w 135"/>
                <a:gd name="T37" fmla="*/ 63 h 255"/>
                <a:gd name="T38" fmla="*/ 111 w 135"/>
                <a:gd name="T39" fmla="*/ 75 h 255"/>
                <a:gd name="T40" fmla="*/ 127 w 135"/>
                <a:gd name="T41" fmla="*/ 72 h 255"/>
                <a:gd name="T42" fmla="*/ 125 w 135"/>
                <a:gd name="T43" fmla="*/ 57 h 255"/>
                <a:gd name="T44" fmla="*/ 81 w 135"/>
                <a:gd name="T45" fmla="*/ 40 h 255"/>
                <a:gd name="T46" fmla="*/ 81 w 135"/>
                <a:gd name="T47" fmla="*/ 12 h 255"/>
                <a:gd name="T48" fmla="*/ 70 w 135"/>
                <a:gd name="T49" fmla="*/ 0 h 255"/>
                <a:gd name="T50" fmla="*/ 58 w 135"/>
                <a:gd name="T51" fmla="*/ 12 h 255"/>
                <a:gd name="T52" fmla="*/ 58 w 135"/>
                <a:gd name="T53" fmla="*/ 40 h 255"/>
                <a:gd name="T54" fmla="*/ 22 w 135"/>
                <a:gd name="T55" fmla="*/ 58 h 255"/>
                <a:gd name="T56" fmla="*/ 15 w 135"/>
                <a:gd name="T57" fmla="*/ 103 h 255"/>
                <a:gd name="T58" fmla="*/ 40 w 135"/>
                <a:gd name="T59" fmla="*/ 125 h 255"/>
                <a:gd name="T60" fmla="*/ 66 w 135"/>
                <a:gd name="T61" fmla="*/ 135 h 255"/>
                <a:gd name="T62" fmla="*/ 89 w 135"/>
                <a:gd name="T63" fmla="*/ 142 h 255"/>
                <a:gd name="T64" fmla="*/ 104 w 135"/>
                <a:gd name="T65" fmla="*/ 150 h 255"/>
                <a:gd name="T66" fmla="*/ 108 w 135"/>
                <a:gd name="T67" fmla="*/ 170 h 255"/>
                <a:gd name="T68" fmla="*/ 76 w 135"/>
                <a:gd name="T69" fmla="*/ 192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 h="255">
                  <a:moveTo>
                    <a:pt x="76" y="192"/>
                  </a:moveTo>
                  <a:lnTo>
                    <a:pt x="76" y="192"/>
                  </a:lnTo>
                  <a:cubicBezTo>
                    <a:pt x="56" y="192"/>
                    <a:pt x="36" y="186"/>
                    <a:pt x="21" y="172"/>
                  </a:cubicBezTo>
                  <a:cubicBezTo>
                    <a:pt x="15" y="168"/>
                    <a:pt x="8" y="169"/>
                    <a:pt x="4" y="174"/>
                  </a:cubicBezTo>
                  <a:cubicBezTo>
                    <a:pt x="0" y="179"/>
                    <a:pt x="1" y="187"/>
                    <a:pt x="6" y="191"/>
                  </a:cubicBezTo>
                  <a:cubicBezTo>
                    <a:pt x="22" y="203"/>
                    <a:pt x="39" y="211"/>
                    <a:pt x="58" y="214"/>
                  </a:cubicBezTo>
                  <a:cubicBezTo>
                    <a:pt x="58" y="242"/>
                    <a:pt x="58" y="242"/>
                    <a:pt x="58" y="242"/>
                  </a:cubicBezTo>
                  <a:cubicBezTo>
                    <a:pt x="58" y="248"/>
                    <a:pt x="63" y="254"/>
                    <a:pt x="70" y="254"/>
                  </a:cubicBezTo>
                  <a:cubicBezTo>
                    <a:pt x="76" y="254"/>
                    <a:pt x="81" y="248"/>
                    <a:pt x="81" y="242"/>
                  </a:cubicBezTo>
                  <a:cubicBezTo>
                    <a:pt x="81" y="214"/>
                    <a:pt x="81" y="214"/>
                    <a:pt x="81" y="214"/>
                  </a:cubicBezTo>
                  <a:cubicBezTo>
                    <a:pt x="102" y="212"/>
                    <a:pt x="125" y="200"/>
                    <a:pt x="131" y="176"/>
                  </a:cubicBezTo>
                  <a:cubicBezTo>
                    <a:pt x="131" y="175"/>
                    <a:pt x="131" y="173"/>
                    <a:pt x="132" y="171"/>
                  </a:cubicBezTo>
                  <a:cubicBezTo>
                    <a:pt x="134" y="156"/>
                    <a:pt x="129" y="141"/>
                    <a:pt x="119" y="133"/>
                  </a:cubicBezTo>
                  <a:cubicBezTo>
                    <a:pt x="112" y="126"/>
                    <a:pt x="105" y="123"/>
                    <a:pt x="99" y="121"/>
                  </a:cubicBezTo>
                  <a:cubicBezTo>
                    <a:pt x="90" y="117"/>
                    <a:pt x="82" y="115"/>
                    <a:pt x="73" y="112"/>
                  </a:cubicBezTo>
                  <a:cubicBezTo>
                    <a:pt x="65" y="110"/>
                    <a:pt x="57" y="108"/>
                    <a:pt x="50" y="105"/>
                  </a:cubicBezTo>
                  <a:cubicBezTo>
                    <a:pt x="42" y="101"/>
                    <a:pt x="38" y="98"/>
                    <a:pt x="36" y="93"/>
                  </a:cubicBezTo>
                  <a:cubicBezTo>
                    <a:pt x="33" y="87"/>
                    <a:pt x="34" y="79"/>
                    <a:pt x="39" y="72"/>
                  </a:cubicBezTo>
                  <a:cubicBezTo>
                    <a:pt x="49" y="62"/>
                    <a:pt x="67" y="62"/>
                    <a:pt x="79" y="63"/>
                  </a:cubicBezTo>
                  <a:cubicBezTo>
                    <a:pt x="98" y="65"/>
                    <a:pt x="110" y="74"/>
                    <a:pt x="111" y="75"/>
                  </a:cubicBezTo>
                  <a:cubicBezTo>
                    <a:pt x="116" y="79"/>
                    <a:pt x="123" y="77"/>
                    <a:pt x="127" y="72"/>
                  </a:cubicBezTo>
                  <a:cubicBezTo>
                    <a:pt x="131" y="67"/>
                    <a:pt x="130" y="60"/>
                    <a:pt x="125" y="57"/>
                  </a:cubicBezTo>
                  <a:cubicBezTo>
                    <a:pt x="124" y="56"/>
                    <a:pt x="107" y="43"/>
                    <a:pt x="81" y="40"/>
                  </a:cubicBezTo>
                  <a:cubicBezTo>
                    <a:pt x="81" y="12"/>
                    <a:pt x="81" y="12"/>
                    <a:pt x="81" y="12"/>
                  </a:cubicBezTo>
                  <a:cubicBezTo>
                    <a:pt x="81" y="6"/>
                    <a:pt x="76" y="0"/>
                    <a:pt x="70" y="0"/>
                  </a:cubicBezTo>
                  <a:cubicBezTo>
                    <a:pt x="63" y="0"/>
                    <a:pt x="58" y="6"/>
                    <a:pt x="58" y="12"/>
                  </a:cubicBezTo>
                  <a:cubicBezTo>
                    <a:pt x="58" y="40"/>
                    <a:pt x="58" y="40"/>
                    <a:pt x="58" y="40"/>
                  </a:cubicBezTo>
                  <a:cubicBezTo>
                    <a:pt x="45" y="42"/>
                    <a:pt x="32" y="46"/>
                    <a:pt x="22" y="58"/>
                  </a:cubicBezTo>
                  <a:cubicBezTo>
                    <a:pt x="11" y="70"/>
                    <a:pt x="8" y="88"/>
                    <a:pt x="15" y="103"/>
                  </a:cubicBezTo>
                  <a:cubicBezTo>
                    <a:pt x="20" y="113"/>
                    <a:pt x="28" y="120"/>
                    <a:pt x="40" y="125"/>
                  </a:cubicBezTo>
                  <a:cubicBezTo>
                    <a:pt x="49" y="130"/>
                    <a:pt x="58" y="132"/>
                    <a:pt x="66" y="135"/>
                  </a:cubicBezTo>
                  <a:cubicBezTo>
                    <a:pt x="74" y="137"/>
                    <a:pt x="82" y="139"/>
                    <a:pt x="89" y="142"/>
                  </a:cubicBezTo>
                  <a:cubicBezTo>
                    <a:pt x="95" y="144"/>
                    <a:pt x="100" y="147"/>
                    <a:pt x="104" y="150"/>
                  </a:cubicBezTo>
                  <a:cubicBezTo>
                    <a:pt x="108" y="153"/>
                    <a:pt x="110" y="161"/>
                    <a:pt x="108" y="170"/>
                  </a:cubicBezTo>
                  <a:cubicBezTo>
                    <a:pt x="104" y="185"/>
                    <a:pt x="88" y="192"/>
                    <a:pt x="76" y="19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125"/>
            </a:p>
          </p:txBody>
        </p:sp>
      </p:grpSp>
      <p:grpSp>
        <p:nvGrpSpPr>
          <p:cNvPr id="107" name="Group 106"/>
          <p:cNvGrpSpPr/>
          <p:nvPr/>
        </p:nvGrpSpPr>
        <p:grpSpPr>
          <a:xfrm>
            <a:off x="8552342" y="4659144"/>
            <a:ext cx="735918" cy="507940"/>
            <a:chOff x="5718808" y="4741211"/>
            <a:chExt cx="303839" cy="303839"/>
          </a:xfrm>
          <a:solidFill>
            <a:srgbClr val="0078EF"/>
          </a:solidFill>
        </p:grpSpPr>
        <p:sp>
          <p:nvSpPr>
            <p:cNvPr id="108" name="Freeform 97"/>
            <p:cNvSpPr>
              <a:spLocks noChangeArrowheads="1"/>
            </p:cNvSpPr>
            <p:nvPr/>
          </p:nvSpPr>
          <p:spPr bwMode="auto">
            <a:xfrm>
              <a:off x="5718808" y="4741211"/>
              <a:ext cx="303839" cy="303839"/>
            </a:xfrm>
            <a:custGeom>
              <a:avLst/>
              <a:gdLst>
                <a:gd name="T0" fmla="*/ 711 w 723"/>
                <a:gd name="T1" fmla="*/ 618 h 724"/>
                <a:gd name="T2" fmla="*/ 711 w 723"/>
                <a:gd name="T3" fmla="*/ 618 h 724"/>
                <a:gd name="T4" fmla="*/ 104 w 723"/>
                <a:gd name="T5" fmla="*/ 618 h 724"/>
                <a:gd name="T6" fmla="*/ 104 w 723"/>
                <a:gd name="T7" fmla="*/ 12 h 724"/>
                <a:gd name="T8" fmla="*/ 93 w 723"/>
                <a:gd name="T9" fmla="*/ 0 h 724"/>
                <a:gd name="T10" fmla="*/ 81 w 723"/>
                <a:gd name="T11" fmla="*/ 12 h 724"/>
                <a:gd name="T12" fmla="*/ 81 w 723"/>
                <a:gd name="T13" fmla="*/ 618 h 724"/>
                <a:gd name="T14" fmla="*/ 11 w 723"/>
                <a:gd name="T15" fmla="*/ 618 h 724"/>
                <a:gd name="T16" fmla="*/ 0 w 723"/>
                <a:gd name="T17" fmla="*/ 631 h 724"/>
                <a:gd name="T18" fmla="*/ 11 w 723"/>
                <a:gd name="T19" fmla="*/ 642 h 724"/>
                <a:gd name="T20" fmla="*/ 81 w 723"/>
                <a:gd name="T21" fmla="*/ 642 h 724"/>
                <a:gd name="T22" fmla="*/ 81 w 723"/>
                <a:gd name="T23" fmla="*/ 712 h 724"/>
                <a:gd name="T24" fmla="*/ 93 w 723"/>
                <a:gd name="T25" fmla="*/ 723 h 724"/>
                <a:gd name="T26" fmla="*/ 104 w 723"/>
                <a:gd name="T27" fmla="*/ 712 h 724"/>
                <a:gd name="T28" fmla="*/ 104 w 723"/>
                <a:gd name="T29" fmla="*/ 642 h 724"/>
                <a:gd name="T30" fmla="*/ 711 w 723"/>
                <a:gd name="T31" fmla="*/ 642 h 724"/>
                <a:gd name="T32" fmla="*/ 722 w 723"/>
                <a:gd name="T33" fmla="*/ 631 h 724"/>
                <a:gd name="T34" fmla="*/ 711 w 723"/>
                <a:gd name="T35" fmla="*/ 618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3" h="724">
                  <a:moveTo>
                    <a:pt x="711" y="618"/>
                  </a:moveTo>
                  <a:lnTo>
                    <a:pt x="711" y="618"/>
                  </a:lnTo>
                  <a:cubicBezTo>
                    <a:pt x="104" y="618"/>
                    <a:pt x="104" y="618"/>
                    <a:pt x="104" y="618"/>
                  </a:cubicBezTo>
                  <a:cubicBezTo>
                    <a:pt x="104" y="12"/>
                    <a:pt x="104" y="12"/>
                    <a:pt x="104" y="12"/>
                  </a:cubicBezTo>
                  <a:cubicBezTo>
                    <a:pt x="104" y="5"/>
                    <a:pt x="99" y="0"/>
                    <a:pt x="93" y="0"/>
                  </a:cubicBezTo>
                  <a:cubicBezTo>
                    <a:pt x="86" y="0"/>
                    <a:pt x="81" y="5"/>
                    <a:pt x="81" y="12"/>
                  </a:cubicBezTo>
                  <a:cubicBezTo>
                    <a:pt x="81" y="618"/>
                    <a:pt x="81" y="618"/>
                    <a:pt x="81" y="618"/>
                  </a:cubicBezTo>
                  <a:cubicBezTo>
                    <a:pt x="11" y="618"/>
                    <a:pt x="11" y="618"/>
                    <a:pt x="11" y="618"/>
                  </a:cubicBezTo>
                  <a:cubicBezTo>
                    <a:pt x="5" y="618"/>
                    <a:pt x="0" y="623"/>
                    <a:pt x="0" y="631"/>
                  </a:cubicBezTo>
                  <a:cubicBezTo>
                    <a:pt x="0" y="637"/>
                    <a:pt x="5" y="642"/>
                    <a:pt x="11" y="642"/>
                  </a:cubicBezTo>
                  <a:cubicBezTo>
                    <a:pt x="81" y="642"/>
                    <a:pt x="81" y="642"/>
                    <a:pt x="81" y="642"/>
                  </a:cubicBezTo>
                  <a:cubicBezTo>
                    <a:pt x="81" y="712"/>
                    <a:pt x="81" y="712"/>
                    <a:pt x="81" y="712"/>
                  </a:cubicBezTo>
                  <a:cubicBezTo>
                    <a:pt x="81" y="718"/>
                    <a:pt x="86" y="723"/>
                    <a:pt x="93" y="723"/>
                  </a:cubicBezTo>
                  <a:cubicBezTo>
                    <a:pt x="99" y="723"/>
                    <a:pt x="104" y="718"/>
                    <a:pt x="104" y="712"/>
                  </a:cubicBezTo>
                  <a:cubicBezTo>
                    <a:pt x="104" y="642"/>
                    <a:pt x="104" y="642"/>
                    <a:pt x="104" y="642"/>
                  </a:cubicBezTo>
                  <a:cubicBezTo>
                    <a:pt x="711" y="642"/>
                    <a:pt x="711" y="642"/>
                    <a:pt x="711" y="642"/>
                  </a:cubicBezTo>
                  <a:cubicBezTo>
                    <a:pt x="717" y="642"/>
                    <a:pt x="722" y="637"/>
                    <a:pt x="722" y="631"/>
                  </a:cubicBezTo>
                  <a:cubicBezTo>
                    <a:pt x="722" y="623"/>
                    <a:pt x="717" y="618"/>
                    <a:pt x="711" y="61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125"/>
            </a:p>
          </p:txBody>
        </p:sp>
        <p:sp>
          <p:nvSpPr>
            <p:cNvPr id="109" name="Freeform 98"/>
            <p:cNvSpPr>
              <a:spLocks noChangeArrowheads="1"/>
            </p:cNvSpPr>
            <p:nvPr/>
          </p:nvSpPr>
          <p:spPr bwMode="auto">
            <a:xfrm>
              <a:off x="5781799" y="4874604"/>
              <a:ext cx="231584" cy="109309"/>
            </a:xfrm>
            <a:custGeom>
              <a:avLst/>
              <a:gdLst>
                <a:gd name="T0" fmla="*/ 13 w 552"/>
                <a:gd name="T1" fmla="*/ 257 h 258"/>
                <a:gd name="T2" fmla="*/ 13 w 552"/>
                <a:gd name="T3" fmla="*/ 257 h 258"/>
                <a:gd name="T4" fmla="*/ 19 w 552"/>
                <a:gd name="T5" fmla="*/ 256 h 258"/>
                <a:gd name="T6" fmla="*/ 160 w 552"/>
                <a:gd name="T7" fmla="*/ 171 h 258"/>
                <a:gd name="T8" fmla="*/ 330 w 552"/>
                <a:gd name="T9" fmla="*/ 228 h 258"/>
                <a:gd name="T10" fmla="*/ 342 w 552"/>
                <a:gd name="T11" fmla="*/ 225 h 258"/>
                <a:gd name="T12" fmla="*/ 546 w 552"/>
                <a:gd name="T13" fmla="*/ 21 h 258"/>
                <a:gd name="T14" fmla="*/ 546 w 552"/>
                <a:gd name="T15" fmla="*/ 4 h 258"/>
                <a:gd name="T16" fmla="*/ 530 w 552"/>
                <a:gd name="T17" fmla="*/ 4 h 258"/>
                <a:gd name="T18" fmla="*/ 331 w 552"/>
                <a:gd name="T19" fmla="*/ 203 h 258"/>
                <a:gd name="T20" fmla="*/ 162 w 552"/>
                <a:gd name="T21" fmla="*/ 147 h 258"/>
                <a:gd name="T22" fmla="*/ 153 w 552"/>
                <a:gd name="T23" fmla="*/ 148 h 258"/>
                <a:gd name="T24" fmla="*/ 7 w 552"/>
                <a:gd name="T25" fmla="*/ 237 h 258"/>
                <a:gd name="T26" fmla="*/ 3 w 552"/>
                <a:gd name="T27" fmla="*/ 252 h 258"/>
                <a:gd name="T28" fmla="*/ 13 w 552"/>
                <a:gd name="T29" fmla="*/ 257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2" h="258">
                  <a:moveTo>
                    <a:pt x="13" y="257"/>
                  </a:moveTo>
                  <a:lnTo>
                    <a:pt x="13" y="257"/>
                  </a:lnTo>
                  <a:cubicBezTo>
                    <a:pt x="15" y="257"/>
                    <a:pt x="17" y="257"/>
                    <a:pt x="19" y="256"/>
                  </a:cubicBezTo>
                  <a:cubicBezTo>
                    <a:pt x="160" y="171"/>
                    <a:pt x="160" y="171"/>
                    <a:pt x="160" y="171"/>
                  </a:cubicBezTo>
                  <a:cubicBezTo>
                    <a:pt x="330" y="228"/>
                    <a:pt x="330" y="228"/>
                    <a:pt x="330" y="228"/>
                  </a:cubicBezTo>
                  <a:cubicBezTo>
                    <a:pt x="334" y="229"/>
                    <a:pt x="339" y="228"/>
                    <a:pt x="342" y="225"/>
                  </a:cubicBezTo>
                  <a:cubicBezTo>
                    <a:pt x="546" y="21"/>
                    <a:pt x="546" y="21"/>
                    <a:pt x="546" y="21"/>
                  </a:cubicBezTo>
                  <a:cubicBezTo>
                    <a:pt x="551" y="17"/>
                    <a:pt x="551" y="9"/>
                    <a:pt x="546" y="4"/>
                  </a:cubicBezTo>
                  <a:cubicBezTo>
                    <a:pt x="542" y="0"/>
                    <a:pt x="534" y="0"/>
                    <a:pt x="530" y="4"/>
                  </a:cubicBezTo>
                  <a:cubicBezTo>
                    <a:pt x="331" y="203"/>
                    <a:pt x="331" y="203"/>
                    <a:pt x="331" y="203"/>
                  </a:cubicBezTo>
                  <a:cubicBezTo>
                    <a:pt x="162" y="147"/>
                    <a:pt x="162" y="147"/>
                    <a:pt x="162" y="147"/>
                  </a:cubicBezTo>
                  <a:cubicBezTo>
                    <a:pt x="159" y="146"/>
                    <a:pt x="156" y="147"/>
                    <a:pt x="153" y="148"/>
                  </a:cubicBezTo>
                  <a:cubicBezTo>
                    <a:pt x="7" y="237"/>
                    <a:pt x="7" y="237"/>
                    <a:pt x="7" y="237"/>
                  </a:cubicBezTo>
                  <a:cubicBezTo>
                    <a:pt x="2" y="240"/>
                    <a:pt x="0" y="247"/>
                    <a:pt x="3" y="252"/>
                  </a:cubicBezTo>
                  <a:cubicBezTo>
                    <a:pt x="5" y="255"/>
                    <a:pt x="9" y="257"/>
                    <a:pt x="13" y="25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125"/>
            </a:p>
          </p:txBody>
        </p:sp>
        <p:sp>
          <p:nvSpPr>
            <p:cNvPr id="110" name="Freeform 99"/>
            <p:cNvSpPr>
              <a:spLocks noChangeArrowheads="1"/>
            </p:cNvSpPr>
            <p:nvPr/>
          </p:nvSpPr>
          <p:spPr bwMode="auto">
            <a:xfrm>
              <a:off x="5778094" y="4837551"/>
              <a:ext cx="233438" cy="77813"/>
            </a:xfrm>
            <a:custGeom>
              <a:avLst/>
              <a:gdLst>
                <a:gd name="T0" fmla="*/ 114 w 557"/>
                <a:gd name="T1" fmla="*/ 182 h 184"/>
                <a:gd name="T2" fmla="*/ 114 w 557"/>
                <a:gd name="T3" fmla="*/ 182 h 184"/>
                <a:gd name="T4" fmla="*/ 199 w 557"/>
                <a:gd name="T5" fmla="*/ 159 h 184"/>
                <a:gd name="T6" fmla="*/ 344 w 557"/>
                <a:gd name="T7" fmla="*/ 159 h 184"/>
                <a:gd name="T8" fmla="*/ 350 w 557"/>
                <a:gd name="T9" fmla="*/ 157 h 184"/>
                <a:gd name="T10" fmla="*/ 549 w 557"/>
                <a:gd name="T11" fmla="*/ 22 h 184"/>
                <a:gd name="T12" fmla="*/ 552 w 557"/>
                <a:gd name="T13" fmla="*/ 7 h 184"/>
                <a:gd name="T14" fmla="*/ 537 w 557"/>
                <a:gd name="T15" fmla="*/ 4 h 184"/>
                <a:gd name="T16" fmla="*/ 340 w 557"/>
                <a:gd name="T17" fmla="*/ 136 h 184"/>
                <a:gd name="T18" fmla="*/ 198 w 557"/>
                <a:gd name="T19" fmla="*/ 136 h 184"/>
                <a:gd name="T20" fmla="*/ 195 w 557"/>
                <a:gd name="T21" fmla="*/ 136 h 184"/>
                <a:gd name="T22" fmla="*/ 109 w 557"/>
                <a:gd name="T23" fmla="*/ 159 h 184"/>
                <a:gd name="T24" fmla="*/ 12 w 557"/>
                <a:gd name="T25" fmla="*/ 159 h 184"/>
                <a:gd name="T26" fmla="*/ 0 w 557"/>
                <a:gd name="T27" fmla="*/ 170 h 184"/>
                <a:gd name="T28" fmla="*/ 12 w 557"/>
                <a:gd name="T29" fmla="*/ 183 h 184"/>
                <a:gd name="T30" fmla="*/ 111 w 557"/>
                <a:gd name="T31" fmla="*/ 183 h 184"/>
                <a:gd name="T32" fmla="*/ 114 w 557"/>
                <a:gd name="T33" fmla="*/ 18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7" h="184">
                  <a:moveTo>
                    <a:pt x="114" y="182"/>
                  </a:moveTo>
                  <a:lnTo>
                    <a:pt x="114" y="182"/>
                  </a:lnTo>
                  <a:cubicBezTo>
                    <a:pt x="199" y="159"/>
                    <a:pt x="199" y="159"/>
                    <a:pt x="199" y="159"/>
                  </a:cubicBezTo>
                  <a:cubicBezTo>
                    <a:pt x="344" y="159"/>
                    <a:pt x="344" y="159"/>
                    <a:pt x="344" y="159"/>
                  </a:cubicBezTo>
                  <a:cubicBezTo>
                    <a:pt x="346" y="159"/>
                    <a:pt x="348" y="159"/>
                    <a:pt x="350" y="157"/>
                  </a:cubicBezTo>
                  <a:cubicBezTo>
                    <a:pt x="549" y="22"/>
                    <a:pt x="549" y="22"/>
                    <a:pt x="549" y="22"/>
                  </a:cubicBezTo>
                  <a:cubicBezTo>
                    <a:pt x="554" y="19"/>
                    <a:pt x="556" y="12"/>
                    <a:pt x="552" y="7"/>
                  </a:cubicBezTo>
                  <a:cubicBezTo>
                    <a:pt x="549" y="2"/>
                    <a:pt x="542" y="0"/>
                    <a:pt x="537" y="4"/>
                  </a:cubicBezTo>
                  <a:cubicBezTo>
                    <a:pt x="340" y="136"/>
                    <a:pt x="340" y="136"/>
                    <a:pt x="340" y="136"/>
                  </a:cubicBezTo>
                  <a:cubicBezTo>
                    <a:pt x="198" y="136"/>
                    <a:pt x="198" y="136"/>
                    <a:pt x="198" y="136"/>
                  </a:cubicBezTo>
                  <a:cubicBezTo>
                    <a:pt x="197" y="136"/>
                    <a:pt x="196" y="136"/>
                    <a:pt x="195" y="136"/>
                  </a:cubicBezTo>
                  <a:cubicBezTo>
                    <a:pt x="109" y="159"/>
                    <a:pt x="109" y="159"/>
                    <a:pt x="109" y="159"/>
                  </a:cubicBezTo>
                  <a:cubicBezTo>
                    <a:pt x="12" y="159"/>
                    <a:pt x="12" y="159"/>
                    <a:pt x="12" y="159"/>
                  </a:cubicBezTo>
                  <a:cubicBezTo>
                    <a:pt x="6" y="159"/>
                    <a:pt x="0" y="164"/>
                    <a:pt x="0" y="170"/>
                  </a:cubicBezTo>
                  <a:cubicBezTo>
                    <a:pt x="0" y="178"/>
                    <a:pt x="6" y="183"/>
                    <a:pt x="12" y="183"/>
                  </a:cubicBezTo>
                  <a:cubicBezTo>
                    <a:pt x="111" y="183"/>
                    <a:pt x="111" y="183"/>
                    <a:pt x="111" y="183"/>
                  </a:cubicBezTo>
                  <a:cubicBezTo>
                    <a:pt x="112" y="183"/>
                    <a:pt x="113" y="183"/>
                    <a:pt x="114" y="18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125"/>
            </a:p>
          </p:txBody>
        </p:sp>
        <p:sp>
          <p:nvSpPr>
            <p:cNvPr id="111" name="Freeform 100"/>
            <p:cNvSpPr>
              <a:spLocks noChangeArrowheads="1"/>
            </p:cNvSpPr>
            <p:nvPr/>
          </p:nvSpPr>
          <p:spPr bwMode="auto">
            <a:xfrm>
              <a:off x="5781799" y="4796792"/>
              <a:ext cx="231584" cy="79666"/>
            </a:xfrm>
            <a:custGeom>
              <a:avLst/>
              <a:gdLst>
                <a:gd name="T0" fmla="*/ 538 w 551"/>
                <a:gd name="T1" fmla="*/ 0 h 188"/>
                <a:gd name="T2" fmla="*/ 538 w 551"/>
                <a:gd name="T3" fmla="*/ 0 h 188"/>
                <a:gd name="T4" fmla="*/ 420 w 551"/>
                <a:gd name="T5" fmla="*/ 0 h 188"/>
                <a:gd name="T6" fmla="*/ 411 w 551"/>
                <a:gd name="T7" fmla="*/ 4 h 188"/>
                <a:gd name="T8" fmla="*/ 331 w 551"/>
                <a:gd name="T9" fmla="*/ 105 h 188"/>
                <a:gd name="T10" fmla="*/ 253 w 551"/>
                <a:gd name="T11" fmla="*/ 48 h 188"/>
                <a:gd name="T12" fmla="*/ 237 w 551"/>
                <a:gd name="T13" fmla="*/ 49 h 188"/>
                <a:gd name="T14" fmla="*/ 125 w 551"/>
                <a:gd name="T15" fmla="*/ 162 h 188"/>
                <a:gd name="T16" fmla="*/ 14 w 551"/>
                <a:gd name="T17" fmla="*/ 138 h 188"/>
                <a:gd name="T18" fmla="*/ 1 w 551"/>
                <a:gd name="T19" fmla="*/ 148 h 188"/>
                <a:gd name="T20" fmla="*/ 10 w 551"/>
                <a:gd name="T21" fmla="*/ 161 h 188"/>
                <a:gd name="T22" fmla="*/ 127 w 551"/>
                <a:gd name="T23" fmla="*/ 186 h 188"/>
                <a:gd name="T24" fmla="*/ 129 w 551"/>
                <a:gd name="T25" fmla="*/ 187 h 188"/>
                <a:gd name="T26" fmla="*/ 137 w 551"/>
                <a:gd name="T27" fmla="*/ 183 h 188"/>
                <a:gd name="T28" fmla="*/ 247 w 551"/>
                <a:gd name="T29" fmla="*/ 72 h 188"/>
                <a:gd name="T30" fmla="*/ 326 w 551"/>
                <a:gd name="T31" fmla="*/ 131 h 188"/>
                <a:gd name="T32" fmla="*/ 342 w 551"/>
                <a:gd name="T33" fmla="*/ 129 h 188"/>
                <a:gd name="T34" fmla="*/ 426 w 551"/>
                <a:gd name="T35" fmla="*/ 23 h 188"/>
                <a:gd name="T36" fmla="*/ 538 w 551"/>
                <a:gd name="T37" fmla="*/ 23 h 188"/>
                <a:gd name="T38" fmla="*/ 550 w 551"/>
                <a:gd name="T39" fmla="*/ 11 h 188"/>
                <a:gd name="T40" fmla="*/ 538 w 551"/>
                <a:gd name="T41"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1" h="188">
                  <a:moveTo>
                    <a:pt x="538" y="0"/>
                  </a:moveTo>
                  <a:lnTo>
                    <a:pt x="538" y="0"/>
                  </a:lnTo>
                  <a:cubicBezTo>
                    <a:pt x="420" y="0"/>
                    <a:pt x="420" y="0"/>
                    <a:pt x="420" y="0"/>
                  </a:cubicBezTo>
                  <a:cubicBezTo>
                    <a:pt x="416" y="0"/>
                    <a:pt x="413" y="1"/>
                    <a:pt x="411" y="4"/>
                  </a:cubicBezTo>
                  <a:cubicBezTo>
                    <a:pt x="331" y="105"/>
                    <a:pt x="331" y="105"/>
                    <a:pt x="331" y="105"/>
                  </a:cubicBezTo>
                  <a:cubicBezTo>
                    <a:pt x="253" y="48"/>
                    <a:pt x="253" y="48"/>
                    <a:pt x="253" y="48"/>
                  </a:cubicBezTo>
                  <a:cubicBezTo>
                    <a:pt x="248" y="43"/>
                    <a:pt x="241" y="45"/>
                    <a:pt x="237" y="49"/>
                  </a:cubicBezTo>
                  <a:cubicBezTo>
                    <a:pt x="125" y="162"/>
                    <a:pt x="125" y="162"/>
                    <a:pt x="125" y="162"/>
                  </a:cubicBezTo>
                  <a:cubicBezTo>
                    <a:pt x="14" y="138"/>
                    <a:pt x="14" y="138"/>
                    <a:pt x="14" y="138"/>
                  </a:cubicBezTo>
                  <a:cubicBezTo>
                    <a:pt x="8" y="137"/>
                    <a:pt x="2" y="141"/>
                    <a:pt x="1" y="148"/>
                  </a:cubicBezTo>
                  <a:cubicBezTo>
                    <a:pt x="0" y="154"/>
                    <a:pt x="4" y="160"/>
                    <a:pt x="10" y="161"/>
                  </a:cubicBezTo>
                  <a:cubicBezTo>
                    <a:pt x="127" y="186"/>
                    <a:pt x="127" y="186"/>
                    <a:pt x="127" y="186"/>
                  </a:cubicBezTo>
                  <a:cubicBezTo>
                    <a:pt x="127" y="187"/>
                    <a:pt x="128" y="187"/>
                    <a:pt x="129" y="187"/>
                  </a:cubicBezTo>
                  <a:cubicBezTo>
                    <a:pt x="132" y="187"/>
                    <a:pt x="135" y="185"/>
                    <a:pt x="137" y="183"/>
                  </a:cubicBezTo>
                  <a:cubicBezTo>
                    <a:pt x="247" y="72"/>
                    <a:pt x="247" y="72"/>
                    <a:pt x="247" y="72"/>
                  </a:cubicBezTo>
                  <a:cubicBezTo>
                    <a:pt x="326" y="131"/>
                    <a:pt x="326" y="131"/>
                    <a:pt x="326" y="131"/>
                  </a:cubicBezTo>
                  <a:cubicBezTo>
                    <a:pt x="331" y="134"/>
                    <a:pt x="338" y="134"/>
                    <a:pt x="342" y="129"/>
                  </a:cubicBezTo>
                  <a:cubicBezTo>
                    <a:pt x="426" y="23"/>
                    <a:pt x="426" y="23"/>
                    <a:pt x="426" y="23"/>
                  </a:cubicBezTo>
                  <a:cubicBezTo>
                    <a:pt x="538" y="23"/>
                    <a:pt x="538" y="23"/>
                    <a:pt x="538" y="23"/>
                  </a:cubicBezTo>
                  <a:cubicBezTo>
                    <a:pt x="544" y="23"/>
                    <a:pt x="550" y="17"/>
                    <a:pt x="550" y="11"/>
                  </a:cubicBezTo>
                  <a:cubicBezTo>
                    <a:pt x="550" y="5"/>
                    <a:pt x="544" y="0"/>
                    <a:pt x="53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125"/>
            </a:p>
          </p:txBody>
        </p:sp>
      </p:grpSp>
      <p:grpSp>
        <p:nvGrpSpPr>
          <p:cNvPr id="140" name="Group 139"/>
          <p:cNvGrpSpPr>
            <a:grpSpLocks noChangeAspect="1"/>
          </p:cNvGrpSpPr>
          <p:nvPr/>
        </p:nvGrpSpPr>
        <p:grpSpPr>
          <a:xfrm>
            <a:off x="8640133" y="2474796"/>
            <a:ext cx="671862" cy="646188"/>
            <a:chOff x="4858175" y="1902890"/>
            <a:chExt cx="290805" cy="279693"/>
          </a:xfrm>
          <a:solidFill>
            <a:srgbClr val="0078EF"/>
          </a:solidFill>
        </p:grpSpPr>
        <p:sp>
          <p:nvSpPr>
            <p:cNvPr id="141" name="Freeform 31"/>
            <p:cNvSpPr>
              <a:spLocks noChangeArrowheads="1"/>
            </p:cNvSpPr>
            <p:nvPr/>
          </p:nvSpPr>
          <p:spPr bwMode="auto">
            <a:xfrm>
              <a:off x="4948935" y="1986243"/>
              <a:ext cx="127807" cy="196340"/>
            </a:xfrm>
            <a:custGeom>
              <a:avLst/>
              <a:gdLst>
                <a:gd name="T0" fmla="*/ 11 w 305"/>
                <a:gd name="T1" fmla="*/ 0 h 468"/>
                <a:gd name="T2" fmla="*/ 11 w 305"/>
                <a:gd name="T3" fmla="*/ 0 h 468"/>
                <a:gd name="T4" fmla="*/ 0 w 305"/>
                <a:gd name="T5" fmla="*/ 11 h 468"/>
                <a:gd name="T6" fmla="*/ 0 w 305"/>
                <a:gd name="T7" fmla="*/ 455 h 468"/>
                <a:gd name="T8" fmla="*/ 11 w 305"/>
                <a:gd name="T9" fmla="*/ 467 h 468"/>
                <a:gd name="T10" fmla="*/ 291 w 305"/>
                <a:gd name="T11" fmla="*/ 467 h 468"/>
                <a:gd name="T12" fmla="*/ 304 w 305"/>
                <a:gd name="T13" fmla="*/ 455 h 468"/>
                <a:gd name="T14" fmla="*/ 304 w 305"/>
                <a:gd name="T15" fmla="*/ 11 h 468"/>
                <a:gd name="T16" fmla="*/ 291 w 305"/>
                <a:gd name="T17" fmla="*/ 0 h 468"/>
                <a:gd name="T18" fmla="*/ 11 w 305"/>
                <a:gd name="T19" fmla="*/ 0 h 468"/>
                <a:gd name="T20" fmla="*/ 280 w 305"/>
                <a:gd name="T21" fmla="*/ 443 h 468"/>
                <a:gd name="T22" fmla="*/ 280 w 305"/>
                <a:gd name="T23" fmla="*/ 443 h 468"/>
                <a:gd name="T24" fmla="*/ 24 w 305"/>
                <a:gd name="T25" fmla="*/ 443 h 468"/>
                <a:gd name="T26" fmla="*/ 24 w 305"/>
                <a:gd name="T27" fmla="*/ 24 h 468"/>
                <a:gd name="T28" fmla="*/ 280 w 305"/>
                <a:gd name="T29" fmla="*/ 24 h 468"/>
                <a:gd name="T30" fmla="*/ 280 w 305"/>
                <a:gd name="T31" fmla="*/ 443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5" h="468">
                  <a:moveTo>
                    <a:pt x="11" y="0"/>
                  </a:moveTo>
                  <a:lnTo>
                    <a:pt x="11" y="0"/>
                  </a:lnTo>
                  <a:cubicBezTo>
                    <a:pt x="5" y="0"/>
                    <a:pt x="0" y="5"/>
                    <a:pt x="0" y="11"/>
                  </a:cubicBezTo>
                  <a:cubicBezTo>
                    <a:pt x="0" y="455"/>
                    <a:pt x="0" y="455"/>
                    <a:pt x="0" y="455"/>
                  </a:cubicBezTo>
                  <a:cubicBezTo>
                    <a:pt x="0" y="462"/>
                    <a:pt x="5" y="467"/>
                    <a:pt x="11" y="467"/>
                  </a:cubicBezTo>
                  <a:cubicBezTo>
                    <a:pt x="291" y="467"/>
                    <a:pt x="291" y="467"/>
                    <a:pt x="291" y="467"/>
                  </a:cubicBezTo>
                  <a:cubicBezTo>
                    <a:pt x="298" y="467"/>
                    <a:pt x="304" y="462"/>
                    <a:pt x="304" y="455"/>
                  </a:cubicBezTo>
                  <a:cubicBezTo>
                    <a:pt x="304" y="11"/>
                    <a:pt x="304" y="11"/>
                    <a:pt x="304" y="11"/>
                  </a:cubicBezTo>
                  <a:cubicBezTo>
                    <a:pt x="304" y="5"/>
                    <a:pt x="298" y="0"/>
                    <a:pt x="291" y="0"/>
                  </a:cubicBezTo>
                  <a:lnTo>
                    <a:pt x="11" y="0"/>
                  </a:lnTo>
                  <a:close/>
                  <a:moveTo>
                    <a:pt x="280" y="443"/>
                  </a:moveTo>
                  <a:lnTo>
                    <a:pt x="280" y="443"/>
                  </a:lnTo>
                  <a:cubicBezTo>
                    <a:pt x="24" y="443"/>
                    <a:pt x="24" y="443"/>
                    <a:pt x="24" y="443"/>
                  </a:cubicBezTo>
                  <a:cubicBezTo>
                    <a:pt x="24" y="24"/>
                    <a:pt x="24" y="24"/>
                    <a:pt x="24" y="24"/>
                  </a:cubicBezTo>
                  <a:cubicBezTo>
                    <a:pt x="280" y="24"/>
                    <a:pt x="280" y="24"/>
                    <a:pt x="280" y="24"/>
                  </a:cubicBezTo>
                  <a:lnTo>
                    <a:pt x="280" y="44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88"/>
            </a:p>
          </p:txBody>
        </p:sp>
        <p:sp>
          <p:nvSpPr>
            <p:cNvPr id="142" name="Freeform 32"/>
            <p:cNvSpPr>
              <a:spLocks noChangeArrowheads="1"/>
            </p:cNvSpPr>
            <p:nvPr/>
          </p:nvSpPr>
          <p:spPr bwMode="auto">
            <a:xfrm>
              <a:off x="4969311" y="2017731"/>
              <a:ext cx="88909" cy="88909"/>
            </a:xfrm>
            <a:custGeom>
              <a:avLst/>
              <a:gdLst>
                <a:gd name="T0" fmla="*/ 12 w 212"/>
                <a:gd name="T1" fmla="*/ 209 h 210"/>
                <a:gd name="T2" fmla="*/ 12 w 212"/>
                <a:gd name="T3" fmla="*/ 209 h 210"/>
                <a:gd name="T4" fmla="*/ 199 w 212"/>
                <a:gd name="T5" fmla="*/ 209 h 210"/>
                <a:gd name="T6" fmla="*/ 211 w 212"/>
                <a:gd name="T7" fmla="*/ 197 h 210"/>
                <a:gd name="T8" fmla="*/ 211 w 212"/>
                <a:gd name="T9" fmla="*/ 11 h 210"/>
                <a:gd name="T10" fmla="*/ 199 w 212"/>
                <a:gd name="T11" fmla="*/ 0 h 210"/>
                <a:gd name="T12" fmla="*/ 12 w 212"/>
                <a:gd name="T13" fmla="*/ 0 h 210"/>
                <a:gd name="T14" fmla="*/ 0 w 212"/>
                <a:gd name="T15" fmla="*/ 11 h 210"/>
                <a:gd name="T16" fmla="*/ 0 w 212"/>
                <a:gd name="T17" fmla="*/ 197 h 210"/>
                <a:gd name="T18" fmla="*/ 12 w 212"/>
                <a:gd name="T19" fmla="*/ 209 h 210"/>
                <a:gd name="T20" fmla="*/ 23 w 212"/>
                <a:gd name="T21" fmla="*/ 23 h 210"/>
                <a:gd name="T22" fmla="*/ 23 w 212"/>
                <a:gd name="T23" fmla="*/ 23 h 210"/>
                <a:gd name="T24" fmla="*/ 187 w 212"/>
                <a:gd name="T25" fmla="*/ 23 h 210"/>
                <a:gd name="T26" fmla="*/ 187 w 212"/>
                <a:gd name="T27" fmla="*/ 186 h 210"/>
                <a:gd name="T28" fmla="*/ 23 w 212"/>
                <a:gd name="T29" fmla="*/ 186 h 210"/>
                <a:gd name="T30" fmla="*/ 23 w 212"/>
                <a:gd name="T31" fmla="*/ 2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2" h="210">
                  <a:moveTo>
                    <a:pt x="12" y="209"/>
                  </a:moveTo>
                  <a:lnTo>
                    <a:pt x="12" y="209"/>
                  </a:lnTo>
                  <a:cubicBezTo>
                    <a:pt x="199" y="209"/>
                    <a:pt x="199" y="209"/>
                    <a:pt x="199" y="209"/>
                  </a:cubicBezTo>
                  <a:cubicBezTo>
                    <a:pt x="206" y="209"/>
                    <a:pt x="211" y="204"/>
                    <a:pt x="211" y="197"/>
                  </a:cubicBezTo>
                  <a:cubicBezTo>
                    <a:pt x="211" y="11"/>
                    <a:pt x="211" y="11"/>
                    <a:pt x="211" y="11"/>
                  </a:cubicBezTo>
                  <a:cubicBezTo>
                    <a:pt x="211" y="5"/>
                    <a:pt x="206" y="0"/>
                    <a:pt x="199" y="0"/>
                  </a:cubicBezTo>
                  <a:cubicBezTo>
                    <a:pt x="12" y="0"/>
                    <a:pt x="12" y="0"/>
                    <a:pt x="12" y="0"/>
                  </a:cubicBezTo>
                  <a:cubicBezTo>
                    <a:pt x="6" y="0"/>
                    <a:pt x="0" y="5"/>
                    <a:pt x="0" y="11"/>
                  </a:cubicBezTo>
                  <a:cubicBezTo>
                    <a:pt x="0" y="197"/>
                    <a:pt x="0" y="197"/>
                    <a:pt x="0" y="197"/>
                  </a:cubicBezTo>
                  <a:cubicBezTo>
                    <a:pt x="0" y="204"/>
                    <a:pt x="6" y="209"/>
                    <a:pt x="12" y="209"/>
                  </a:cubicBezTo>
                  <a:close/>
                  <a:moveTo>
                    <a:pt x="23" y="23"/>
                  </a:moveTo>
                  <a:lnTo>
                    <a:pt x="23" y="23"/>
                  </a:lnTo>
                  <a:cubicBezTo>
                    <a:pt x="187" y="23"/>
                    <a:pt x="187" y="23"/>
                    <a:pt x="187" y="23"/>
                  </a:cubicBezTo>
                  <a:cubicBezTo>
                    <a:pt x="187" y="186"/>
                    <a:pt x="187" y="186"/>
                    <a:pt x="187" y="186"/>
                  </a:cubicBezTo>
                  <a:cubicBezTo>
                    <a:pt x="23" y="186"/>
                    <a:pt x="23" y="186"/>
                    <a:pt x="23" y="186"/>
                  </a:cubicBezTo>
                  <a:lnTo>
                    <a:pt x="23" y="2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88"/>
            </a:p>
          </p:txBody>
        </p:sp>
        <p:sp>
          <p:nvSpPr>
            <p:cNvPr id="143" name="Freeform 33"/>
            <p:cNvSpPr>
              <a:spLocks noChangeArrowheads="1"/>
            </p:cNvSpPr>
            <p:nvPr/>
          </p:nvSpPr>
          <p:spPr bwMode="auto">
            <a:xfrm>
              <a:off x="4995242" y="2127015"/>
              <a:ext cx="35192" cy="35192"/>
            </a:xfrm>
            <a:custGeom>
              <a:avLst/>
              <a:gdLst>
                <a:gd name="T0" fmla="*/ 40 w 82"/>
                <a:gd name="T1" fmla="*/ 0 h 83"/>
                <a:gd name="T2" fmla="*/ 40 w 82"/>
                <a:gd name="T3" fmla="*/ 0 h 83"/>
                <a:gd name="T4" fmla="*/ 0 w 82"/>
                <a:gd name="T5" fmla="*/ 42 h 83"/>
                <a:gd name="T6" fmla="*/ 40 w 82"/>
                <a:gd name="T7" fmla="*/ 82 h 83"/>
                <a:gd name="T8" fmla="*/ 81 w 82"/>
                <a:gd name="T9" fmla="*/ 42 h 83"/>
                <a:gd name="T10" fmla="*/ 40 w 82"/>
                <a:gd name="T11" fmla="*/ 0 h 83"/>
                <a:gd name="T12" fmla="*/ 40 w 82"/>
                <a:gd name="T13" fmla="*/ 59 h 83"/>
                <a:gd name="T14" fmla="*/ 40 w 82"/>
                <a:gd name="T15" fmla="*/ 59 h 83"/>
                <a:gd name="T16" fmla="*/ 23 w 82"/>
                <a:gd name="T17" fmla="*/ 42 h 83"/>
                <a:gd name="T18" fmla="*/ 40 w 82"/>
                <a:gd name="T19" fmla="*/ 24 h 83"/>
                <a:gd name="T20" fmla="*/ 58 w 82"/>
                <a:gd name="T21" fmla="*/ 42 h 83"/>
                <a:gd name="T22" fmla="*/ 40 w 82"/>
                <a:gd name="T23"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83">
                  <a:moveTo>
                    <a:pt x="40" y="0"/>
                  </a:moveTo>
                  <a:lnTo>
                    <a:pt x="40" y="0"/>
                  </a:lnTo>
                  <a:cubicBezTo>
                    <a:pt x="18" y="0"/>
                    <a:pt x="0" y="19"/>
                    <a:pt x="0" y="42"/>
                  </a:cubicBezTo>
                  <a:cubicBezTo>
                    <a:pt x="0" y="64"/>
                    <a:pt x="18" y="82"/>
                    <a:pt x="40" y="82"/>
                  </a:cubicBezTo>
                  <a:cubicBezTo>
                    <a:pt x="62" y="82"/>
                    <a:pt x="81" y="64"/>
                    <a:pt x="81" y="42"/>
                  </a:cubicBezTo>
                  <a:cubicBezTo>
                    <a:pt x="81" y="19"/>
                    <a:pt x="62" y="0"/>
                    <a:pt x="40" y="0"/>
                  </a:cubicBezTo>
                  <a:close/>
                  <a:moveTo>
                    <a:pt x="40" y="59"/>
                  </a:moveTo>
                  <a:lnTo>
                    <a:pt x="40" y="59"/>
                  </a:lnTo>
                  <a:cubicBezTo>
                    <a:pt x="31" y="59"/>
                    <a:pt x="23" y="51"/>
                    <a:pt x="23" y="42"/>
                  </a:cubicBezTo>
                  <a:cubicBezTo>
                    <a:pt x="23" y="31"/>
                    <a:pt x="31" y="24"/>
                    <a:pt x="40" y="24"/>
                  </a:cubicBezTo>
                  <a:cubicBezTo>
                    <a:pt x="50" y="24"/>
                    <a:pt x="58" y="31"/>
                    <a:pt x="58" y="42"/>
                  </a:cubicBezTo>
                  <a:cubicBezTo>
                    <a:pt x="58" y="51"/>
                    <a:pt x="50" y="59"/>
                    <a:pt x="40" y="5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88"/>
            </a:p>
          </p:txBody>
        </p:sp>
        <p:sp>
          <p:nvSpPr>
            <p:cNvPr id="144" name="Freeform 34"/>
            <p:cNvSpPr>
              <a:spLocks noChangeArrowheads="1"/>
            </p:cNvSpPr>
            <p:nvPr/>
          </p:nvSpPr>
          <p:spPr bwMode="auto">
            <a:xfrm>
              <a:off x="4858175" y="1902890"/>
              <a:ext cx="290805" cy="211158"/>
            </a:xfrm>
            <a:custGeom>
              <a:avLst/>
              <a:gdLst>
                <a:gd name="T0" fmla="*/ 157 w 694"/>
                <a:gd name="T1" fmla="*/ 501 h 502"/>
                <a:gd name="T2" fmla="*/ 157 w 694"/>
                <a:gd name="T3" fmla="*/ 501 h 502"/>
                <a:gd name="T4" fmla="*/ 177 w 694"/>
                <a:gd name="T5" fmla="*/ 501 h 502"/>
                <a:gd name="T6" fmla="*/ 188 w 694"/>
                <a:gd name="T7" fmla="*/ 489 h 502"/>
                <a:gd name="T8" fmla="*/ 177 w 694"/>
                <a:gd name="T9" fmla="*/ 478 h 502"/>
                <a:gd name="T10" fmla="*/ 157 w 694"/>
                <a:gd name="T11" fmla="*/ 478 h 502"/>
                <a:gd name="T12" fmla="*/ 23 w 694"/>
                <a:gd name="T13" fmla="*/ 337 h 502"/>
                <a:gd name="T14" fmla="*/ 158 w 694"/>
                <a:gd name="T15" fmla="*/ 198 h 502"/>
                <a:gd name="T16" fmla="*/ 159 w 694"/>
                <a:gd name="T17" fmla="*/ 198 h 502"/>
                <a:gd name="T18" fmla="*/ 164 w 694"/>
                <a:gd name="T19" fmla="*/ 199 h 502"/>
                <a:gd name="T20" fmla="*/ 176 w 694"/>
                <a:gd name="T21" fmla="*/ 191 h 502"/>
                <a:gd name="T22" fmla="*/ 390 w 694"/>
                <a:gd name="T23" fmla="*/ 24 h 502"/>
                <a:gd name="T24" fmla="*/ 612 w 694"/>
                <a:gd name="T25" fmla="*/ 246 h 502"/>
                <a:gd name="T26" fmla="*/ 611 w 694"/>
                <a:gd name="T27" fmla="*/ 262 h 502"/>
                <a:gd name="T28" fmla="*/ 617 w 694"/>
                <a:gd name="T29" fmla="*/ 273 h 502"/>
                <a:gd name="T30" fmla="*/ 670 w 694"/>
                <a:gd name="T31" fmla="*/ 366 h 502"/>
                <a:gd name="T32" fmla="*/ 565 w 694"/>
                <a:gd name="T33" fmla="*/ 478 h 502"/>
                <a:gd name="T34" fmla="*/ 554 w 694"/>
                <a:gd name="T35" fmla="*/ 489 h 502"/>
                <a:gd name="T36" fmla="*/ 565 w 694"/>
                <a:gd name="T37" fmla="*/ 501 h 502"/>
                <a:gd name="T38" fmla="*/ 693 w 694"/>
                <a:gd name="T39" fmla="*/ 366 h 502"/>
                <a:gd name="T40" fmla="*/ 635 w 694"/>
                <a:gd name="T41" fmla="*/ 257 h 502"/>
                <a:gd name="T42" fmla="*/ 635 w 694"/>
                <a:gd name="T43" fmla="*/ 246 h 502"/>
                <a:gd name="T44" fmla="*/ 390 w 694"/>
                <a:gd name="T45" fmla="*/ 0 h 502"/>
                <a:gd name="T46" fmla="*/ 156 w 694"/>
                <a:gd name="T47" fmla="*/ 175 h 502"/>
                <a:gd name="T48" fmla="*/ 0 w 694"/>
                <a:gd name="T49" fmla="*/ 337 h 502"/>
                <a:gd name="T50" fmla="*/ 157 w 694"/>
                <a:gd name="T51" fmla="*/ 50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94" h="502">
                  <a:moveTo>
                    <a:pt x="157" y="501"/>
                  </a:moveTo>
                  <a:lnTo>
                    <a:pt x="157" y="501"/>
                  </a:lnTo>
                  <a:cubicBezTo>
                    <a:pt x="177" y="501"/>
                    <a:pt x="177" y="501"/>
                    <a:pt x="177" y="501"/>
                  </a:cubicBezTo>
                  <a:cubicBezTo>
                    <a:pt x="183" y="501"/>
                    <a:pt x="188" y="496"/>
                    <a:pt x="188" y="489"/>
                  </a:cubicBezTo>
                  <a:cubicBezTo>
                    <a:pt x="188" y="483"/>
                    <a:pt x="183" y="478"/>
                    <a:pt x="177" y="478"/>
                  </a:cubicBezTo>
                  <a:cubicBezTo>
                    <a:pt x="157" y="478"/>
                    <a:pt x="157" y="478"/>
                    <a:pt x="157" y="478"/>
                  </a:cubicBezTo>
                  <a:cubicBezTo>
                    <a:pt x="84" y="478"/>
                    <a:pt x="23" y="413"/>
                    <a:pt x="23" y="337"/>
                  </a:cubicBezTo>
                  <a:cubicBezTo>
                    <a:pt x="23" y="262"/>
                    <a:pt x="84" y="198"/>
                    <a:pt x="158" y="198"/>
                  </a:cubicBezTo>
                  <a:lnTo>
                    <a:pt x="159" y="198"/>
                  </a:lnTo>
                  <a:cubicBezTo>
                    <a:pt x="160" y="199"/>
                    <a:pt x="162" y="199"/>
                    <a:pt x="164" y="199"/>
                  </a:cubicBezTo>
                  <a:cubicBezTo>
                    <a:pt x="170" y="200"/>
                    <a:pt x="175" y="196"/>
                    <a:pt x="176" y="191"/>
                  </a:cubicBezTo>
                  <a:cubicBezTo>
                    <a:pt x="201" y="92"/>
                    <a:pt x="289" y="24"/>
                    <a:pt x="390" y="24"/>
                  </a:cubicBezTo>
                  <a:cubicBezTo>
                    <a:pt x="512" y="24"/>
                    <a:pt x="612" y="123"/>
                    <a:pt x="612" y="246"/>
                  </a:cubicBezTo>
                  <a:cubicBezTo>
                    <a:pt x="612" y="251"/>
                    <a:pt x="612" y="257"/>
                    <a:pt x="611" y="262"/>
                  </a:cubicBezTo>
                  <a:cubicBezTo>
                    <a:pt x="611" y="267"/>
                    <a:pt x="613" y="271"/>
                    <a:pt x="617" y="273"/>
                  </a:cubicBezTo>
                  <a:cubicBezTo>
                    <a:pt x="650" y="292"/>
                    <a:pt x="670" y="328"/>
                    <a:pt x="670" y="366"/>
                  </a:cubicBezTo>
                  <a:cubicBezTo>
                    <a:pt x="670" y="427"/>
                    <a:pt x="623" y="478"/>
                    <a:pt x="565" y="478"/>
                  </a:cubicBezTo>
                  <a:cubicBezTo>
                    <a:pt x="559" y="478"/>
                    <a:pt x="554" y="483"/>
                    <a:pt x="554" y="489"/>
                  </a:cubicBezTo>
                  <a:cubicBezTo>
                    <a:pt x="554" y="496"/>
                    <a:pt x="559" y="501"/>
                    <a:pt x="565" y="501"/>
                  </a:cubicBezTo>
                  <a:cubicBezTo>
                    <a:pt x="635" y="501"/>
                    <a:pt x="693" y="439"/>
                    <a:pt x="693" y="366"/>
                  </a:cubicBezTo>
                  <a:cubicBezTo>
                    <a:pt x="693" y="323"/>
                    <a:pt x="672" y="280"/>
                    <a:pt x="635" y="257"/>
                  </a:cubicBezTo>
                  <a:cubicBezTo>
                    <a:pt x="635" y="253"/>
                    <a:pt x="635" y="249"/>
                    <a:pt x="635" y="246"/>
                  </a:cubicBezTo>
                  <a:cubicBezTo>
                    <a:pt x="635" y="110"/>
                    <a:pt x="526" y="0"/>
                    <a:pt x="390" y="0"/>
                  </a:cubicBezTo>
                  <a:cubicBezTo>
                    <a:pt x="282" y="0"/>
                    <a:pt x="186" y="72"/>
                    <a:pt x="156" y="175"/>
                  </a:cubicBezTo>
                  <a:cubicBezTo>
                    <a:pt x="71" y="175"/>
                    <a:pt x="0" y="250"/>
                    <a:pt x="0" y="337"/>
                  </a:cubicBezTo>
                  <a:cubicBezTo>
                    <a:pt x="0" y="426"/>
                    <a:pt x="72" y="501"/>
                    <a:pt x="157" y="50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88"/>
            </a:p>
          </p:txBody>
        </p:sp>
      </p:grpSp>
      <p:grpSp>
        <p:nvGrpSpPr>
          <p:cNvPr id="146" name="Group 145"/>
          <p:cNvGrpSpPr/>
          <p:nvPr/>
        </p:nvGrpSpPr>
        <p:grpSpPr>
          <a:xfrm>
            <a:off x="4671980" y="4601846"/>
            <a:ext cx="719284" cy="668212"/>
            <a:chOff x="5752157" y="3801904"/>
            <a:chExt cx="270490" cy="285313"/>
          </a:xfrm>
          <a:solidFill>
            <a:srgbClr val="0078EF"/>
          </a:solidFill>
        </p:grpSpPr>
        <p:sp>
          <p:nvSpPr>
            <p:cNvPr id="147" name="Freeform 126"/>
            <p:cNvSpPr>
              <a:spLocks noChangeArrowheads="1"/>
            </p:cNvSpPr>
            <p:nvPr/>
          </p:nvSpPr>
          <p:spPr bwMode="auto">
            <a:xfrm>
              <a:off x="5791062" y="3801904"/>
              <a:ext cx="231585" cy="285313"/>
            </a:xfrm>
            <a:custGeom>
              <a:avLst/>
              <a:gdLst>
                <a:gd name="T0" fmla="*/ 422 w 550"/>
                <a:gd name="T1" fmla="*/ 503 h 679"/>
                <a:gd name="T2" fmla="*/ 413 w 550"/>
                <a:gd name="T3" fmla="*/ 401 h 679"/>
                <a:gd name="T4" fmla="*/ 436 w 550"/>
                <a:gd name="T5" fmla="*/ 329 h 679"/>
                <a:gd name="T6" fmla="*/ 420 w 550"/>
                <a:gd name="T7" fmla="*/ 233 h 679"/>
                <a:gd name="T8" fmla="*/ 471 w 550"/>
                <a:gd name="T9" fmla="*/ 222 h 679"/>
                <a:gd name="T10" fmla="*/ 413 w 550"/>
                <a:gd name="T11" fmla="*/ 210 h 679"/>
                <a:gd name="T12" fmla="*/ 272 w 550"/>
                <a:gd name="T13" fmla="*/ 0 h 679"/>
                <a:gd name="T14" fmla="*/ 133 w 550"/>
                <a:gd name="T15" fmla="*/ 210 h 679"/>
                <a:gd name="T16" fmla="*/ 51 w 550"/>
                <a:gd name="T17" fmla="*/ 222 h 679"/>
                <a:gd name="T18" fmla="*/ 125 w 550"/>
                <a:gd name="T19" fmla="*/ 233 h 679"/>
                <a:gd name="T20" fmla="*/ 109 w 550"/>
                <a:gd name="T21" fmla="*/ 329 h 679"/>
                <a:gd name="T22" fmla="*/ 133 w 550"/>
                <a:gd name="T23" fmla="*/ 401 h 679"/>
                <a:gd name="T24" fmla="*/ 132 w 550"/>
                <a:gd name="T25" fmla="*/ 503 h 679"/>
                <a:gd name="T26" fmla="*/ 11 w 550"/>
                <a:gd name="T27" fmla="*/ 673 h 679"/>
                <a:gd name="T28" fmla="*/ 109 w 550"/>
                <a:gd name="T29" fmla="*/ 529 h 679"/>
                <a:gd name="T30" fmla="*/ 120 w 550"/>
                <a:gd name="T31" fmla="*/ 678 h 679"/>
                <a:gd name="T32" fmla="*/ 133 w 550"/>
                <a:gd name="T33" fmla="*/ 526 h 679"/>
                <a:gd name="T34" fmla="*/ 156 w 550"/>
                <a:gd name="T35" fmla="*/ 666 h 679"/>
                <a:gd name="T36" fmla="*/ 179 w 550"/>
                <a:gd name="T37" fmla="*/ 666 h 679"/>
                <a:gd name="T38" fmla="*/ 203 w 550"/>
                <a:gd name="T39" fmla="*/ 526 h 679"/>
                <a:gd name="T40" fmla="*/ 272 w 550"/>
                <a:gd name="T41" fmla="*/ 544 h 679"/>
                <a:gd name="T42" fmla="*/ 342 w 550"/>
                <a:gd name="T43" fmla="*/ 526 h 679"/>
                <a:gd name="T44" fmla="*/ 366 w 550"/>
                <a:gd name="T45" fmla="*/ 666 h 679"/>
                <a:gd name="T46" fmla="*/ 389 w 550"/>
                <a:gd name="T47" fmla="*/ 666 h 679"/>
                <a:gd name="T48" fmla="*/ 413 w 550"/>
                <a:gd name="T49" fmla="*/ 526 h 679"/>
                <a:gd name="T50" fmla="*/ 424 w 550"/>
                <a:gd name="T51" fmla="*/ 678 h 679"/>
                <a:gd name="T52" fmla="*/ 436 w 550"/>
                <a:gd name="T53" fmla="*/ 528 h 679"/>
                <a:gd name="T54" fmla="*/ 538 w 550"/>
                <a:gd name="T55" fmla="*/ 673 h 679"/>
                <a:gd name="T56" fmla="*/ 422 w 550"/>
                <a:gd name="T57" fmla="*/ 503 h 679"/>
                <a:gd name="T58" fmla="*/ 156 w 550"/>
                <a:gd name="T59" fmla="*/ 133 h 679"/>
                <a:gd name="T60" fmla="*/ 389 w 550"/>
                <a:gd name="T61" fmla="*/ 131 h 679"/>
                <a:gd name="T62" fmla="*/ 156 w 550"/>
                <a:gd name="T63" fmla="*/ 210 h 679"/>
                <a:gd name="T64" fmla="*/ 272 w 550"/>
                <a:gd name="T65" fmla="*/ 521 h 679"/>
                <a:gd name="T66" fmla="*/ 156 w 550"/>
                <a:gd name="T67" fmla="*/ 401 h 679"/>
                <a:gd name="T68" fmla="*/ 144 w 550"/>
                <a:gd name="T69" fmla="*/ 346 h 679"/>
                <a:gd name="T70" fmla="*/ 133 w 550"/>
                <a:gd name="T71" fmla="*/ 271 h 679"/>
                <a:gd name="T72" fmla="*/ 156 w 550"/>
                <a:gd name="T73" fmla="*/ 242 h 679"/>
                <a:gd name="T74" fmla="*/ 389 w 550"/>
                <a:gd name="T75" fmla="*/ 233 h 679"/>
                <a:gd name="T76" fmla="*/ 400 w 550"/>
                <a:gd name="T77" fmla="*/ 253 h 679"/>
                <a:gd name="T78" fmla="*/ 413 w 550"/>
                <a:gd name="T79" fmla="*/ 329 h 679"/>
                <a:gd name="T80" fmla="*/ 389 w 550"/>
                <a:gd name="T81" fmla="*/ 357 h 679"/>
                <a:gd name="T82" fmla="*/ 272 w 550"/>
                <a:gd name="T83" fmla="*/ 521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50" h="679">
                  <a:moveTo>
                    <a:pt x="422" y="503"/>
                  </a:moveTo>
                  <a:lnTo>
                    <a:pt x="422" y="503"/>
                  </a:lnTo>
                  <a:cubicBezTo>
                    <a:pt x="371" y="503"/>
                    <a:pt x="371" y="503"/>
                    <a:pt x="371" y="503"/>
                  </a:cubicBezTo>
                  <a:cubicBezTo>
                    <a:pt x="397" y="477"/>
                    <a:pt x="413" y="442"/>
                    <a:pt x="413" y="401"/>
                  </a:cubicBezTo>
                  <a:cubicBezTo>
                    <a:pt x="413" y="368"/>
                    <a:pt x="413" y="368"/>
                    <a:pt x="413" y="368"/>
                  </a:cubicBezTo>
                  <a:cubicBezTo>
                    <a:pt x="436" y="362"/>
                    <a:pt x="436" y="342"/>
                    <a:pt x="436" y="329"/>
                  </a:cubicBezTo>
                  <a:cubicBezTo>
                    <a:pt x="436" y="271"/>
                    <a:pt x="436" y="271"/>
                    <a:pt x="436" y="271"/>
                  </a:cubicBezTo>
                  <a:cubicBezTo>
                    <a:pt x="436" y="258"/>
                    <a:pt x="436" y="241"/>
                    <a:pt x="420" y="233"/>
                  </a:cubicBezTo>
                  <a:cubicBezTo>
                    <a:pt x="459" y="233"/>
                    <a:pt x="459" y="233"/>
                    <a:pt x="459" y="233"/>
                  </a:cubicBezTo>
                  <a:cubicBezTo>
                    <a:pt x="466" y="233"/>
                    <a:pt x="471" y="228"/>
                    <a:pt x="471" y="222"/>
                  </a:cubicBezTo>
                  <a:cubicBezTo>
                    <a:pt x="471" y="216"/>
                    <a:pt x="466" y="210"/>
                    <a:pt x="459" y="210"/>
                  </a:cubicBezTo>
                  <a:cubicBezTo>
                    <a:pt x="413" y="210"/>
                    <a:pt x="413" y="210"/>
                    <a:pt x="413" y="210"/>
                  </a:cubicBezTo>
                  <a:cubicBezTo>
                    <a:pt x="413" y="131"/>
                    <a:pt x="413" y="131"/>
                    <a:pt x="413" y="131"/>
                  </a:cubicBezTo>
                  <a:cubicBezTo>
                    <a:pt x="413" y="60"/>
                    <a:pt x="348" y="0"/>
                    <a:pt x="272" y="0"/>
                  </a:cubicBezTo>
                  <a:cubicBezTo>
                    <a:pt x="197" y="0"/>
                    <a:pt x="133" y="63"/>
                    <a:pt x="133" y="133"/>
                  </a:cubicBezTo>
                  <a:cubicBezTo>
                    <a:pt x="133" y="210"/>
                    <a:pt x="133" y="210"/>
                    <a:pt x="133" y="210"/>
                  </a:cubicBezTo>
                  <a:cubicBezTo>
                    <a:pt x="62" y="210"/>
                    <a:pt x="62" y="210"/>
                    <a:pt x="62" y="210"/>
                  </a:cubicBezTo>
                  <a:cubicBezTo>
                    <a:pt x="56" y="210"/>
                    <a:pt x="51" y="216"/>
                    <a:pt x="51" y="222"/>
                  </a:cubicBezTo>
                  <a:cubicBezTo>
                    <a:pt x="51" y="228"/>
                    <a:pt x="56" y="233"/>
                    <a:pt x="62" y="233"/>
                  </a:cubicBezTo>
                  <a:cubicBezTo>
                    <a:pt x="125" y="233"/>
                    <a:pt x="125" y="233"/>
                    <a:pt x="125" y="233"/>
                  </a:cubicBezTo>
                  <a:cubicBezTo>
                    <a:pt x="109" y="241"/>
                    <a:pt x="109" y="258"/>
                    <a:pt x="109" y="271"/>
                  </a:cubicBezTo>
                  <a:cubicBezTo>
                    <a:pt x="109" y="329"/>
                    <a:pt x="109" y="329"/>
                    <a:pt x="109" y="329"/>
                  </a:cubicBezTo>
                  <a:cubicBezTo>
                    <a:pt x="109" y="342"/>
                    <a:pt x="109" y="362"/>
                    <a:pt x="133" y="368"/>
                  </a:cubicBezTo>
                  <a:cubicBezTo>
                    <a:pt x="133" y="401"/>
                    <a:pt x="133" y="401"/>
                    <a:pt x="133" y="401"/>
                  </a:cubicBezTo>
                  <a:cubicBezTo>
                    <a:pt x="133" y="442"/>
                    <a:pt x="149" y="477"/>
                    <a:pt x="174" y="503"/>
                  </a:cubicBezTo>
                  <a:cubicBezTo>
                    <a:pt x="132" y="503"/>
                    <a:pt x="132" y="503"/>
                    <a:pt x="132" y="503"/>
                  </a:cubicBezTo>
                  <a:cubicBezTo>
                    <a:pt x="53" y="503"/>
                    <a:pt x="0" y="584"/>
                    <a:pt x="0" y="660"/>
                  </a:cubicBezTo>
                  <a:cubicBezTo>
                    <a:pt x="0" y="667"/>
                    <a:pt x="5" y="673"/>
                    <a:pt x="11" y="673"/>
                  </a:cubicBezTo>
                  <a:cubicBezTo>
                    <a:pt x="18" y="673"/>
                    <a:pt x="24" y="667"/>
                    <a:pt x="24" y="660"/>
                  </a:cubicBezTo>
                  <a:cubicBezTo>
                    <a:pt x="24" y="604"/>
                    <a:pt x="57" y="544"/>
                    <a:pt x="109" y="529"/>
                  </a:cubicBezTo>
                  <a:cubicBezTo>
                    <a:pt x="109" y="666"/>
                    <a:pt x="109" y="666"/>
                    <a:pt x="109" y="666"/>
                  </a:cubicBezTo>
                  <a:cubicBezTo>
                    <a:pt x="109" y="673"/>
                    <a:pt x="114" y="678"/>
                    <a:pt x="120" y="678"/>
                  </a:cubicBezTo>
                  <a:cubicBezTo>
                    <a:pt x="128" y="678"/>
                    <a:pt x="133" y="673"/>
                    <a:pt x="133" y="666"/>
                  </a:cubicBezTo>
                  <a:cubicBezTo>
                    <a:pt x="133" y="526"/>
                    <a:pt x="133" y="526"/>
                    <a:pt x="133" y="526"/>
                  </a:cubicBezTo>
                  <a:cubicBezTo>
                    <a:pt x="156" y="526"/>
                    <a:pt x="156" y="526"/>
                    <a:pt x="156" y="526"/>
                  </a:cubicBezTo>
                  <a:cubicBezTo>
                    <a:pt x="156" y="666"/>
                    <a:pt x="156" y="666"/>
                    <a:pt x="156" y="666"/>
                  </a:cubicBezTo>
                  <a:cubicBezTo>
                    <a:pt x="156" y="673"/>
                    <a:pt x="161" y="678"/>
                    <a:pt x="167" y="678"/>
                  </a:cubicBezTo>
                  <a:cubicBezTo>
                    <a:pt x="174" y="678"/>
                    <a:pt x="179" y="673"/>
                    <a:pt x="179" y="666"/>
                  </a:cubicBezTo>
                  <a:cubicBezTo>
                    <a:pt x="179" y="526"/>
                    <a:pt x="179" y="526"/>
                    <a:pt x="179" y="526"/>
                  </a:cubicBezTo>
                  <a:cubicBezTo>
                    <a:pt x="203" y="526"/>
                    <a:pt x="203" y="526"/>
                    <a:pt x="203" y="526"/>
                  </a:cubicBezTo>
                  <a:cubicBezTo>
                    <a:pt x="204" y="526"/>
                    <a:pt x="204" y="526"/>
                    <a:pt x="205" y="526"/>
                  </a:cubicBezTo>
                  <a:cubicBezTo>
                    <a:pt x="225" y="537"/>
                    <a:pt x="247" y="544"/>
                    <a:pt x="272" y="544"/>
                  </a:cubicBezTo>
                  <a:cubicBezTo>
                    <a:pt x="297" y="544"/>
                    <a:pt x="320" y="537"/>
                    <a:pt x="341" y="526"/>
                  </a:cubicBezTo>
                  <a:lnTo>
                    <a:pt x="342" y="526"/>
                  </a:lnTo>
                  <a:cubicBezTo>
                    <a:pt x="366" y="526"/>
                    <a:pt x="366" y="526"/>
                    <a:pt x="366" y="526"/>
                  </a:cubicBezTo>
                  <a:cubicBezTo>
                    <a:pt x="366" y="666"/>
                    <a:pt x="366" y="666"/>
                    <a:pt x="366" y="666"/>
                  </a:cubicBezTo>
                  <a:cubicBezTo>
                    <a:pt x="366" y="673"/>
                    <a:pt x="371" y="678"/>
                    <a:pt x="378" y="678"/>
                  </a:cubicBezTo>
                  <a:cubicBezTo>
                    <a:pt x="384" y="678"/>
                    <a:pt x="389" y="673"/>
                    <a:pt x="389" y="666"/>
                  </a:cubicBezTo>
                  <a:cubicBezTo>
                    <a:pt x="389" y="526"/>
                    <a:pt x="389" y="526"/>
                    <a:pt x="389" y="526"/>
                  </a:cubicBezTo>
                  <a:cubicBezTo>
                    <a:pt x="413" y="526"/>
                    <a:pt x="413" y="526"/>
                    <a:pt x="413" y="526"/>
                  </a:cubicBezTo>
                  <a:cubicBezTo>
                    <a:pt x="413" y="666"/>
                    <a:pt x="413" y="666"/>
                    <a:pt x="413" y="666"/>
                  </a:cubicBezTo>
                  <a:cubicBezTo>
                    <a:pt x="413" y="673"/>
                    <a:pt x="418" y="678"/>
                    <a:pt x="424" y="678"/>
                  </a:cubicBezTo>
                  <a:cubicBezTo>
                    <a:pt x="431" y="678"/>
                    <a:pt x="436" y="673"/>
                    <a:pt x="436" y="666"/>
                  </a:cubicBezTo>
                  <a:cubicBezTo>
                    <a:pt x="436" y="528"/>
                    <a:pt x="436" y="528"/>
                    <a:pt x="436" y="528"/>
                  </a:cubicBezTo>
                  <a:cubicBezTo>
                    <a:pt x="492" y="537"/>
                    <a:pt x="526" y="601"/>
                    <a:pt x="526" y="660"/>
                  </a:cubicBezTo>
                  <a:cubicBezTo>
                    <a:pt x="526" y="667"/>
                    <a:pt x="532" y="673"/>
                    <a:pt x="538" y="673"/>
                  </a:cubicBezTo>
                  <a:cubicBezTo>
                    <a:pt x="544" y="673"/>
                    <a:pt x="549" y="667"/>
                    <a:pt x="549" y="660"/>
                  </a:cubicBezTo>
                  <a:cubicBezTo>
                    <a:pt x="549" y="585"/>
                    <a:pt x="500" y="503"/>
                    <a:pt x="422" y="503"/>
                  </a:cubicBezTo>
                  <a:close/>
                  <a:moveTo>
                    <a:pt x="156" y="133"/>
                  </a:moveTo>
                  <a:lnTo>
                    <a:pt x="156" y="133"/>
                  </a:lnTo>
                  <a:cubicBezTo>
                    <a:pt x="156" y="75"/>
                    <a:pt x="210" y="23"/>
                    <a:pt x="272" y="23"/>
                  </a:cubicBezTo>
                  <a:cubicBezTo>
                    <a:pt x="335" y="23"/>
                    <a:pt x="389" y="74"/>
                    <a:pt x="389" y="131"/>
                  </a:cubicBezTo>
                  <a:cubicBezTo>
                    <a:pt x="389" y="210"/>
                    <a:pt x="389" y="210"/>
                    <a:pt x="389" y="210"/>
                  </a:cubicBezTo>
                  <a:cubicBezTo>
                    <a:pt x="156" y="210"/>
                    <a:pt x="156" y="210"/>
                    <a:pt x="156" y="210"/>
                  </a:cubicBezTo>
                  <a:lnTo>
                    <a:pt x="156" y="133"/>
                  </a:lnTo>
                  <a:close/>
                  <a:moveTo>
                    <a:pt x="272" y="521"/>
                  </a:moveTo>
                  <a:lnTo>
                    <a:pt x="272" y="521"/>
                  </a:lnTo>
                  <a:cubicBezTo>
                    <a:pt x="207" y="521"/>
                    <a:pt x="156" y="468"/>
                    <a:pt x="156" y="401"/>
                  </a:cubicBezTo>
                  <a:cubicBezTo>
                    <a:pt x="156" y="357"/>
                    <a:pt x="156" y="357"/>
                    <a:pt x="156" y="357"/>
                  </a:cubicBezTo>
                  <a:cubicBezTo>
                    <a:pt x="156" y="351"/>
                    <a:pt x="151" y="346"/>
                    <a:pt x="144" y="346"/>
                  </a:cubicBezTo>
                  <a:cubicBezTo>
                    <a:pt x="133" y="346"/>
                    <a:pt x="133" y="345"/>
                    <a:pt x="133" y="329"/>
                  </a:cubicBezTo>
                  <a:cubicBezTo>
                    <a:pt x="133" y="271"/>
                    <a:pt x="133" y="271"/>
                    <a:pt x="133" y="271"/>
                  </a:cubicBezTo>
                  <a:cubicBezTo>
                    <a:pt x="133" y="253"/>
                    <a:pt x="133" y="253"/>
                    <a:pt x="144" y="253"/>
                  </a:cubicBezTo>
                  <a:cubicBezTo>
                    <a:pt x="151" y="253"/>
                    <a:pt x="156" y="248"/>
                    <a:pt x="156" y="242"/>
                  </a:cubicBezTo>
                  <a:cubicBezTo>
                    <a:pt x="156" y="233"/>
                    <a:pt x="156" y="233"/>
                    <a:pt x="156" y="233"/>
                  </a:cubicBezTo>
                  <a:cubicBezTo>
                    <a:pt x="389" y="233"/>
                    <a:pt x="389" y="233"/>
                    <a:pt x="389" y="233"/>
                  </a:cubicBezTo>
                  <a:cubicBezTo>
                    <a:pt x="389" y="242"/>
                    <a:pt x="389" y="242"/>
                    <a:pt x="389" y="242"/>
                  </a:cubicBezTo>
                  <a:cubicBezTo>
                    <a:pt x="389" y="248"/>
                    <a:pt x="394" y="253"/>
                    <a:pt x="400" y="253"/>
                  </a:cubicBezTo>
                  <a:cubicBezTo>
                    <a:pt x="412" y="253"/>
                    <a:pt x="413" y="253"/>
                    <a:pt x="413" y="271"/>
                  </a:cubicBezTo>
                  <a:cubicBezTo>
                    <a:pt x="413" y="329"/>
                    <a:pt x="413" y="329"/>
                    <a:pt x="413" y="329"/>
                  </a:cubicBezTo>
                  <a:cubicBezTo>
                    <a:pt x="413" y="345"/>
                    <a:pt x="412" y="346"/>
                    <a:pt x="400" y="346"/>
                  </a:cubicBezTo>
                  <a:cubicBezTo>
                    <a:pt x="394" y="346"/>
                    <a:pt x="389" y="351"/>
                    <a:pt x="389" y="357"/>
                  </a:cubicBezTo>
                  <a:cubicBezTo>
                    <a:pt x="389" y="401"/>
                    <a:pt x="389" y="401"/>
                    <a:pt x="389" y="401"/>
                  </a:cubicBezTo>
                  <a:cubicBezTo>
                    <a:pt x="389" y="468"/>
                    <a:pt x="338" y="521"/>
                    <a:pt x="272" y="52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688"/>
            </a:p>
          </p:txBody>
        </p:sp>
        <p:sp>
          <p:nvSpPr>
            <p:cNvPr id="148" name="Freeform 127"/>
            <p:cNvSpPr>
              <a:spLocks noChangeArrowheads="1"/>
            </p:cNvSpPr>
            <p:nvPr/>
          </p:nvSpPr>
          <p:spPr bwMode="auto">
            <a:xfrm>
              <a:off x="5752157" y="3920475"/>
              <a:ext cx="50022" cy="166741"/>
            </a:xfrm>
            <a:custGeom>
              <a:avLst/>
              <a:gdLst>
                <a:gd name="T0" fmla="*/ 47 w 119"/>
                <a:gd name="T1" fmla="*/ 384 h 397"/>
                <a:gd name="T2" fmla="*/ 47 w 119"/>
                <a:gd name="T3" fmla="*/ 384 h 397"/>
                <a:gd name="T4" fmla="*/ 58 w 119"/>
                <a:gd name="T5" fmla="*/ 396 h 397"/>
                <a:gd name="T6" fmla="*/ 71 w 119"/>
                <a:gd name="T7" fmla="*/ 384 h 397"/>
                <a:gd name="T8" fmla="*/ 71 w 119"/>
                <a:gd name="T9" fmla="*/ 151 h 397"/>
                <a:gd name="T10" fmla="*/ 118 w 119"/>
                <a:gd name="T11" fmla="*/ 83 h 397"/>
                <a:gd name="T12" fmla="*/ 118 w 119"/>
                <a:gd name="T13" fmla="*/ 12 h 397"/>
                <a:gd name="T14" fmla="*/ 105 w 119"/>
                <a:gd name="T15" fmla="*/ 0 h 397"/>
                <a:gd name="T16" fmla="*/ 94 w 119"/>
                <a:gd name="T17" fmla="*/ 12 h 397"/>
                <a:gd name="T18" fmla="*/ 94 w 119"/>
                <a:gd name="T19" fmla="*/ 83 h 397"/>
                <a:gd name="T20" fmla="*/ 71 w 119"/>
                <a:gd name="T21" fmla="*/ 127 h 397"/>
                <a:gd name="T22" fmla="*/ 71 w 119"/>
                <a:gd name="T23" fmla="*/ 12 h 397"/>
                <a:gd name="T24" fmla="*/ 58 w 119"/>
                <a:gd name="T25" fmla="*/ 0 h 397"/>
                <a:gd name="T26" fmla="*/ 47 w 119"/>
                <a:gd name="T27" fmla="*/ 12 h 397"/>
                <a:gd name="T28" fmla="*/ 47 w 119"/>
                <a:gd name="T29" fmla="*/ 127 h 397"/>
                <a:gd name="T30" fmla="*/ 24 w 119"/>
                <a:gd name="T31" fmla="*/ 83 h 397"/>
                <a:gd name="T32" fmla="*/ 24 w 119"/>
                <a:gd name="T33" fmla="*/ 12 h 397"/>
                <a:gd name="T34" fmla="*/ 12 w 119"/>
                <a:gd name="T35" fmla="*/ 0 h 397"/>
                <a:gd name="T36" fmla="*/ 0 w 119"/>
                <a:gd name="T37" fmla="*/ 12 h 397"/>
                <a:gd name="T38" fmla="*/ 0 w 119"/>
                <a:gd name="T39" fmla="*/ 83 h 397"/>
                <a:gd name="T40" fmla="*/ 47 w 119"/>
                <a:gd name="T41" fmla="*/ 151 h 397"/>
                <a:gd name="T42" fmla="*/ 47 w 119"/>
                <a:gd name="T43" fmla="*/ 384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 h="397">
                  <a:moveTo>
                    <a:pt x="47" y="384"/>
                  </a:moveTo>
                  <a:lnTo>
                    <a:pt x="47" y="384"/>
                  </a:lnTo>
                  <a:cubicBezTo>
                    <a:pt x="47" y="391"/>
                    <a:pt x="52" y="396"/>
                    <a:pt x="58" y="396"/>
                  </a:cubicBezTo>
                  <a:cubicBezTo>
                    <a:pt x="66" y="396"/>
                    <a:pt x="71" y="391"/>
                    <a:pt x="71" y="384"/>
                  </a:cubicBezTo>
                  <a:cubicBezTo>
                    <a:pt x="71" y="151"/>
                    <a:pt x="71" y="151"/>
                    <a:pt x="71" y="151"/>
                  </a:cubicBezTo>
                  <a:cubicBezTo>
                    <a:pt x="99" y="146"/>
                    <a:pt x="118" y="120"/>
                    <a:pt x="118" y="83"/>
                  </a:cubicBezTo>
                  <a:cubicBezTo>
                    <a:pt x="118" y="12"/>
                    <a:pt x="118" y="12"/>
                    <a:pt x="118" y="12"/>
                  </a:cubicBezTo>
                  <a:cubicBezTo>
                    <a:pt x="118" y="5"/>
                    <a:pt x="112" y="0"/>
                    <a:pt x="105" y="0"/>
                  </a:cubicBezTo>
                  <a:cubicBezTo>
                    <a:pt x="99" y="0"/>
                    <a:pt x="94" y="5"/>
                    <a:pt x="94" y="12"/>
                  </a:cubicBezTo>
                  <a:cubicBezTo>
                    <a:pt x="94" y="83"/>
                    <a:pt x="94" y="83"/>
                    <a:pt x="94" y="83"/>
                  </a:cubicBezTo>
                  <a:cubicBezTo>
                    <a:pt x="94" y="94"/>
                    <a:pt x="92" y="120"/>
                    <a:pt x="71" y="127"/>
                  </a:cubicBezTo>
                  <a:cubicBezTo>
                    <a:pt x="71" y="12"/>
                    <a:pt x="71" y="12"/>
                    <a:pt x="71" y="12"/>
                  </a:cubicBezTo>
                  <a:cubicBezTo>
                    <a:pt x="71" y="5"/>
                    <a:pt x="66" y="0"/>
                    <a:pt x="58" y="0"/>
                  </a:cubicBezTo>
                  <a:cubicBezTo>
                    <a:pt x="52" y="0"/>
                    <a:pt x="47" y="5"/>
                    <a:pt x="47" y="12"/>
                  </a:cubicBezTo>
                  <a:cubicBezTo>
                    <a:pt x="47" y="127"/>
                    <a:pt x="47" y="127"/>
                    <a:pt x="47" y="127"/>
                  </a:cubicBezTo>
                  <a:cubicBezTo>
                    <a:pt x="27" y="121"/>
                    <a:pt x="24" y="97"/>
                    <a:pt x="24" y="83"/>
                  </a:cubicBezTo>
                  <a:cubicBezTo>
                    <a:pt x="24" y="12"/>
                    <a:pt x="24" y="12"/>
                    <a:pt x="24" y="12"/>
                  </a:cubicBezTo>
                  <a:cubicBezTo>
                    <a:pt x="24" y="5"/>
                    <a:pt x="19" y="0"/>
                    <a:pt x="12" y="0"/>
                  </a:cubicBezTo>
                  <a:cubicBezTo>
                    <a:pt x="5" y="0"/>
                    <a:pt x="0" y="5"/>
                    <a:pt x="0" y="12"/>
                  </a:cubicBezTo>
                  <a:cubicBezTo>
                    <a:pt x="0" y="83"/>
                    <a:pt x="0" y="83"/>
                    <a:pt x="0" y="83"/>
                  </a:cubicBezTo>
                  <a:cubicBezTo>
                    <a:pt x="0" y="121"/>
                    <a:pt x="18" y="146"/>
                    <a:pt x="47" y="151"/>
                  </a:cubicBezTo>
                  <a:lnTo>
                    <a:pt x="47" y="38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688"/>
            </a:p>
          </p:txBody>
        </p:sp>
      </p:grpSp>
      <p:cxnSp>
        <p:nvCxnSpPr>
          <p:cNvPr id="12" name="Straight Connector 11"/>
          <p:cNvCxnSpPr/>
          <p:nvPr/>
        </p:nvCxnSpPr>
        <p:spPr>
          <a:xfrm>
            <a:off x="454920" y="3852093"/>
            <a:ext cx="111556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087238" y="1872852"/>
            <a:ext cx="0" cy="41041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058622" y="1872852"/>
            <a:ext cx="0" cy="41041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6030006" y="1872852"/>
            <a:ext cx="0" cy="41041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8001390" y="1872852"/>
            <a:ext cx="0" cy="41041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9972775" y="1872852"/>
            <a:ext cx="0" cy="41041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Image result for cerner logo"/>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28511" r="1658" b="32846"/>
          <a:stretch/>
        </p:blipFill>
        <p:spPr bwMode="auto">
          <a:xfrm>
            <a:off x="2329951" y="1940714"/>
            <a:ext cx="1501828" cy="369267"/>
          </a:xfrm>
          <a:prstGeom prst="rect">
            <a:avLst/>
          </a:prstGeom>
          <a:noFill/>
          <a:extLst>
            <a:ext uri="{909E8E84-426E-40DD-AFC4-6F175D3DCCD1}">
              <a14:hiddenFill xmlns:a14="http://schemas.microsoft.com/office/drawing/2010/main">
                <a:solidFill>
                  <a:srgbClr val="FFFFFF"/>
                </a:solidFill>
              </a14:hiddenFill>
            </a:ext>
          </a:extLst>
        </p:spPr>
      </p:pic>
      <p:grpSp>
        <p:nvGrpSpPr>
          <p:cNvPr id="122" name="Group 121"/>
          <p:cNvGrpSpPr>
            <a:grpSpLocks noChangeAspect="1"/>
          </p:cNvGrpSpPr>
          <p:nvPr/>
        </p:nvGrpSpPr>
        <p:grpSpPr>
          <a:xfrm>
            <a:off x="2770729" y="2460592"/>
            <a:ext cx="631155" cy="614327"/>
            <a:chOff x="3134321" y="3820429"/>
            <a:chExt cx="277901" cy="270491"/>
          </a:xfrm>
        </p:grpSpPr>
        <p:sp>
          <p:nvSpPr>
            <p:cNvPr id="123" name="Freeform 38"/>
            <p:cNvSpPr>
              <a:spLocks noChangeArrowheads="1"/>
            </p:cNvSpPr>
            <p:nvPr/>
          </p:nvSpPr>
          <p:spPr bwMode="auto">
            <a:xfrm>
              <a:off x="3226954" y="3820429"/>
              <a:ext cx="90782" cy="270491"/>
            </a:xfrm>
            <a:custGeom>
              <a:avLst/>
              <a:gdLst>
                <a:gd name="T0" fmla="*/ 205 w 218"/>
                <a:gd name="T1" fmla="*/ 112 h 643"/>
                <a:gd name="T2" fmla="*/ 144 w 218"/>
                <a:gd name="T3" fmla="*/ 223 h 643"/>
                <a:gd name="T4" fmla="*/ 117 w 218"/>
                <a:gd name="T5" fmla="*/ 165 h 643"/>
                <a:gd name="T6" fmla="*/ 189 w 218"/>
                <a:gd name="T7" fmla="*/ 81 h 643"/>
                <a:gd name="T8" fmla="*/ 27 w 218"/>
                <a:gd name="T9" fmla="*/ 81 h 643"/>
                <a:gd name="T10" fmla="*/ 94 w 218"/>
                <a:gd name="T11" fmla="*/ 165 h 643"/>
                <a:gd name="T12" fmla="*/ 83 w 218"/>
                <a:gd name="T13" fmla="*/ 223 h 643"/>
                <a:gd name="T14" fmla="*/ 11 w 218"/>
                <a:gd name="T15" fmla="*/ 112 h 643"/>
                <a:gd name="T16" fmla="*/ 72 w 218"/>
                <a:gd name="T17" fmla="*/ 245 h 643"/>
                <a:gd name="T18" fmla="*/ 27 w 218"/>
                <a:gd name="T19" fmla="*/ 317 h 643"/>
                <a:gd name="T20" fmla="*/ 27 w 218"/>
                <a:gd name="T21" fmla="*/ 428 h 643"/>
                <a:gd name="T22" fmla="*/ 27 w 218"/>
                <a:gd name="T23" fmla="*/ 538 h 643"/>
                <a:gd name="T24" fmla="*/ 66 w 218"/>
                <a:gd name="T25" fmla="*/ 595 h 643"/>
                <a:gd name="T26" fmla="*/ 94 w 218"/>
                <a:gd name="T27" fmla="*/ 605 h 643"/>
                <a:gd name="T28" fmla="*/ 106 w 218"/>
                <a:gd name="T29" fmla="*/ 642 h 643"/>
                <a:gd name="T30" fmla="*/ 117 w 218"/>
                <a:gd name="T31" fmla="*/ 603 h 643"/>
                <a:gd name="T32" fmla="*/ 161 w 218"/>
                <a:gd name="T33" fmla="*/ 595 h 643"/>
                <a:gd name="T34" fmla="*/ 189 w 218"/>
                <a:gd name="T35" fmla="*/ 538 h 643"/>
                <a:gd name="T36" fmla="*/ 189 w 218"/>
                <a:gd name="T37" fmla="*/ 428 h 643"/>
                <a:gd name="T38" fmla="*/ 189 w 218"/>
                <a:gd name="T39" fmla="*/ 317 h 643"/>
                <a:gd name="T40" fmla="*/ 155 w 218"/>
                <a:gd name="T41" fmla="*/ 245 h 643"/>
                <a:gd name="T42" fmla="*/ 205 w 218"/>
                <a:gd name="T43" fmla="*/ 112 h 643"/>
                <a:gd name="T44" fmla="*/ 51 w 218"/>
                <a:gd name="T45" fmla="*/ 81 h 643"/>
                <a:gd name="T46" fmla="*/ 166 w 218"/>
                <a:gd name="T47" fmla="*/ 81 h 643"/>
                <a:gd name="T48" fmla="*/ 51 w 218"/>
                <a:gd name="T49" fmla="*/ 81 h 643"/>
                <a:gd name="T50" fmla="*/ 51 w 218"/>
                <a:gd name="T51" fmla="*/ 317 h 643"/>
                <a:gd name="T52" fmla="*/ 94 w 218"/>
                <a:gd name="T53" fmla="*/ 354 h 643"/>
                <a:gd name="T54" fmla="*/ 51 w 218"/>
                <a:gd name="T55" fmla="*/ 428 h 643"/>
                <a:gd name="T56" fmla="*/ 94 w 218"/>
                <a:gd name="T57" fmla="*/ 391 h 643"/>
                <a:gd name="T58" fmla="*/ 51 w 218"/>
                <a:gd name="T59" fmla="*/ 428 h 643"/>
                <a:gd name="T60" fmla="*/ 51 w 218"/>
                <a:gd name="T61" fmla="*/ 538 h 643"/>
                <a:gd name="T62" fmla="*/ 94 w 218"/>
                <a:gd name="T63" fmla="*/ 575 h 643"/>
                <a:gd name="T64" fmla="*/ 166 w 218"/>
                <a:gd name="T65" fmla="*/ 538 h 643"/>
                <a:gd name="T66" fmla="*/ 117 w 218"/>
                <a:gd name="T67" fmla="*/ 578 h 643"/>
                <a:gd name="T68" fmla="*/ 166 w 218"/>
                <a:gd name="T69" fmla="*/ 538 h 643"/>
                <a:gd name="T70" fmla="*/ 166 w 218"/>
                <a:gd name="T71" fmla="*/ 428 h 643"/>
                <a:gd name="T72" fmla="*/ 117 w 218"/>
                <a:gd name="T73" fmla="*/ 389 h 643"/>
                <a:gd name="T74" fmla="*/ 166 w 218"/>
                <a:gd name="T75" fmla="*/ 317 h 643"/>
                <a:gd name="T76" fmla="*/ 117 w 218"/>
                <a:gd name="T77" fmla="*/ 356 h 643"/>
                <a:gd name="T78" fmla="*/ 166 w 218"/>
                <a:gd name="T79" fmla="*/ 317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8" h="643">
                  <a:moveTo>
                    <a:pt x="205" y="112"/>
                  </a:moveTo>
                  <a:lnTo>
                    <a:pt x="205" y="112"/>
                  </a:lnTo>
                  <a:cubicBezTo>
                    <a:pt x="198" y="112"/>
                    <a:pt x="193" y="117"/>
                    <a:pt x="193" y="123"/>
                  </a:cubicBezTo>
                  <a:cubicBezTo>
                    <a:pt x="193" y="178"/>
                    <a:pt x="193" y="199"/>
                    <a:pt x="144" y="223"/>
                  </a:cubicBezTo>
                  <a:cubicBezTo>
                    <a:pt x="135" y="228"/>
                    <a:pt x="127" y="231"/>
                    <a:pt x="117" y="236"/>
                  </a:cubicBezTo>
                  <a:cubicBezTo>
                    <a:pt x="117" y="165"/>
                    <a:pt x="117" y="165"/>
                    <a:pt x="117" y="165"/>
                  </a:cubicBezTo>
                  <a:cubicBezTo>
                    <a:pt x="117" y="164"/>
                    <a:pt x="116" y="163"/>
                    <a:pt x="116" y="162"/>
                  </a:cubicBezTo>
                  <a:cubicBezTo>
                    <a:pt x="157" y="157"/>
                    <a:pt x="189" y="123"/>
                    <a:pt x="189" y="81"/>
                  </a:cubicBezTo>
                  <a:cubicBezTo>
                    <a:pt x="189" y="37"/>
                    <a:pt x="153" y="0"/>
                    <a:pt x="108" y="0"/>
                  </a:cubicBezTo>
                  <a:cubicBezTo>
                    <a:pt x="63" y="0"/>
                    <a:pt x="27" y="37"/>
                    <a:pt x="27" y="81"/>
                  </a:cubicBezTo>
                  <a:cubicBezTo>
                    <a:pt x="27" y="122"/>
                    <a:pt x="57" y="155"/>
                    <a:pt x="95" y="162"/>
                  </a:cubicBezTo>
                  <a:cubicBezTo>
                    <a:pt x="95" y="163"/>
                    <a:pt x="94" y="164"/>
                    <a:pt x="94" y="165"/>
                  </a:cubicBezTo>
                  <a:cubicBezTo>
                    <a:pt x="94" y="228"/>
                    <a:pt x="94" y="228"/>
                    <a:pt x="94" y="228"/>
                  </a:cubicBezTo>
                  <a:cubicBezTo>
                    <a:pt x="90" y="227"/>
                    <a:pt x="86" y="225"/>
                    <a:pt x="83" y="223"/>
                  </a:cubicBezTo>
                  <a:cubicBezTo>
                    <a:pt x="32" y="198"/>
                    <a:pt x="22" y="175"/>
                    <a:pt x="22" y="123"/>
                  </a:cubicBezTo>
                  <a:cubicBezTo>
                    <a:pt x="22" y="117"/>
                    <a:pt x="17" y="112"/>
                    <a:pt x="11" y="112"/>
                  </a:cubicBezTo>
                  <a:cubicBezTo>
                    <a:pt x="5" y="112"/>
                    <a:pt x="0" y="117"/>
                    <a:pt x="0" y="123"/>
                  </a:cubicBezTo>
                  <a:cubicBezTo>
                    <a:pt x="0" y="180"/>
                    <a:pt x="10" y="214"/>
                    <a:pt x="72" y="245"/>
                  </a:cubicBezTo>
                  <a:cubicBezTo>
                    <a:pt x="76" y="246"/>
                    <a:pt x="79" y="247"/>
                    <a:pt x="82" y="249"/>
                  </a:cubicBezTo>
                  <a:cubicBezTo>
                    <a:pt x="52" y="262"/>
                    <a:pt x="27" y="277"/>
                    <a:pt x="27" y="317"/>
                  </a:cubicBezTo>
                  <a:cubicBezTo>
                    <a:pt x="27" y="345"/>
                    <a:pt x="51" y="360"/>
                    <a:pt x="78" y="373"/>
                  </a:cubicBezTo>
                  <a:cubicBezTo>
                    <a:pt x="51" y="385"/>
                    <a:pt x="27" y="401"/>
                    <a:pt x="27" y="428"/>
                  </a:cubicBezTo>
                  <a:cubicBezTo>
                    <a:pt x="27" y="455"/>
                    <a:pt x="51" y="471"/>
                    <a:pt x="78" y="483"/>
                  </a:cubicBezTo>
                  <a:cubicBezTo>
                    <a:pt x="51" y="496"/>
                    <a:pt x="27" y="511"/>
                    <a:pt x="27" y="538"/>
                  </a:cubicBezTo>
                  <a:cubicBezTo>
                    <a:pt x="27" y="565"/>
                    <a:pt x="45" y="580"/>
                    <a:pt x="67" y="591"/>
                  </a:cubicBezTo>
                  <a:cubicBezTo>
                    <a:pt x="67" y="592"/>
                    <a:pt x="66" y="593"/>
                    <a:pt x="66" y="595"/>
                  </a:cubicBezTo>
                  <a:cubicBezTo>
                    <a:pt x="66" y="601"/>
                    <a:pt x="71" y="606"/>
                    <a:pt x="78" y="606"/>
                  </a:cubicBezTo>
                  <a:cubicBezTo>
                    <a:pt x="79" y="606"/>
                    <a:pt x="85" y="606"/>
                    <a:pt x="94" y="605"/>
                  </a:cubicBezTo>
                  <a:cubicBezTo>
                    <a:pt x="94" y="630"/>
                    <a:pt x="94" y="630"/>
                    <a:pt x="94" y="630"/>
                  </a:cubicBezTo>
                  <a:cubicBezTo>
                    <a:pt x="94" y="636"/>
                    <a:pt x="99" y="642"/>
                    <a:pt x="106" y="642"/>
                  </a:cubicBezTo>
                  <a:cubicBezTo>
                    <a:pt x="112" y="642"/>
                    <a:pt x="117" y="636"/>
                    <a:pt x="117" y="630"/>
                  </a:cubicBezTo>
                  <a:cubicBezTo>
                    <a:pt x="117" y="603"/>
                    <a:pt x="117" y="603"/>
                    <a:pt x="117" y="603"/>
                  </a:cubicBezTo>
                  <a:cubicBezTo>
                    <a:pt x="135" y="606"/>
                    <a:pt x="148" y="606"/>
                    <a:pt x="149" y="606"/>
                  </a:cubicBezTo>
                  <a:cubicBezTo>
                    <a:pt x="156" y="606"/>
                    <a:pt x="161" y="601"/>
                    <a:pt x="161" y="595"/>
                  </a:cubicBezTo>
                  <a:cubicBezTo>
                    <a:pt x="161" y="592"/>
                    <a:pt x="160" y="589"/>
                    <a:pt x="159" y="587"/>
                  </a:cubicBezTo>
                  <a:cubicBezTo>
                    <a:pt x="175" y="577"/>
                    <a:pt x="189" y="562"/>
                    <a:pt x="189" y="538"/>
                  </a:cubicBezTo>
                  <a:cubicBezTo>
                    <a:pt x="189" y="511"/>
                    <a:pt x="166" y="496"/>
                    <a:pt x="138" y="483"/>
                  </a:cubicBezTo>
                  <a:cubicBezTo>
                    <a:pt x="166" y="471"/>
                    <a:pt x="189" y="455"/>
                    <a:pt x="189" y="428"/>
                  </a:cubicBezTo>
                  <a:cubicBezTo>
                    <a:pt x="189" y="401"/>
                    <a:pt x="166" y="385"/>
                    <a:pt x="138" y="373"/>
                  </a:cubicBezTo>
                  <a:cubicBezTo>
                    <a:pt x="166" y="360"/>
                    <a:pt x="189" y="345"/>
                    <a:pt x="189" y="317"/>
                  </a:cubicBezTo>
                  <a:cubicBezTo>
                    <a:pt x="189" y="278"/>
                    <a:pt x="169" y="262"/>
                    <a:pt x="143" y="250"/>
                  </a:cubicBezTo>
                  <a:cubicBezTo>
                    <a:pt x="147" y="248"/>
                    <a:pt x="150" y="246"/>
                    <a:pt x="155" y="245"/>
                  </a:cubicBezTo>
                  <a:cubicBezTo>
                    <a:pt x="217" y="214"/>
                    <a:pt x="217" y="179"/>
                    <a:pt x="217" y="123"/>
                  </a:cubicBezTo>
                  <a:cubicBezTo>
                    <a:pt x="217" y="117"/>
                    <a:pt x="212" y="112"/>
                    <a:pt x="205" y="112"/>
                  </a:cubicBezTo>
                  <a:close/>
                  <a:moveTo>
                    <a:pt x="51" y="81"/>
                  </a:moveTo>
                  <a:lnTo>
                    <a:pt x="51" y="81"/>
                  </a:lnTo>
                  <a:cubicBezTo>
                    <a:pt x="51" y="50"/>
                    <a:pt x="77" y="24"/>
                    <a:pt x="108" y="24"/>
                  </a:cubicBezTo>
                  <a:cubicBezTo>
                    <a:pt x="140" y="24"/>
                    <a:pt x="166" y="50"/>
                    <a:pt x="166" y="81"/>
                  </a:cubicBezTo>
                  <a:cubicBezTo>
                    <a:pt x="166" y="114"/>
                    <a:pt x="140" y="139"/>
                    <a:pt x="108" y="139"/>
                  </a:cubicBezTo>
                  <a:cubicBezTo>
                    <a:pt x="77" y="139"/>
                    <a:pt x="51" y="114"/>
                    <a:pt x="51" y="81"/>
                  </a:cubicBezTo>
                  <a:close/>
                  <a:moveTo>
                    <a:pt x="51" y="317"/>
                  </a:moveTo>
                  <a:lnTo>
                    <a:pt x="51" y="317"/>
                  </a:lnTo>
                  <a:cubicBezTo>
                    <a:pt x="51" y="291"/>
                    <a:pt x="65" y="280"/>
                    <a:pt x="94" y="269"/>
                  </a:cubicBezTo>
                  <a:cubicBezTo>
                    <a:pt x="94" y="354"/>
                    <a:pt x="94" y="354"/>
                    <a:pt x="94" y="354"/>
                  </a:cubicBezTo>
                  <a:cubicBezTo>
                    <a:pt x="70" y="344"/>
                    <a:pt x="51" y="332"/>
                    <a:pt x="51" y="317"/>
                  </a:cubicBezTo>
                  <a:close/>
                  <a:moveTo>
                    <a:pt x="51" y="428"/>
                  </a:moveTo>
                  <a:lnTo>
                    <a:pt x="51" y="428"/>
                  </a:lnTo>
                  <a:cubicBezTo>
                    <a:pt x="51" y="413"/>
                    <a:pt x="70" y="401"/>
                    <a:pt x="94" y="391"/>
                  </a:cubicBezTo>
                  <a:cubicBezTo>
                    <a:pt x="94" y="465"/>
                    <a:pt x="94" y="465"/>
                    <a:pt x="94" y="465"/>
                  </a:cubicBezTo>
                  <a:cubicBezTo>
                    <a:pt x="70" y="455"/>
                    <a:pt x="51" y="444"/>
                    <a:pt x="51" y="428"/>
                  </a:cubicBezTo>
                  <a:close/>
                  <a:moveTo>
                    <a:pt x="51" y="538"/>
                  </a:moveTo>
                  <a:lnTo>
                    <a:pt x="51" y="538"/>
                  </a:lnTo>
                  <a:cubicBezTo>
                    <a:pt x="51" y="523"/>
                    <a:pt x="70" y="511"/>
                    <a:pt x="94" y="502"/>
                  </a:cubicBezTo>
                  <a:cubicBezTo>
                    <a:pt x="94" y="575"/>
                    <a:pt x="94" y="575"/>
                    <a:pt x="94" y="575"/>
                  </a:cubicBezTo>
                  <a:cubicBezTo>
                    <a:pt x="71" y="569"/>
                    <a:pt x="51" y="558"/>
                    <a:pt x="51" y="538"/>
                  </a:cubicBezTo>
                  <a:close/>
                  <a:moveTo>
                    <a:pt x="166" y="538"/>
                  </a:moveTo>
                  <a:lnTo>
                    <a:pt x="166" y="538"/>
                  </a:lnTo>
                  <a:cubicBezTo>
                    <a:pt x="166" y="561"/>
                    <a:pt x="141" y="573"/>
                    <a:pt x="117" y="578"/>
                  </a:cubicBezTo>
                  <a:cubicBezTo>
                    <a:pt x="117" y="500"/>
                    <a:pt x="117" y="500"/>
                    <a:pt x="117" y="500"/>
                  </a:cubicBezTo>
                  <a:cubicBezTo>
                    <a:pt x="143" y="510"/>
                    <a:pt x="166" y="522"/>
                    <a:pt x="166" y="538"/>
                  </a:cubicBezTo>
                  <a:close/>
                  <a:moveTo>
                    <a:pt x="166" y="428"/>
                  </a:moveTo>
                  <a:lnTo>
                    <a:pt x="166" y="428"/>
                  </a:lnTo>
                  <a:cubicBezTo>
                    <a:pt x="166" y="445"/>
                    <a:pt x="143" y="456"/>
                    <a:pt x="117" y="467"/>
                  </a:cubicBezTo>
                  <a:cubicBezTo>
                    <a:pt x="117" y="389"/>
                    <a:pt x="117" y="389"/>
                    <a:pt x="117" y="389"/>
                  </a:cubicBezTo>
                  <a:cubicBezTo>
                    <a:pt x="143" y="399"/>
                    <a:pt x="166" y="411"/>
                    <a:pt x="166" y="428"/>
                  </a:cubicBezTo>
                  <a:close/>
                  <a:moveTo>
                    <a:pt x="166" y="317"/>
                  </a:moveTo>
                  <a:lnTo>
                    <a:pt x="166" y="317"/>
                  </a:lnTo>
                  <a:cubicBezTo>
                    <a:pt x="166" y="334"/>
                    <a:pt x="143" y="346"/>
                    <a:pt x="117" y="356"/>
                  </a:cubicBezTo>
                  <a:cubicBezTo>
                    <a:pt x="117" y="264"/>
                    <a:pt x="117" y="264"/>
                    <a:pt x="117" y="264"/>
                  </a:cubicBezTo>
                  <a:cubicBezTo>
                    <a:pt x="152" y="277"/>
                    <a:pt x="166" y="287"/>
                    <a:pt x="166" y="317"/>
                  </a:cubicBezTo>
                  <a:close/>
                </a:path>
              </a:pathLst>
            </a:custGeom>
            <a:solidFill>
              <a:srgbClr val="0078EF"/>
            </a:solidFill>
            <a:ln>
              <a:noFill/>
            </a:ln>
            <a:effectLst/>
          </p:spPr>
          <p:txBody>
            <a:bodyPr wrap="none" anchor="ctr"/>
            <a:lstStyle/>
            <a:p>
              <a:endParaRPr lang="en-US" sz="2250"/>
            </a:p>
          </p:txBody>
        </p:sp>
        <p:sp>
          <p:nvSpPr>
            <p:cNvPr id="124" name="Freeform 39"/>
            <p:cNvSpPr>
              <a:spLocks noChangeArrowheads="1"/>
            </p:cNvSpPr>
            <p:nvPr/>
          </p:nvSpPr>
          <p:spPr bwMode="auto">
            <a:xfrm>
              <a:off x="3134321" y="3851925"/>
              <a:ext cx="90782" cy="74107"/>
            </a:xfrm>
            <a:custGeom>
              <a:avLst/>
              <a:gdLst>
                <a:gd name="T0" fmla="*/ 205 w 218"/>
                <a:gd name="T1" fmla="*/ 0 h 177"/>
                <a:gd name="T2" fmla="*/ 205 w 218"/>
                <a:gd name="T3" fmla="*/ 0 h 177"/>
                <a:gd name="T4" fmla="*/ 11 w 218"/>
                <a:gd name="T5" fmla="*/ 0 h 177"/>
                <a:gd name="T6" fmla="*/ 0 w 218"/>
                <a:gd name="T7" fmla="*/ 12 h 177"/>
                <a:gd name="T8" fmla="*/ 174 w 218"/>
                <a:gd name="T9" fmla="*/ 175 h 177"/>
                <a:gd name="T10" fmla="*/ 178 w 218"/>
                <a:gd name="T11" fmla="*/ 176 h 177"/>
                <a:gd name="T12" fmla="*/ 186 w 218"/>
                <a:gd name="T13" fmla="*/ 172 h 177"/>
                <a:gd name="T14" fmla="*/ 188 w 218"/>
                <a:gd name="T15" fmla="*/ 159 h 177"/>
                <a:gd name="T16" fmla="*/ 215 w 218"/>
                <a:gd name="T17" fmla="*/ 18 h 177"/>
                <a:gd name="T18" fmla="*/ 215 w 218"/>
                <a:gd name="T19" fmla="*/ 6 h 177"/>
                <a:gd name="T20" fmla="*/ 205 w 218"/>
                <a:gd name="T21" fmla="*/ 0 h 177"/>
                <a:gd name="T22" fmla="*/ 158 w 218"/>
                <a:gd name="T23" fmla="*/ 145 h 177"/>
                <a:gd name="T24" fmla="*/ 158 w 218"/>
                <a:gd name="T25" fmla="*/ 145 h 177"/>
                <a:gd name="T26" fmla="*/ 25 w 218"/>
                <a:gd name="T27" fmla="*/ 24 h 177"/>
                <a:gd name="T28" fmla="*/ 184 w 218"/>
                <a:gd name="T29" fmla="*/ 24 h 177"/>
                <a:gd name="T30" fmla="*/ 158 w 218"/>
                <a:gd name="T31" fmla="*/ 14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8" h="177">
                  <a:moveTo>
                    <a:pt x="205" y="0"/>
                  </a:moveTo>
                  <a:lnTo>
                    <a:pt x="205" y="0"/>
                  </a:lnTo>
                  <a:cubicBezTo>
                    <a:pt x="11" y="0"/>
                    <a:pt x="11" y="0"/>
                    <a:pt x="11" y="0"/>
                  </a:cubicBezTo>
                  <a:cubicBezTo>
                    <a:pt x="5" y="0"/>
                    <a:pt x="0" y="5"/>
                    <a:pt x="0" y="12"/>
                  </a:cubicBezTo>
                  <a:cubicBezTo>
                    <a:pt x="0" y="17"/>
                    <a:pt x="2" y="118"/>
                    <a:pt x="174" y="175"/>
                  </a:cubicBezTo>
                  <a:cubicBezTo>
                    <a:pt x="175" y="176"/>
                    <a:pt x="177" y="176"/>
                    <a:pt x="178" y="176"/>
                  </a:cubicBezTo>
                  <a:cubicBezTo>
                    <a:pt x="181" y="176"/>
                    <a:pt x="184" y="175"/>
                    <a:pt x="186" y="172"/>
                  </a:cubicBezTo>
                  <a:cubicBezTo>
                    <a:pt x="189" y="169"/>
                    <a:pt x="190" y="164"/>
                    <a:pt x="188" y="159"/>
                  </a:cubicBezTo>
                  <a:cubicBezTo>
                    <a:pt x="163" y="110"/>
                    <a:pt x="189" y="61"/>
                    <a:pt x="215" y="18"/>
                  </a:cubicBezTo>
                  <a:cubicBezTo>
                    <a:pt x="217" y="15"/>
                    <a:pt x="217" y="11"/>
                    <a:pt x="215" y="6"/>
                  </a:cubicBezTo>
                  <a:cubicBezTo>
                    <a:pt x="213" y="2"/>
                    <a:pt x="210" y="0"/>
                    <a:pt x="205" y="0"/>
                  </a:cubicBezTo>
                  <a:close/>
                  <a:moveTo>
                    <a:pt x="158" y="145"/>
                  </a:moveTo>
                  <a:lnTo>
                    <a:pt x="158" y="145"/>
                  </a:lnTo>
                  <a:cubicBezTo>
                    <a:pt x="55" y="104"/>
                    <a:pt x="30" y="48"/>
                    <a:pt x="25" y="24"/>
                  </a:cubicBezTo>
                  <a:cubicBezTo>
                    <a:pt x="184" y="24"/>
                    <a:pt x="184" y="24"/>
                    <a:pt x="184" y="24"/>
                  </a:cubicBezTo>
                  <a:cubicBezTo>
                    <a:pt x="166" y="54"/>
                    <a:pt x="147" y="98"/>
                    <a:pt x="158" y="145"/>
                  </a:cubicBezTo>
                  <a:close/>
                </a:path>
              </a:pathLst>
            </a:custGeom>
            <a:solidFill>
              <a:srgbClr val="0078EF"/>
            </a:solidFill>
            <a:ln>
              <a:noFill/>
            </a:ln>
            <a:effectLst/>
          </p:spPr>
          <p:txBody>
            <a:bodyPr wrap="none" anchor="ctr"/>
            <a:lstStyle/>
            <a:p>
              <a:endParaRPr lang="en-US" sz="2250"/>
            </a:p>
          </p:txBody>
        </p:sp>
        <p:sp>
          <p:nvSpPr>
            <p:cNvPr id="125" name="Freeform 40"/>
            <p:cNvSpPr>
              <a:spLocks noChangeArrowheads="1"/>
            </p:cNvSpPr>
            <p:nvPr/>
          </p:nvSpPr>
          <p:spPr bwMode="auto">
            <a:xfrm>
              <a:off x="3319588" y="3851925"/>
              <a:ext cx="92634" cy="74107"/>
            </a:xfrm>
            <a:custGeom>
              <a:avLst/>
              <a:gdLst>
                <a:gd name="T0" fmla="*/ 206 w 220"/>
                <a:gd name="T1" fmla="*/ 0 h 177"/>
                <a:gd name="T2" fmla="*/ 206 w 220"/>
                <a:gd name="T3" fmla="*/ 0 h 177"/>
                <a:gd name="T4" fmla="*/ 13 w 220"/>
                <a:gd name="T5" fmla="*/ 0 h 177"/>
                <a:gd name="T6" fmla="*/ 2 w 220"/>
                <a:gd name="T7" fmla="*/ 6 h 177"/>
                <a:gd name="T8" fmla="*/ 2 w 220"/>
                <a:gd name="T9" fmla="*/ 18 h 177"/>
                <a:gd name="T10" fmla="*/ 30 w 220"/>
                <a:gd name="T11" fmla="*/ 159 h 177"/>
                <a:gd name="T12" fmla="*/ 31 w 220"/>
                <a:gd name="T13" fmla="*/ 172 h 177"/>
                <a:gd name="T14" fmla="*/ 41 w 220"/>
                <a:gd name="T15" fmla="*/ 176 h 177"/>
                <a:gd name="T16" fmla="*/ 44 w 220"/>
                <a:gd name="T17" fmla="*/ 175 h 177"/>
                <a:gd name="T18" fmla="*/ 219 w 220"/>
                <a:gd name="T19" fmla="*/ 12 h 177"/>
                <a:gd name="T20" fmla="*/ 206 w 220"/>
                <a:gd name="T21" fmla="*/ 0 h 177"/>
                <a:gd name="T22" fmla="*/ 60 w 220"/>
                <a:gd name="T23" fmla="*/ 145 h 177"/>
                <a:gd name="T24" fmla="*/ 60 w 220"/>
                <a:gd name="T25" fmla="*/ 145 h 177"/>
                <a:gd name="T26" fmla="*/ 34 w 220"/>
                <a:gd name="T27" fmla="*/ 24 h 177"/>
                <a:gd name="T28" fmla="*/ 194 w 220"/>
                <a:gd name="T29" fmla="*/ 24 h 177"/>
                <a:gd name="T30" fmla="*/ 60 w 220"/>
                <a:gd name="T31" fmla="*/ 14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177">
                  <a:moveTo>
                    <a:pt x="206" y="0"/>
                  </a:moveTo>
                  <a:lnTo>
                    <a:pt x="206" y="0"/>
                  </a:lnTo>
                  <a:cubicBezTo>
                    <a:pt x="13" y="0"/>
                    <a:pt x="13" y="0"/>
                    <a:pt x="13" y="0"/>
                  </a:cubicBezTo>
                  <a:cubicBezTo>
                    <a:pt x="9" y="0"/>
                    <a:pt x="4" y="2"/>
                    <a:pt x="2" y="6"/>
                  </a:cubicBezTo>
                  <a:cubicBezTo>
                    <a:pt x="0" y="11"/>
                    <a:pt x="0" y="15"/>
                    <a:pt x="2" y="18"/>
                  </a:cubicBezTo>
                  <a:cubicBezTo>
                    <a:pt x="29" y="61"/>
                    <a:pt x="55" y="110"/>
                    <a:pt x="30" y="159"/>
                  </a:cubicBezTo>
                  <a:cubicBezTo>
                    <a:pt x="28" y="164"/>
                    <a:pt x="28" y="169"/>
                    <a:pt x="31" y="172"/>
                  </a:cubicBezTo>
                  <a:cubicBezTo>
                    <a:pt x="34" y="175"/>
                    <a:pt x="37" y="176"/>
                    <a:pt x="41" y="176"/>
                  </a:cubicBezTo>
                  <a:cubicBezTo>
                    <a:pt x="42" y="176"/>
                    <a:pt x="43" y="176"/>
                    <a:pt x="44" y="175"/>
                  </a:cubicBezTo>
                  <a:cubicBezTo>
                    <a:pt x="217" y="118"/>
                    <a:pt x="219" y="17"/>
                    <a:pt x="219" y="12"/>
                  </a:cubicBezTo>
                  <a:cubicBezTo>
                    <a:pt x="219" y="5"/>
                    <a:pt x="214" y="0"/>
                    <a:pt x="206" y="0"/>
                  </a:cubicBezTo>
                  <a:close/>
                  <a:moveTo>
                    <a:pt x="60" y="145"/>
                  </a:moveTo>
                  <a:lnTo>
                    <a:pt x="60" y="145"/>
                  </a:lnTo>
                  <a:cubicBezTo>
                    <a:pt x="72" y="98"/>
                    <a:pt x="51" y="54"/>
                    <a:pt x="34" y="24"/>
                  </a:cubicBezTo>
                  <a:cubicBezTo>
                    <a:pt x="194" y="24"/>
                    <a:pt x="194" y="24"/>
                    <a:pt x="194" y="24"/>
                  </a:cubicBezTo>
                  <a:cubicBezTo>
                    <a:pt x="188" y="48"/>
                    <a:pt x="164" y="104"/>
                    <a:pt x="60" y="145"/>
                  </a:cubicBezTo>
                  <a:close/>
                </a:path>
              </a:pathLst>
            </a:custGeom>
            <a:solidFill>
              <a:srgbClr val="0078EF"/>
            </a:solidFill>
            <a:ln>
              <a:noFill/>
            </a:ln>
            <a:effectLst/>
          </p:spPr>
          <p:txBody>
            <a:bodyPr wrap="none" anchor="ctr"/>
            <a:lstStyle/>
            <a:p>
              <a:endParaRPr lang="en-US" sz="2250"/>
            </a:p>
          </p:txBody>
        </p:sp>
      </p:grpSp>
      <p:grpSp>
        <p:nvGrpSpPr>
          <p:cNvPr id="126" name="Group 125"/>
          <p:cNvGrpSpPr>
            <a:grpSpLocks noChangeAspect="1"/>
          </p:cNvGrpSpPr>
          <p:nvPr/>
        </p:nvGrpSpPr>
        <p:grpSpPr>
          <a:xfrm>
            <a:off x="10523727" y="4563273"/>
            <a:ext cx="598019" cy="689021"/>
            <a:chOff x="544275" y="2797750"/>
            <a:chExt cx="255670" cy="294577"/>
          </a:xfrm>
          <a:solidFill>
            <a:srgbClr val="0078EF"/>
          </a:solidFill>
        </p:grpSpPr>
        <p:sp>
          <p:nvSpPr>
            <p:cNvPr id="127" name="Freeform 196"/>
            <p:cNvSpPr>
              <a:spLocks noChangeArrowheads="1"/>
            </p:cNvSpPr>
            <p:nvPr/>
          </p:nvSpPr>
          <p:spPr bwMode="auto">
            <a:xfrm>
              <a:off x="544275" y="2797750"/>
              <a:ext cx="255670" cy="294577"/>
            </a:xfrm>
            <a:custGeom>
              <a:avLst/>
              <a:gdLst>
                <a:gd name="T0" fmla="*/ 312 w 608"/>
                <a:gd name="T1" fmla="*/ 4 h 703"/>
                <a:gd name="T2" fmla="*/ 312 w 608"/>
                <a:gd name="T3" fmla="*/ 4 h 703"/>
                <a:gd name="T4" fmla="*/ 296 w 608"/>
                <a:gd name="T5" fmla="*/ 4 h 703"/>
                <a:gd name="T6" fmla="*/ 13 w 608"/>
                <a:gd name="T7" fmla="*/ 89 h 703"/>
                <a:gd name="T8" fmla="*/ 3 w 608"/>
                <a:gd name="T9" fmla="*/ 92 h 703"/>
                <a:gd name="T10" fmla="*/ 0 w 608"/>
                <a:gd name="T11" fmla="*/ 100 h 703"/>
                <a:gd name="T12" fmla="*/ 0 w 608"/>
                <a:gd name="T13" fmla="*/ 407 h 703"/>
                <a:gd name="T14" fmla="*/ 286 w 608"/>
                <a:gd name="T15" fmla="*/ 702 h 703"/>
                <a:gd name="T16" fmla="*/ 315 w 608"/>
                <a:gd name="T17" fmla="*/ 702 h 703"/>
                <a:gd name="T18" fmla="*/ 607 w 608"/>
                <a:gd name="T19" fmla="*/ 407 h 703"/>
                <a:gd name="T20" fmla="*/ 607 w 608"/>
                <a:gd name="T21" fmla="*/ 100 h 703"/>
                <a:gd name="T22" fmla="*/ 603 w 608"/>
                <a:gd name="T23" fmla="*/ 92 h 703"/>
                <a:gd name="T24" fmla="*/ 595 w 608"/>
                <a:gd name="T25" fmla="*/ 89 h 703"/>
                <a:gd name="T26" fmla="*/ 312 w 608"/>
                <a:gd name="T27" fmla="*/ 4 h 703"/>
                <a:gd name="T28" fmla="*/ 583 w 608"/>
                <a:gd name="T29" fmla="*/ 407 h 703"/>
                <a:gd name="T30" fmla="*/ 583 w 608"/>
                <a:gd name="T31" fmla="*/ 407 h 703"/>
                <a:gd name="T32" fmla="*/ 315 w 608"/>
                <a:gd name="T33" fmla="*/ 678 h 703"/>
                <a:gd name="T34" fmla="*/ 286 w 608"/>
                <a:gd name="T35" fmla="*/ 678 h 703"/>
                <a:gd name="T36" fmla="*/ 23 w 608"/>
                <a:gd name="T37" fmla="*/ 407 h 703"/>
                <a:gd name="T38" fmla="*/ 23 w 608"/>
                <a:gd name="T39" fmla="*/ 113 h 703"/>
                <a:gd name="T40" fmla="*/ 303 w 608"/>
                <a:gd name="T41" fmla="*/ 28 h 703"/>
                <a:gd name="T42" fmla="*/ 583 w 608"/>
                <a:gd name="T43" fmla="*/ 113 h 703"/>
                <a:gd name="T44" fmla="*/ 583 w 608"/>
                <a:gd name="T45" fmla="*/ 407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8" h="703">
                  <a:moveTo>
                    <a:pt x="312" y="4"/>
                  </a:moveTo>
                  <a:lnTo>
                    <a:pt x="312" y="4"/>
                  </a:lnTo>
                  <a:cubicBezTo>
                    <a:pt x="307" y="0"/>
                    <a:pt x="300" y="0"/>
                    <a:pt x="296" y="4"/>
                  </a:cubicBezTo>
                  <a:cubicBezTo>
                    <a:pt x="226" y="70"/>
                    <a:pt x="139" y="97"/>
                    <a:pt x="13" y="89"/>
                  </a:cubicBezTo>
                  <a:cubicBezTo>
                    <a:pt x="10" y="89"/>
                    <a:pt x="6" y="90"/>
                    <a:pt x="3" y="92"/>
                  </a:cubicBezTo>
                  <a:cubicBezTo>
                    <a:pt x="1" y="94"/>
                    <a:pt x="0" y="97"/>
                    <a:pt x="0" y="100"/>
                  </a:cubicBezTo>
                  <a:cubicBezTo>
                    <a:pt x="0" y="407"/>
                    <a:pt x="0" y="407"/>
                    <a:pt x="0" y="407"/>
                  </a:cubicBezTo>
                  <a:cubicBezTo>
                    <a:pt x="0" y="570"/>
                    <a:pt x="128" y="702"/>
                    <a:pt x="286" y="702"/>
                  </a:cubicBezTo>
                  <a:cubicBezTo>
                    <a:pt x="315" y="702"/>
                    <a:pt x="315" y="702"/>
                    <a:pt x="315" y="702"/>
                  </a:cubicBezTo>
                  <a:cubicBezTo>
                    <a:pt x="473" y="702"/>
                    <a:pt x="607" y="567"/>
                    <a:pt x="607" y="407"/>
                  </a:cubicBezTo>
                  <a:cubicBezTo>
                    <a:pt x="607" y="100"/>
                    <a:pt x="607" y="100"/>
                    <a:pt x="607" y="100"/>
                  </a:cubicBezTo>
                  <a:cubicBezTo>
                    <a:pt x="607" y="97"/>
                    <a:pt x="605" y="94"/>
                    <a:pt x="603" y="92"/>
                  </a:cubicBezTo>
                  <a:cubicBezTo>
                    <a:pt x="601" y="90"/>
                    <a:pt x="598" y="89"/>
                    <a:pt x="595" y="89"/>
                  </a:cubicBezTo>
                  <a:cubicBezTo>
                    <a:pt x="468" y="97"/>
                    <a:pt x="381" y="70"/>
                    <a:pt x="312" y="4"/>
                  </a:cubicBezTo>
                  <a:close/>
                  <a:moveTo>
                    <a:pt x="583" y="407"/>
                  </a:moveTo>
                  <a:lnTo>
                    <a:pt x="583" y="407"/>
                  </a:lnTo>
                  <a:cubicBezTo>
                    <a:pt x="583" y="554"/>
                    <a:pt x="460" y="678"/>
                    <a:pt x="315" y="678"/>
                  </a:cubicBezTo>
                  <a:cubicBezTo>
                    <a:pt x="286" y="678"/>
                    <a:pt x="286" y="678"/>
                    <a:pt x="286" y="678"/>
                  </a:cubicBezTo>
                  <a:cubicBezTo>
                    <a:pt x="141" y="678"/>
                    <a:pt x="23" y="556"/>
                    <a:pt x="23" y="407"/>
                  </a:cubicBezTo>
                  <a:cubicBezTo>
                    <a:pt x="23" y="113"/>
                    <a:pt x="23" y="113"/>
                    <a:pt x="23" y="113"/>
                  </a:cubicBezTo>
                  <a:cubicBezTo>
                    <a:pt x="146" y="119"/>
                    <a:pt x="232" y="92"/>
                    <a:pt x="303" y="28"/>
                  </a:cubicBezTo>
                  <a:cubicBezTo>
                    <a:pt x="374" y="92"/>
                    <a:pt x="461" y="118"/>
                    <a:pt x="583" y="113"/>
                  </a:cubicBezTo>
                  <a:lnTo>
                    <a:pt x="583" y="40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88"/>
            </a:p>
          </p:txBody>
        </p:sp>
        <p:sp>
          <p:nvSpPr>
            <p:cNvPr id="128" name="Freeform 197"/>
            <p:cNvSpPr>
              <a:spLocks noChangeArrowheads="1"/>
            </p:cNvSpPr>
            <p:nvPr/>
          </p:nvSpPr>
          <p:spPr bwMode="auto">
            <a:xfrm>
              <a:off x="598004" y="2879268"/>
              <a:ext cx="144509" cy="144509"/>
            </a:xfrm>
            <a:custGeom>
              <a:avLst/>
              <a:gdLst>
                <a:gd name="T0" fmla="*/ 172 w 346"/>
                <a:gd name="T1" fmla="*/ 0 h 345"/>
                <a:gd name="T2" fmla="*/ 172 w 346"/>
                <a:gd name="T3" fmla="*/ 0 h 345"/>
                <a:gd name="T4" fmla="*/ 0 w 346"/>
                <a:gd name="T5" fmla="*/ 173 h 345"/>
                <a:gd name="T6" fmla="*/ 172 w 346"/>
                <a:gd name="T7" fmla="*/ 344 h 345"/>
                <a:gd name="T8" fmla="*/ 345 w 346"/>
                <a:gd name="T9" fmla="*/ 173 h 345"/>
                <a:gd name="T10" fmla="*/ 172 w 346"/>
                <a:gd name="T11" fmla="*/ 0 h 345"/>
                <a:gd name="T12" fmla="*/ 172 w 346"/>
                <a:gd name="T13" fmla="*/ 320 h 345"/>
                <a:gd name="T14" fmla="*/ 172 w 346"/>
                <a:gd name="T15" fmla="*/ 320 h 345"/>
                <a:gd name="T16" fmla="*/ 23 w 346"/>
                <a:gd name="T17" fmla="*/ 173 h 345"/>
                <a:gd name="T18" fmla="*/ 172 w 346"/>
                <a:gd name="T19" fmla="*/ 24 h 345"/>
                <a:gd name="T20" fmla="*/ 321 w 346"/>
                <a:gd name="T21" fmla="*/ 173 h 345"/>
                <a:gd name="T22" fmla="*/ 172 w 346"/>
                <a:gd name="T23" fmla="*/ 32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6" h="345">
                  <a:moveTo>
                    <a:pt x="172" y="0"/>
                  </a:moveTo>
                  <a:lnTo>
                    <a:pt x="172" y="0"/>
                  </a:lnTo>
                  <a:cubicBezTo>
                    <a:pt x="77" y="0"/>
                    <a:pt x="0" y="77"/>
                    <a:pt x="0" y="173"/>
                  </a:cubicBezTo>
                  <a:cubicBezTo>
                    <a:pt x="0" y="267"/>
                    <a:pt x="77" y="344"/>
                    <a:pt x="172" y="344"/>
                  </a:cubicBezTo>
                  <a:cubicBezTo>
                    <a:pt x="267" y="344"/>
                    <a:pt x="345" y="267"/>
                    <a:pt x="345" y="173"/>
                  </a:cubicBezTo>
                  <a:cubicBezTo>
                    <a:pt x="345" y="77"/>
                    <a:pt x="267" y="0"/>
                    <a:pt x="172" y="0"/>
                  </a:cubicBezTo>
                  <a:close/>
                  <a:moveTo>
                    <a:pt x="172" y="320"/>
                  </a:moveTo>
                  <a:lnTo>
                    <a:pt x="172" y="320"/>
                  </a:lnTo>
                  <a:cubicBezTo>
                    <a:pt x="90" y="320"/>
                    <a:pt x="23" y="254"/>
                    <a:pt x="23" y="173"/>
                  </a:cubicBezTo>
                  <a:cubicBezTo>
                    <a:pt x="23" y="90"/>
                    <a:pt x="90" y="24"/>
                    <a:pt x="172" y="24"/>
                  </a:cubicBezTo>
                  <a:cubicBezTo>
                    <a:pt x="254" y="24"/>
                    <a:pt x="321" y="90"/>
                    <a:pt x="321" y="173"/>
                  </a:cubicBezTo>
                  <a:cubicBezTo>
                    <a:pt x="321" y="254"/>
                    <a:pt x="254" y="320"/>
                    <a:pt x="172" y="32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88"/>
            </a:p>
          </p:txBody>
        </p:sp>
        <p:sp>
          <p:nvSpPr>
            <p:cNvPr id="129" name="Freeform 198"/>
            <p:cNvSpPr>
              <a:spLocks noChangeArrowheads="1"/>
            </p:cNvSpPr>
            <p:nvPr/>
          </p:nvSpPr>
          <p:spPr bwMode="auto">
            <a:xfrm>
              <a:off x="638763" y="2945965"/>
              <a:ext cx="68549" cy="11116"/>
            </a:xfrm>
            <a:custGeom>
              <a:avLst/>
              <a:gdLst>
                <a:gd name="T0" fmla="*/ 152 w 164"/>
                <a:gd name="T1" fmla="*/ 0 h 25"/>
                <a:gd name="T2" fmla="*/ 152 w 164"/>
                <a:gd name="T3" fmla="*/ 0 h 25"/>
                <a:gd name="T4" fmla="*/ 11 w 164"/>
                <a:gd name="T5" fmla="*/ 0 h 25"/>
                <a:gd name="T6" fmla="*/ 0 w 164"/>
                <a:gd name="T7" fmla="*/ 13 h 25"/>
                <a:gd name="T8" fmla="*/ 11 w 164"/>
                <a:gd name="T9" fmla="*/ 24 h 25"/>
                <a:gd name="T10" fmla="*/ 152 w 164"/>
                <a:gd name="T11" fmla="*/ 24 h 25"/>
                <a:gd name="T12" fmla="*/ 163 w 164"/>
                <a:gd name="T13" fmla="*/ 13 h 25"/>
                <a:gd name="T14" fmla="*/ 152 w 164"/>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25">
                  <a:moveTo>
                    <a:pt x="152" y="0"/>
                  </a:moveTo>
                  <a:lnTo>
                    <a:pt x="152" y="0"/>
                  </a:lnTo>
                  <a:cubicBezTo>
                    <a:pt x="11" y="0"/>
                    <a:pt x="11" y="0"/>
                    <a:pt x="11" y="0"/>
                  </a:cubicBezTo>
                  <a:cubicBezTo>
                    <a:pt x="5" y="0"/>
                    <a:pt x="0" y="5"/>
                    <a:pt x="0" y="13"/>
                  </a:cubicBezTo>
                  <a:cubicBezTo>
                    <a:pt x="0" y="19"/>
                    <a:pt x="5" y="24"/>
                    <a:pt x="11" y="24"/>
                  </a:cubicBezTo>
                  <a:cubicBezTo>
                    <a:pt x="152" y="24"/>
                    <a:pt x="152" y="24"/>
                    <a:pt x="152" y="24"/>
                  </a:cubicBezTo>
                  <a:cubicBezTo>
                    <a:pt x="158" y="24"/>
                    <a:pt x="163" y="19"/>
                    <a:pt x="163" y="13"/>
                  </a:cubicBezTo>
                  <a:cubicBezTo>
                    <a:pt x="163" y="5"/>
                    <a:pt x="158" y="0"/>
                    <a:pt x="15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88"/>
            </a:p>
          </p:txBody>
        </p:sp>
      </p:grpSp>
      <p:sp>
        <p:nvSpPr>
          <p:cNvPr id="130" name="Freeform 534"/>
          <p:cNvSpPr>
            <a:spLocks noChangeAspect="1" noChangeArrowheads="1"/>
          </p:cNvSpPr>
          <p:nvPr/>
        </p:nvSpPr>
        <p:spPr bwMode="auto">
          <a:xfrm>
            <a:off x="6688974" y="4680953"/>
            <a:ext cx="655585" cy="557245"/>
          </a:xfrm>
          <a:custGeom>
            <a:avLst/>
            <a:gdLst>
              <a:gd name="T0" fmla="*/ 589 w 619"/>
              <a:gd name="T1" fmla="*/ 212 h 523"/>
              <a:gd name="T2" fmla="*/ 560 w 619"/>
              <a:gd name="T3" fmla="*/ 37 h 523"/>
              <a:gd name="T4" fmla="*/ 34 w 619"/>
              <a:gd name="T5" fmla="*/ 0 h 523"/>
              <a:gd name="T6" fmla="*/ 0 w 619"/>
              <a:gd name="T7" fmla="*/ 380 h 523"/>
              <a:gd name="T8" fmla="*/ 216 w 619"/>
              <a:gd name="T9" fmla="*/ 426 h 523"/>
              <a:gd name="T10" fmla="*/ 184 w 619"/>
              <a:gd name="T11" fmla="*/ 501 h 523"/>
              <a:gd name="T12" fmla="*/ 184 w 619"/>
              <a:gd name="T13" fmla="*/ 522 h 523"/>
              <a:gd name="T14" fmla="*/ 351 w 619"/>
              <a:gd name="T15" fmla="*/ 522 h 523"/>
              <a:gd name="T16" fmla="*/ 387 w 619"/>
              <a:gd name="T17" fmla="*/ 511 h 523"/>
              <a:gd name="T18" fmla="*/ 360 w 619"/>
              <a:gd name="T19" fmla="*/ 501 h 523"/>
              <a:gd name="T20" fmla="*/ 443 w 619"/>
              <a:gd name="T21" fmla="*/ 426 h 523"/>
              <a:gd name="T22" fmla="*/ 473 w 619"/>
              <a:gd name="T23" fmla="*/ 522 h 523"/>
              <a:gd name="T24" fmla="*/ 618 w 619"/>
              <a:gd name="T25" fmla="*/ 493 h 523"/>
              <a:gd name="T26" fmla="*/ 589 w 619"/>
              <a:gd name="T27" fmla="*/ 212 h 523"/>
              <a:gd name="T28" fmla="*/ 222 w 619"/>
              <a:gd name="T29" fmla="*/ 501 h 523"/>
              <a:gd name="T30" fmla="*/ 323 w 619"/>
              <a:gd name="T31" fmla="*/ 426 h 523"/>
              <a:gd name="T32" fmla="*/ 222 w 619"/>
              <a:gd name="T33" fmla="*/ 501 h 523"/>
              <a:gd name="T34" fmla="*/ 443 w 619"/>
              <a:gd name="T35" fmla="*/ 404 h 523"/>
              <a:gd name="T36" fmla="*/ 229 w 619"/>
              <a:gd name="T37" fmla="*/ 404 h 523"/>
              <a:gd name="T38" fmla="*/ 22 w 619"/>
              <a:gd name="T39" fmla="*/ 380 h 523"/>
              <a:gd name="T40" fmla="*/ 443 w 619"/>
              <a:gd name="T41" fmla="*/ 349 h 523"/>
              <a:gd name="T42" fmla="*/ 443 w 619"/>
              <a:gd name="T43" fmla="*/ 242 h 523"/>
              <a:gd name="T44" fmla="*/ 443 w 619"/>
              <a:gd name="T45" fmla="*/ 327 h 523"/>
              <a:gd name="T46" fmla="*/ 22 w 619"/>
              <a:gd name="T47" fmla="*/ 37 h 523"/>
              <a:gd name="T48" fmla="*/ 526 w 619"/>
              <a:gd name="T49" fmla="*/ 22 h 523"/>
              <a:gd name="T50" fmla="*/ 539 w 619"/>
              <a:gd name="T51" fmla="*/ 212 h 523"/>
              <a:gd name="T52" fmla="*/ 443 w 619"/>
              <a:gd name="T53" fmla="*/ 242 h 523"/>
              <a:gd name="T54" fmla="*/ 597 w 619"/>
              <a:gd name="T55" fmla="*/ 493 h 523"/>
              <a:gd name="T56" fmla="*/ 473 w 619"/>
              <a:gd name="T57" fmla="*/ 501 h 523"/>
              <a:gd name="T58" fmla="*/ 464 w 619"/>
              <a:gd name="T59" fmla="*/ 464 h 523"/>
              <a:gd name="T60" fmla="*/ 597 w 619"/>
              <a:gd name="T61" fmla="*/ 493 h 523"/>
              <a:gd name="T62" fmla="*/ 597 w 619"/>
              <a:gd name="T63" fmla="*/ 443 h 523"/>
              <a:gd name="T64" fmla="*/ 464 w 619"/>
              <a:gd name="T65" fmla="*/ 272 h 523"/>
              <a:gd name="T66" fmla="*/ 597 w 619"/>
              <a:gd name="T67" fmla="*/ 443 h 523"/>
              <a:gd name="T68" fmla="*/ 597 w 619"/>
              <a:gd name="T69" fmla="*/ 251 h 523"/>
              <a:gd name="T70" fmla="*/ 464 w 619"/>
              <a:gd name="T71" fmla="*/ 242 h 523"/>
              <a:gd name="T72" fmla="*/ 589 w 619"/>
              <a:gd name="T73" fmla="*/ 233 h 523"/>
              <a:gd name="T74" fmla="*/ 597 w 619"/>
              <a:gd name="T75" fmla="*/ 251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523">
                <a:moveTo>
                  <a:pt x="589" y="212"/>
                </a:moveTo>
                <a:lnTo>
                  <a:pt x="589" y="212"/>
                </a:lnTo>
                <a:cubicBezTo>
                  <a:pt x="560" y="212"/>
                  <a:pt x="560" y="212"/>
                  <a:pt x="560" y="212"/>
                </a:cubicBezTo>
                <a:cubicBezTo>
                  <a:pt x="560" y="37"/>
                  <a:pt x="560" y="37"/>
                  <a:pt x="560" y="37"/>
                </a:cubicBezTo>
                <a:cubicBezTo>
                  <a:pt x="560" y="5"/>
                  <a:pt x="539" y="0"/>
                  <a:pt x="526" y="0"/>
                </a:cubicBezTo>
                <a:cubicBezTo>
                  <a:pt x="34" y="0"/>
                  <a:pt x="34" y="0"/>
                  <a:pt x="34" y="0"/>
                </a:cubicBezTo>
                <a:cubicBezTo>
                  <a:pt x="19" y="0"/>
                  <a:pt x="0" y="7"/>
                  <a:pt x="0" y="37"/>
                </a:cubicBezTo>
                <a:cubicBezTo>
                  <a:pt x="0" y="380"/>
                  <a:pt x="0" y="380"/>
                  <a:pt x="0" y="380"/>
                </a:cubicBezTo>
                <a:cubicBezTo>
                  <a:pt x="0" y="407"/>
                  <a:pt x="14" y="426"/>
                  <a:pt x="34" y="426"/>
                </a:cubicBezTo>
                <a:cubicBezTo>
                  <a:pt x="216" y="426"/>
                  <a:pt x="216" y="426"/>
                  <a:pt x="216" y="426"/>
                </a:cubicBezTo>
                <a:cubicBezTo>
                  <a:pt x="200" y="501"/>
                  <a:pt x="200" y="501"/>
                  <a:pt x="200" y="501"/>
                </a:cubicBezTo>
                <a:cubicBezTo>
                  <a:pt x="184" y="501"/>
                  <a:pt x="184" y="501"/>
                  <a:pt x="184" y="501"/>
                </a:cubicBezTo>
                <a:cubicBezTo>
                  <a:pt x="179" y="501"/>
                  <a:pt x="174" y="506"/>
                  <a:pt x="174" y="511"/>
                </a:cubicBezTo>
                <a:cubicBezTo>
                  <a:pt x="174" y="518"/>
                  <a:pt x="179" y="522"/>
                  <a:pt x="184" y="522"/>
                </a:cubicBezTo>
                <a:cubicBezTo>
                  <a:pt x="209" y="522"/>
                  <a:pt x="209" y="522"/>
                  <a:pt x="209" y="522"/>
                </a:cubicBezTo>
                <a:cubicBezTo>
                  <a:pt x="351" y="522"/>
                  <a:pt x="351" y="522"/>
                  <a:pt x="351" y="522"/>
                </a:cubicBezTo>
                <a:cubicBezTo>
                  <a:pt x="376" y="522"/>
                  <a:pt x="376" y="522"/>
                  <a:pt x="376" y="522"/>
                </a:cubicBezTo>
                <a:cubicBezTo>
                  <a:pt x="382" y="522"/>
                  <a:pt x="387" y="518"/>
                  <a:pt x="387" y="511"/>
                </a:cubicBezTo>
                <a:cubicBezTo>
                  <a:pt x="387" y="506"/>
                  <a:pt x="382" y="501"/>
                  <a:pt x="376" y="501"/>
                </a:cubicBezTo>
                <a:cubicBezTo>
                  <a:pt x="360" y="501"/>
                  <a:pt x="360" y="501"/>
                  <a:pt x="360" y="501"/>
                </a:cubicBezTo>
                <a:cubicBezTo>
                  <a:pt x="345" y="426"/>
                  <a:pt x="345" y="426"/>
                  <a:pt x="345" y="426"/>
                </a:cubicBezTo>
                <a:cubicBezTo>
                  <a:pt x="443" y="426"/>
                  <a:pt x="443" y="426"/>
                  <a:pt x="443" y="426"/>
                </a:cubicBezTo>
                <a:cubicBezTo>
                  <a:pt x="443" y="493"/>
                  <a:pt x="443" y="493"/>
                  <a:pt x="443" y="493"/>
                </a:cubicBezTo>
                <a:cubicBezTo>
                  <a:pt x="443" y="509"/>
                  <a:pt x="456" y="522"/>
                  <a:pt x="473" y="522"/>
                </a:cubicBezTo>
                <a:cubicBezTo>
                  <a:pt x="589" y="522"/>
                  <a:pt x="589" y="522"/>
                  <a:pt x="589" y="522"/>
                </a:cubicBezTo>
                <a:cubicBezTo>
                  <a:pt x="604" y="522"/>
                  <a:pt x="618" y="509"/>
                  <a:pt x="618" y="493"/>
                </a:cubicBezTo>
                <a:cubicBezTo>
                  <a:pt x="618" y="242"/>
                  <a:pt x="618" y="242"/>
                  <a:pt x="618" y="242"/>
                </a:cubicBezTo>
                <a:cubicBezTo>
                  <a:pt x="618" y="226"/>
                  <a:pt x="604" y="212"/>
                  <a:pt x="589" y="212"/>
                </a:cubicBezTo>
                <a:close/>
                <a:moveTo>
                  <a:pt x="222" y="501"/>
                </a:moveTo>
                <a:lnTo>
                  <a:pt x="222" y="501"/>
                </a:lnTo>
                <a:cubicBezTo>
                  <a:pt x="237" y="426"/>
                  <a:pt x="237" y="426"/>
                  <a:pt x="237" y="426"/>
                </a:cubicBezTo>
                <a:cubicBezTo>
                  <a:pt x="323" y="426"/>
                  <a:pt x="323" y="426"/>
                  <a:pt x="323" y="426"/>
                </a:cubicBezTo>
                <a:cubicBezTo>
                  <a:pt x="339" y="501"/>
                  <a:pt x="339" y="501"/>
                  <a:pt x="339" y="501"/>
                </a:cubicBezTo>
                <a:lnTo>
                  <a:pt x="222" y="501"/>
                </a:lnTo>
                <a:close/>
                <a:moveTo>
                  <a:pt x="443" y="404"/>
                </a:moveTo>
                <a:lnTo>
                  <a:pt x="443" y="404"/>
                </a:lnTo>
                <a:cubicBezTo>
                  <a:pt x="332" y="404"/>
                  <a:pt x="332" y="404"/>
                  <a:pt x="332" y="404"/>
                </a:cubicBezTo>
                <a:cubicBezTo>
                  <a:pt x="229" y="404"/>
                  <a:pt x="229" y="404"/>
                  <a:pt x="229" y="404"/>
                </a:cubicBezTo>
                <a:cubicBezTo>
                  <a:pt x="34" y="404"/>
                  <a:pt x="34" y="404"/>
                  <a:pt x="34" y="404"/>
                </a:cubicBezTo>
                <a:cubicBezTo>
                  <a:pt x="22" y="404"/>
                  <a:pt x="22" y="381"/>
                  <a:pt x="22" y="380"/>
                </a:cubicBezTo>
                <a:cubicBezTo>
                  <a:pt x="22" y="349"/>
                  <a:pt x="22" y="349"/>
                  <a:pt x="22" y="349"/>
                </a:cubicBezTo>
                <a:cubicBezTo>
                  <a:pt x="443" y="349"/>
                  <a:pt x="443" y="349"/>
                  <a:pt x="443" y="349"/>
                </a:cubicBezTo>
                <a:lnTo>
                  <a:pt x="443" y="404"/>
                </a:lnTo>
                <a:close/>
                <a:moveTo>
                  <a:pt x="443" y="242"/>
                </a:moveTo>
                <a:lnTo>
                  <a:pt x="443" y="242"/>
                </a:lnTo>
                <a:cubicBezTo>
                  <a:pt x="443" y="327"/>
                  <a:pt x="443" y="327"/>
                  <a:pt x="443" y="327"/>
                </a:cubicBezTo>
                <a:cubicBezTo>
                  <a:pt x="22" y="327"/>
                  <a:pt x="22" y="327"/>
                  <a:pt x="22" y="327"/>
                </a:cubicBezTo>
                <a:cubicBezTo>
                  <a:pt x="22" y="37"/>
                  <a:pt x="22" y="37"/>
                  <a:pt x="22" y="37"/>
                </a:cubicBezTo>
                <a:cubicBezTo>
                  <a:pt x="22" y="23"/>
                  <a:pt x="25" y="22"/>
                  <a:pt x="34" y="22"/>
                </a:cubicBezTo>
                <a:cubicBezTo>
                  <a:pt x="526" y="22"/>
                  <a:pt x="526" y="22"/>
                  <a:pt x="526" y="22"/>
                </a:cubicBezTo>
                <a:cubicBezTo>
                  <a:pt x="535" y="22"/>
                  <a:pt x="539" y="24"/>
                  <a:pt x="539" y="37"/>
                </a:cubicBezTo>
                <a:cubicBezTo>
                  <a:pt x="539" y="212"/>
                  <a:pt x="539" y="212"/>
                  <a:pt x="539" y="212"/>
                </a:cubicBezTo>
                <a:cubicBezTo>
                  <a:pt x="473" y="212"/>
                  <a:pt x="473" y="212"/>
                  <a:pt x="473" y="212"/>
                </a:cubicBezTo>
                <a:cubicBezTo>
                  <a:pt x="456" y="212"/>
                  <a:pt x="443" y="226"/>
                  <a:pt x="443" y="242"/>
                </a:cubicBezTo>
                <a:close/>
                <a:moveTo>
                  <a:pt x="597" y="493"/>
                </a:moveTo>
                <a:lnTo>
                  <a:pt x="597" y="493"/>
                </a:lnTo>
                <a:cubicBezTo>
                  <a:pt x="597" y="498"/>
                  <a:pt x="593" y="501"/>
                  <a:pt x="589" y="501"/>
                </a:cubicBezTo>
                <a:cubicBezTo>
                  <a:pt x="473" y="501"/>
                  <a:pt x="473" y="501"/>
                  <a:pt x="473" y="501"/>
                </a:cubicBezTo>
                <a:cubicBezTo>
                  <a:pt x="467" y="501"/>
                  <a:pt x="464" y="498"/>
                  <a:pt x="464" y="493"/>
                </a:cubicBezTo>
                <a:cubicBezTo>
                  <a:pt x="464" y="464"/>
                  <a:pt x="464" y="464"/>
                  <a:pt x="464" y="464"/>
                </a:cubicBezTo>
                <a:cubicBezTo>
                  <a:pt x="597" y="464"/>
                  <a:pt x="597" y="464"/>
                  <a:pt x="597" y="464"/>
                </a:cubicBezTo>
                <a:lnTo>
                  <a:pt x="597" y="493"/>
                </a:lnTo>
                <a:close/>
                <a:moveTo>
                  <a:pt x="597" y="443"/>
                </a:moveTo>
                <a:lnTo>
                  <a:pt x="597" y="443"/>
                </a:lnTo>
                <a:cubicBezTo>
                  <a:pt x="464" y="443"/>
                  <a:pt x="464" y="443"/>
                  <a:pt x="464" y="443"/>
                </a:cubicBezTo>
                <a:cubicBezTo>
                  <a:pt x="464" y="272"/>
                  <a:pt x="464" y="272"/>
                  <a:pt x="464" y="272"/>
                </a:cubicBezTo>
                <a:cubicBezTo>
                  <a:pt x="597" y="272"/>
                  <a:pt x="597" y="272"/>
                  <a:pt x="597" y="272"/>
                </a:cubicBezTo>
                <a:lnTo>
                  <a:pt x="597" y="443"/>
                </a:lnTo>
                <a:close/>
                <a:moveTo>
                  <a:pt x="597" y="251"/>
                </a:moveTo>
                <a:lnTo>
                  <a:pt x="597" y="251"/>
                </a:lnTo>
                <a:cubicBezTo>
                  <a:pt x="464" y="251"/>
                  <a:pt x="464" y="251"/>
                  <a:pt x="464" y="251"/>
                </a:cubicBezTo>
                <a:cubicBezTo>
                  <a:pt x="464" y="242"/>
                  <a:pt x="464" y="242"/>
                  <a:pt x="464" y="242"/>
                </a:cubicBezTo>
                <a:cubicBezTo>
                  <a:pt x="464" y="236"/>
                  <a:pt x="467" y="233"/>
                  <a:pt x="473" y="233"/>
                </a:cubicBezTo>
                <a:cubicBezTo>
                  <a:pt x="589" y="233"/>
                  <a:pt x="589" y="233"/>
                  <a:pt x="589" y="233"/>
                </a:cubicBezTo>
                <a:cubicBezTo>
                  <a:pt x="593" y="233"/>
                  <a:pt x="597" y="236"/>
                  <a:pt x="597" y="242"/>
                </a:cubicBezTo>
                <a:lnTo>
                  <a:pt x="597" y="251"/>
                </a:lnTo>
                <a:close/>
              </a:path>
            </a:pathLst>
          </a:custGeom>
          <a:solidFill>
            <a:srgbClr val="0078EF"/>
          </a:solidFill>
          <a:ln>
            <a:noFill/>
          </a:ln>
          <a:effectLst/>
        </p:spPr>
        <p:txBody>
          <a:bodyPr wrap="none" anchor="ctr"/>
          <a:lstStyle/>
          <a:p>
            <a:endParaRPr lang="en-US" sz="964"/>
          </a:p>
        </p:txBody>
      </p:sp>
      <p:grpSp>
        <p:nvGrpSpPr>
          <p:cNvPr id="131" name="Group 130"/>
          <p:cNvGrpSpPr>
            <a:grpSpLocks noChangeAspect="1"/>
          </p:cNvGrpSpPr>
          <p:nvPr/>
        </p:nvGrpSpPr>
        <p:grpSpPr>
          <a:xfrm>
            <a:off x="992504" y="4701025"/>
            <a:ext cx="516246" cy="520158"/>
            <a:chOff x="2322847" y="2858889"/>
            <a:chExt cx="244554" cy="246406"/>
          </a:xfrm>
          <a:solidFill>
            <a:srgbClr val="0078EF"/>
          </a:solidFill>
        </p:grpSpPr>
        <p:sp>
          <p:nvSpPr>
            <p:cNvPr id="132" name="Freeform 312"/>
            <p:cNvSpPr>
              <a:spLocks noChangeArrowheads="1"/>
            </p:cNvSpPr>
            <p:nvPr/>
          </p:nvSpPr>
          <p:spPr bwMode="auto">
            <a:xfrm>
              <a:off x="2380281" y="2960786"/>
              <a:ext cx="53727" cy="53728"/>
            </a:xfrm>
            <a:custGeom>
              <a:avLst/>
              <a:gdLst>
                <a:gd name="T0" fmla="*/ 64 w 129"/>
                <a:gd name="T1" fmla="*/ 128 h 129"/>
                <a:gd name="T2" fmla="*/ 64 w 129"/>
                <a:gd name="T3" fmla="*/ 128 h 129"/>
                <a:gd name="T4" fmla="*/ 128 w 129"/>
                <a:gd name="T5" fmla="*/ 64 h 129"/>
                <a:gd name="T6" fmla="*/ 64 w 129"/>
                <a:gd name="T7" fmla="*/ 0 h 129"/>
                <a:gd name="T8" fmla="*/ 0 w 129"/>
                <a:gd name="T9" fmla="*/ 64 h 129"/>
                <a:gd name="T10" fmla="*/ 64 w 129"/>
                <a:gd name="T11" fmla="*/ 128 h 129"/>
                <a:gd name="T12" fmla="*/ 64 w 129"/>
                <a:gd name="T13" fmla="*/ 23 h 129"/>
                <a:gd name="T14" fmla="*/ 64 w 129"/>
                <a:gd name="T15" fmla="*/ 23 h 129"/>
                <a:gd name="T16" fmla="*/ 105 w 129"/>
                <a:gd name="T17" fmla="*/ 64 h 129"/>
                <a:gd name="T18" fmla="*/ 64 w 129"/>
                <a:gd name="T19" fmla="*/ 105 h 129"/>
                <a:gd name="T20" fmla="*/ 24 w 129"/>
                <a:gd name="T21" fmla="*/ 64 h 129"/>
                <a:gd name="T22" fmla="*/ 64 w 129"/>
                <a:gd name="T23" fmla="*/ 2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 h="129">
                  <a:moveTo>
                    <a:pt x="64" y="128"/>
                  </a:moveTo>
                  <a:lnTo>
                    <a:pt x="64" y="128"/>
                  </a:lnTo>
                  <a:cubicBezTo>
                    <a:pt x="100" y="128"/>
                    <a:pt x="128" y="99"/>
                    <a:pt x="128" y="64"/>
                  </a:cubicBezTo>
                  <a:cubicBezTo>
                    <a:pt x="128" y="28"/>
                    <a:pt x="100" y="0"/>
                    <a:pt x="64" y="0"/>
                  </a:cubicBezTo>
                  <a:cubicBezTo>
                    <a:pt x="29" y="0"/>
                    <a:pt x="0" y="28"/>
                    <a:pt x="0" y="64"/>
                  </a:cubicBezTo>
                  <a:cubicBezTo>
                    <a:pt x="0" y="99"/>
                    <a:pt x="29" y="128"/>
                    <a:pt x="64" y="128"/>
                  </a:cubicBezTo>
                  <a:close/>
                  <a:moveTo>
                    <a:pt x="64" y="23"/>
                  </a:moveTo>
                  <a:lnTo>
                    <a:pt x="64" y="23"/>
                  </a:lnTo>
                  <a:cubicBezTo>
                    <a:pt x="87" y="23"/>
                    <a:pt x="105" y="41"/>
                    <a:pt x="105" y="64"/>
                  </a:cubicBezTo>
                  <a:cubicBezTo>
                    <a:pt x="105" y="86"/>
                    <a:pt x="87" y="105"/>
                    <a:pt x="64" y="105"/>
                  </a:cubicBezTo>
                  <a:cubicBezTo>
                    <a:pt x="43" y="105"/>
                    <a:pt x="24" y="86"/>
                    <a:pt x="24" y="64"/>
                  </a:cubicBezTo>
                  <a:cubicBezTo>
                    <a:pt x="24" y="41"/>
                    <a:pt x="43" y="23"/>
                    <a:pt x="64" y="2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750"/>
            </a:p>
          </p:txBody>
        </p:sp>
        <p:sp>
          <p:nvSpPr>
            <p:cNvPr id="133" name="Freeform 313"/>
            <p:cNvSpPr>
              <a:spLocks noChangeArrowheads="1"/>
            </p:cNvSpPr>
            <p:nvPr/>
          </p:nvSpPr>
          <p:spPr bwMode="auto">
            <a:xfrm>
              <a:off x="2322847" y="2858889"/>
              <a:ext cx="244554" cy="246406"/>
            </a:xfrm>
            <a:custGeom>
              <a:avLst/>
              <a:gdLst>
                <a:gd name="T0" fmla="*/ 12 w 584"/>
                <a:gd name="T1" fmla="*/ 584 h 585"/>
                <a:gd name="T2" fmla="*/ 12 w 584"/>
                <a:gd name="T3" fmla="*/ 584 h 585"/>
                <a:gd name="T4" fmla="*/ 17 w 584"/>
                <a:gd name="T5" fmla="*/ 583 h 585"/>
                <a:gd name="T6" fmla="*/ 143 w 584"/>
                <a:gd name="T7" fmla="*/ 523 h 585"/>
                <a:gd name="T8" fmla="*/ 148 w 584"/>
                <a:gd name="T9" fmla="*/ 517 h 585"/>
                <a:gd name="T10" fmla="*/ 189 w 584"/>
                <a:gd name="T11" fmla="*/ 579 h 585"/>
                <a:gd name="T12" fmla="*/ 198 w 584"/>
                <a:gd name="T13" fmla="*/ 584 h 585"/>
                <a:gd name="T14" fmla="*/ 208 w 584"/>
                <a:gd name="T15" fmla="*/ 579 h 585"/>
                <a:gd name="T16" fmla="*/ 250 w 584"/>
                <a:gd name="T17" fmla="*/ 516 h 585"/>
                <a:gd name="T18" fmla="*/ 255 w 584"/>
                <a:gd name="T19" fmla="*/ 523 h 585"/>
                <a:gd name="T20" fmla="*/ 381 w 584"/>
                <a:gd name="T21" fmla="*/ 583 h 585"/>
                <a:gd name="T22" fmla="*/ 385 w 584"/>
                <a:gd name="T23" fmla="*/ 584 h 585"/>
                <a:gd name="T24" fmla="*/ 390 w 584"/>
                <a:gd name="T25" fmla="*/ 583 h 585"/>
                <a:gd name="T26" fmla="*/ 577 w 584"/>
                <a:gd name="T27" fmla="*/ 493 h 585"/>
                <a:gd name="T28" fmla="*/ 583 w 584"/>
                <a:gd name="T29" fmla="*/ 483 h 585"/>
                <a:gd name="T30" fmla="*/ 583 w 584"/>
                <a:gd name="T31" fmla="*/ 13 h 585"/>
                <a:gd name="T32" fmla="*/ 578 w 584"/>
                <a:gd name="T33" fmla="*/ 2 h 585"/>
                <a:gd name="T34" fmla="*/ 567 w 584"/>
                <a:gd name="T35" fmla="*/ 2 h 585"/>
                <a:gd name="T36" fmla="*/ 385 w 584"/>
                <a:gd name="T37" fmla="*/ 89 h 585"/>
                <a:gd name="T38" fmla="*/ 204 w 584"/>
                <a:gd name="T39" fmla="*/ 2 h 585"/>
                <a:gd name="T40" fmla="*/ 201 w 584"/>
                <a:gd name="T41" fmla="*/ 2 h 585"/>
                <a:gd name="T42" fmla="*/ 198 w 584"/>
                <a:gd name="T43" fmla="*/ 0 h 585"/>
                <a:gd name="T44" fmla="*/ 196 w 584"/>
                <a:gd name="T45" fmla="*/ 2 h 585"/>
                <a:gd name="T46" fmla="*/ 194 w 584"/>
                <a:gd name="T47" fmla="*/ 2 h 585"/>
                <a:gd name="T48" fmla="*/ 7 w 584"/>
                <a:gd name="T49" fmla="*/ 90 h 585"/>
                <a:gd name="T50" fmla="*/ 0 w 584"/>
                <a:gd name="T51" fmla="*/ 101 h 585"/>
                <a:gd name="T52" fmla="*/ 0 w 584"/>
                <a:gd name="T53" fmla="*/ 572 h 585"/>
                <a:gd name="T54" fmla="*/ 5 w 584"/>
                <a:gd name="T55" fmla="*/ 581 h 585"/>
                <a:gd name="T56" fmla="*/ 12 w 584"/>
                <a:gd name="T57" fmla="*/ 584 h 585"/>
                <a:gd name="T58" fmla="*/ 397 w 584"/>
                <a:gd name="T59" fmla="*/ 108 h 585"/>
                <a:gd name="T60" fmla="*/ 397 w 584"/>
                <a:gd name="T61" fmla="*/ 108 h 585"/>
                <a:gd name="T62" fmla="*/ 560 w 584"/>
                <a:gd name="T63" fmla="*/ 30 h 585"/>
                <a:gd name="T64" fmla="*/ 560 w 584"/>
                <a:gd name="T65" fmla="*/ 475 h 585"/>
                <a:gd name="T66" fmla="*/ 397 w 584"/>
                <a:gd name="T67" fmla="*/ 554 h 585"/>
                <a:gd name="T68" fmla="*/ 397 w 584"/>
                <a:gd name="T69" fmla="*/ 108 h 585"/>
                <a:gd name="T70" fmla="*/ 211 w 584"/>
                <a:gd name="T71" fmla="*/ 173 h 585"/>
                <a:gd name="T72" fmla="*/ 211 w 584"/>
                <a:gd name="T73" fmla="*/ 173 h 585"/>
                <a:gd name="T74" fmla="*/ 211 w 584"/>
                <a:gd name="T75" fmla="*/ 173 h 585"/>
                <a:gd name="T76" fmla="*/ 211 w 584"/>
                <a:gd name="T77" fmla="*/ 30 h 585"/>
                <a:gd name="T78" fmla="*/ 374 w 584"/>
                <a:gd name="T79" fmla="*/ 108 h 585"/>
                <a:gd name="T80" fmla="*/ 374 w 584"/>
                <a:gd name="T81" fmla="*/ 554 h 585"/>
                <a:gd name="T82" fmla="*/ 266 w 584"/>
                <a:gd name="T83" fmla="*/ 502 h 585"/>
                <a:gd name="T84" fmla="*/ 258 w 584"/>
                <a:gd name="T85" fmla="*/ 502 h 585"/>
                <a:gd name="T86" fmla="*/ 341 w 584"/>
                <a:gd name="T87" fmla="*/ 316 h 585"/>
                <a:gd name="T88" fmla="*/ 211 w 584"/>
                <a:gd name="T89" fmla="*/ 175 h 585"/>
                <a:gd name="T90" fmla="*/ 211 w 584"/>
                <a:gd name="T91" fmla="*/ 173 h 585"/>
                <a:gd name="T92" fmla="*/ 198 w 584"/>
                <a:gd name="T93" fmla="*/ 196 h 585"/>
                <a:gd name="T94" fmla="*/ 198 w 584"/>
                <a:gd name="T95" fmla="*/ 196 h 585"/>
                <a:gd name="T96" fmla="*/ 318 w 584"/>
                <a:gd name="T97" fmla="*/ 316 h 585"/>
                <a:gd name="T98" fmla="*/ 198 w 584"/>
                <a:gd name="T99" fmla="*/ 551 h 585"/>
                <a:gd name="T100" fmla="*/ 80 w 584"/>
                <a:gd name="T101" fmla="*/ 316 h 585"/>
                <a:gd name="T102" fmla="*/ 198 w 584"/>
                <a:gd name="T103" fmla="*/ 196 h 585"/>
                <a:gd name="T104" fmla="*/ 23 w 584"/>
                <a:gd name="T105" fmla="*/ 108 h 585"/>
                <a:gd name="T106" fmla="*/ 23 w 584"/>
                <a:gd name="T107" fmla="*/ 108 h 585"/>
                <a:gd name="T108" fmla="*/ 187 w 584"/>
                <a:gd name="T109" fmla="*/ 30 h 585"/>
                <a:gd name="T110" fmla="*/ 187 w 584"/>
                <a:gd name="T111" fmla="*/ 175 h 585"/>
                <a:gd name="T112" fmla="*/ 57 w 584"/>
                <a:gd name="T113" fmla="*/ 316 h 585"/>
                <a:gd name="T114" fmla="*/ 139 w 584"/>
                <a:gd name="T115" fmla="*/ 501 h 585"/>
                <a:gd name="T116" fmla="*/ 133 w 584"/>
                <a:gd name="T117" fmla="*/ 501 h 585"/>
                <a:gd name="T118" fmla="*/ 23 w 584"/>
                <a:gd name="T119" fmla="*/ 554 h 585"/>
                <a:gd name="T120" fmla="*/ 23 w 584"/>
                <a:gd name="T121" fmla="*/ 108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4" h="585">
                  <a:moveTo>
                    <a:pt x="12" y="584"/>
                  </a:moveTo>
                  <a:lnTo>
                    <a:pt x="12" y="584"/>
                  </a:lnTo>
                  <a:cubicBezTo>
                    <a:pt x="13" y="584"/>
                    <a:pt x="15" y="584"/>
                    <a:pt x="17" y="583"/>
                  </a:cubicBezTo>
                  <a:cubicBezTo>
                    <a:pt x="143" y="523"/>
                    <a:pt x="143" y="523"/>
                    <a:pt x="143" y="523"/>
                  </a:cubicBezTo>
                  <a:cubicBezTo>
                    <a:pt x="145" y="521"/>
                    <a:pt x="147" y="519"/>
                    <a:pt x="148" y="517"/>
                  </a:cubicBezTo>
                  <a:cubicBezTo>
                    <a:pt x="170" y="551"/>
                    <a:pt x="187" y="576"/>
                    <a:pt x="189" y="579"/>
                  </a:cubicBezTo>
                  <a:cubicBezTo>
                    <a:pt x="192" y="581"/>
                    <a:pt x="194" y="584"/>
                    <a:pt x="198" y="584"/>
                  </a:cubicBezTo>
                  <a:cubicBezTo>
                    <a:pt x="202" y="584"/>
                    <a:pt x="207" y="581"/>
                    <a:pt x="208" y="579"/>
                  </a:cubicBezTo>
                  <a:cubicBezTo>
                    <a:pt x="211" y="576"/>
                    <a:pt x="228" y="550"/>
                    <a:pt x="250" y="516"/>
                  </a:cubicBezTo>
                  <a:cubicBezTo>
                    <a:pt x="251" y="519"/>
                    <a:pt x="253" y="521"/>
                    <a:pt x="255" y="523"/>
                  </a:cubicBezTo>
                  <a:cubicBezTo>
                    <a:pt x="381" y="583"/>
                    <a:pt x="381" y="583"/>
                    <a:pt x="381" y="583"/>
                  </a:cubicBezTo>
                  <a:cubicBezTo>
                    <a:pt x="382" y="584"/>
                    <a:pt x="383" y="584"/>
                    <a:pt x="385" y="584"/>
                  </a:cubicBezTo>
                  <a:cubicBezTo>
                    <a:pt x="387" y="584"/>
                    <a:pt x="389" y="584"/>
                    <a:pt x="390" y="583"/>
                  </a:cubicBezTo>
                  <a:cubicBezTo>
                    <a:pt x="577" y="493"/>
                    <a:pt x="577" y="493"/>
                    <a:pt x="577" y="493"/>
                  </a:cubicBezTo>
                  <a:cubicBezTo>
                    <a:pt x="581" y="492"/>
                    <a:pt x="583" y="487"/>
                    <a:pt x="583" y="483"/>
                  </a:cubicBezTo>
                  <a:cubicBezTo>
                    <a:pt x="583" y="13"/>
                    <a:pt x="583" y="13"/>
                    <a:pt x="583" y="13"/>
                  </a:cubicBezTo>
                  <a:cubicBezTo>
                    <a:pt x="583" y="9"/>
                    <a:pt x="582" y="4"/>
                    <a:pt x="578" y="2"/>
                  </a:cubicBezTo>
                  <a:cubicBezTo>
                    <a:pt x="575" y="0"/>
                    <a:pt x="571" y="0"/>
                    <a:pt x="567" y="2"/>
                  </a:cubicBezTo>
                  <a:cubicBezTo>
                    <a:pt x="385" y="89"/>
                    <a:pt x="385" y="89"/>
                    <a:pt x="385" y="89"/>
                  </a:cubicBezTo>
                  <a:cubicBezTo>
                    <a:pt x="204" y="2"/>
                    <a:pt x="204" y="2"/>
                    <a:pt x="204" y="2"/>
                  </a:cubicBezTo>
                  <a:cubicBezTo>
                    <a:pt x="202" y="2"/>
                    <a:pt x="202" y="2"/>
                    <a:pt x="201" y="2"/>
                  </a:cubicBezTo>
                  <a:cubicBezTo>
                    <a:pt x="201" y="0"/>
                    <a:pt x="200" y="0"/>
                    <a:pt x="198" y="0"/>
                  </a:cubicBezTo>
                  <a:cubicBezTo>
                    <a:pt x="197" y="0"/>
                    <a:pt x="197" y="0"/>
                    <a:pt x="196" y="2"/>
                  </a:cubicBezTo>
                  <a:lnTo>
                    <a:pt x="194" y="2"/>
                  </a:lnTo>
                  <a:cubicBezTo>
                    <a:pt x="7" y="90"/>
                    <a:pt x="7" y="90"/>
                    <a:pt x="7" y="90"/>
                  </a:cubicBezTo>
                  <a:cubicBezTo>
                    <a:pt x="2" y="93"/>
                    <a:pt x="0" y="97"/>
                    <a:pt x="0" y="101"/>
                  </a:cubicBezTo>
                  <a:cubicBezTo>
                    <a:pt x="0" y="572"/>
                    <a:pt x="0" y="572"/>
                    <a:pt x="0" y="572"/>
                  </a:cubicBezTo>
                  <a:cubicBezTo>
                    <a:pt x="0" y="576"/>
                    <a:pt x="2" y="580"/>
                    <a:pt x="5" y="581"/>
                  </a:cubicBezTo>
                  <a:cubicBezTo>
                    <a:pt x="8" y="583"/>
                    <a:pt x="9" y="584"/>
                    <a:pt x="12" y="584"/>
                  </a:cubicBezTo>
                  <a:close/>
                  <a:moveTo>
                    <a:pt x="397" y="108"/>
                  </a:moveTo>
                  <a:lnTo>
                    <a:pt x="397" y="108"/>
                  </a:lnTo>
                  <a:cubicBezTo>
                    <a:pt x="560" y="30"/>
                    <a:pt x="560" y="30"/>
                    <a:pt x="560" y="30"/>
                  </a:cubicBezTo>
                  <a:cubicBezTo>
                    <a:pt x="560" y="475"/>
                    <a:pt x="560" y="475"/>
                    <a:pt x="560" y="475"/>
                  </a:cubicBezTo>
                  <a:cubicBezTo>
                    <a:pt x="397" y="554"/>
                    <a:pt x="397" y="554"/>
                    <a:pt x="397" y="554"/>
                  </a:cubicBezTo>
                  <a:lnTo>
                    <a:pt x="397" y="108"/>
                  </a:lnTo>
                  <a:close/>
                  <a:moveTo>
                    <a:pt x="211" y="173"/>
                  </a:moveTo>
                  <a:lnTo>
                    <a:pt x="211" y="173"/>
                  </a:lnTo>
                  <a:lnTo>
                    <a:pt x="211" y="173"/>
                  </a:lnTo>
                  <a:cubicBezTo>
                    <a:pt x="211" y="30"/>
                    <a:pt x="211" y="30"/>
                    <a:pt x="211" y="30"/>
                  </a:cubicBezTo>
                  <a:cubicBezTo>
                    <a:pt x="374" y="108"/>
                    <a:pt x="374" y="108"/>
                    <a:pt x="374" y="108"/>
                  </a:cubicBezTo>
                  <a:cubicBezTo>
                    <a:pt x="374" y="554"/>
                    <a:pt x="374" y="554"/>
                    <a:pt x="374" y="554"/>
                  </a:cubicBezTo>
                  <a:cubicBezTo>
                    <a:pt x="266" y="502"/>
                    <a:pt x="266" y="502"/>
                    <a:pt x="266" y="502"/>
                  </a:cubicBezTo>
                  <a:cubicBezTo>
                    <a:pt x="264" y="501"/>
                    <a:pt x="261" y="501"/>
                    <a:pt x="258" y="502"/>
                  </a:cubicBezTo>
                  <a:cubicBezTo>
                    <a:pt x="296" y="441"/>
                    <a:pt x="341" y="360"/>
                    <a:pt x="341" y="316"/>
                  </a:cubicBezTo>
                  <a:cubicBezTo>
                    <a:pt x="341" y="241"/>
                    <a:pt x="283" y="180"/>
                    <a:pt x="211" y="175"/>
                  </a:cubicBezTo>
                  <a:lnTo>
                    <a:pt x="211" y="173"/>
                  </a:lnTo>
                  <a:close/>
                  <a:moveTo>
                    <a:pt x="198" y="196"/>
                  </a:moveTo>
                  <a:lnTo>
                    <a:pt x="198" y="196"/>
                  </a:lnTo>
                  <a:cubicBezTo>
                    <a:pt x="265" y="196"/>
                    <a:pt x="318" y="249"/>
                    <a:pt x="318" y="316"/>
                  </a:cubicBezTo>
                  <a:cubicBezTo>
                    <a:pt x="318" y="368"/>
                    <a:pt x="239" y="493"/>
                    <a:pt x="198" y="551"/>
                  </a:cubicBezTo>
                  <a:cubicBezTo>
                    <a:pt x="159" y="493"/>
                    <a:pt x="80" y="368"/>
                    <a:pt x="80" y="316"/>
                  </a:cubicBezTo>
                  <a:cubicBezTo>
                    <a:pt x="80" y="249"/>
                    <a:pt x="133" y="196"/>
                    <a:pt x="198" y="196"/>
                  </a:cubicBezTo>
                  <a:close/>
                  <a:moveTo>
                    <a:pt x="23" y="108"/>
                  </a:moveTo>
                  <a:lnTo>
                    <a:pt x="23" y="108"/>
                  </a:lnTo>
                  <a:cubicBezTo>
                    <a:pt x="187" y="30"/>
                    <a:pt x="187" y="30"/>
                    <a:pt x="187" y="30"/>
                  </a:cubicBezTo>
                  <a:cubicBezTo>
                    <a:pt x="187" y="175"/>
                    <a:pt x="187" y="175"/>
                    <a:pt x="187" y="175"/>
                  </a:cubicBezTo>
                  <a:cubicBezTo>
                    <a:pt x="114" y="180"/>
                    <a:pt x="57" y="241"/>
                    <a:pt x="57" y="316"/>
                  </a:cubicBezTo>
                  <a:cubicBezTo>
                    <a:pt x="57" y="360"/>
                    <a:pt x="100" y="441"/>
                    <a:pt x="139" y="501"/>
                  </a:cubicBezTo>
                  <a:cubicBezTo>
                    <a:pt x="136" y="501"/>
                    <a:pt x="134" y="501"/>
                    <a:pt x="133" y="501"/>
                  </a:cubicBezTo>
                  <a:cubicBezTo>
                    <a:pt x="23" y="554"/>
                    <a:pt x="23" y="554"/>
                    <a:pt x="23" y="554"/>
                  </a:cubicBezTo>
                  <a:lnTo>
                    <a:pt x="23" y="10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750"/>
            </a:p>
          </p:txBody>
        </p:sp>
      </p:grpSp>
      <p:grpSp>
        <p:nvGrpSpPr>
          <p:cNvPr id="134" name="Group 133"/>
          <p:cNvGrpSpPr>
            <a:grpSpLocks noChangeAspect="1"/>
          </p:cNvGrpSpPr>
          <p:nvPr/>
        </p:nvGrpSpPr>
        <p:grpSpPr>
          <a:xfrm>
            <a:off x="874097" y="2453941"/>
            <a:ext cx="669619" cy="684835"/>
            <a:chOff x="7484411" y="6635343"/>
            <a:chExt cx="244554" cy="250111"/>
          </a:xfrm>
          <a:solidFill>
            <a:srgbClr val="0078EF"/>
          </a:solidFill>
        </p:grpSpPr>
        <p:sp>
          <p:nvSpPr>
            <p:cNvPr id="135" name="Freeform 282"/>
            <p:cNvSpPr>
              <a:spLocks noChangeArrowheads="1"/>
            </p:cNvSpPr>
            <p:nvPr/>
          </p:nvSpPr>
          <p:spPr bwMode="auto">
            <a:xfrm>
              <a:off x="7528875" y="6666838"/>
              <a:ext cx="18527" cy="44464"/>
            </a:xfrm>
            <a:custGeom>
              <a:avLst/>
              <a:gdLst>
                <a:gd name="T0" fmla="*/ 0 w 45"/>
                <a:gd name="T1" fmla="*/ 105 h 106"/>
                <a:gd name="T2" fmla="*/ 44 w 45"/>
                <a:gd name="T3" fmla="*/ 105 h 106"/>
                <a:gd name="T4" fmla="*/ 44 w 45"/>
                <a:gd name="T5" fmla="*/ 0 h 106"/>
                <a:gd name="T6" fmla="*/ 0 w 45"/>
                <a:gd name="T7" fmla="*/ 0 h 106"/>
                <a:gd name="T8" fmla="*/ 0 w 45"/>
                <a:gd name="T9" fmla="*/ 105 h 106"/>
              </a:gdLst>
              <a:ahLst/>
              <a:cxnLst>
                <a:cxn ang="0">
                  <a:pos x="T0" y="T1"/>
                </a:cxn>
                <a:cxn ang="0">
                  <a:pos x="T2" y="T3"/>
                </a:cxn>
                <a:cxn ang="0">
                  <a:pos x="T4" y="T5"/>
                </a:cxn>
                <a:cxn ang="0">
                  <a:pos x="T6" y="T7"/>
                </a:cxn>
                <a:cxn ang="0">
                  <a:pos x="T8" y="T9"/>
                </a:cxn>
              </a:cxnLst>
              <a:rect l="0" t="0" r="r" b="b"/>
              <a:pathLst>
                <a:path w="45" h="106">
                  <a:moveTo>
                    <a:pt x="0" y="105"/>
                  </a:moveTo>
                  <a:lnTo>
                    <a:pt x="44" y="105"/>
                  </a:lnTo>
                  <a:lnTo>
                    <a:pt x="44" y="0"/>
                  </a:lnTo>
                  <a:lnTo>
                    <a:pt x="0" y="0"/>
                  </a:lnTo>
                  <a:lnTo>
                    <a:pt x="0" y="10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21"/>
            </a:p>
          </p:txBody>
        </p:sp>
        <p:sp>
          <p:nvSpPr>
            <p:cNvPr id="145" name="Freeform 283"/>
            <p:cNvSpPr>
              <a:spLocks noChangeArrowheads="1"/>
            </p:cNvSpPr>
            <p:nvPr/>
          </p:nvSpPr>
          <p:spPr bwMode="auto">
            <a:xfrm>
              <a:off x="7573339" y="6666838"/>
              <a:ext cx="18527" cy="44464"/>
            </a:xfrm>
            <a:custGeom>
              <a:avLst/>
              <a:gdLst>
                <a:gd name="T0" fmla="*/ 0 w 45"/>
                <a:gd name="T1" fmla="*/ 105 h 106"/>
                <a:gd name="T2" fmla="*/ 44 w 45"/>
                <a:gd name="T3" fmla="*/ 105 h 106"/>
                <a:gd name="T4" fmla="*/ 44 w 45"/>
                <a:gd name="T5" fmla="*/ 0 h 106"/>
                <a:gd name="T6" fmla="*/ 0 w 45"/>
                <a:gd name="T7" fmla="*/ 0 h 106"/>
                <a:gd name="T8" fmla="*/ 0 w 45"/>
                <a:gd name="T9" fmla="*/ 105 h 106"/>
              </a:gdLst>
              <a:ahLst/>
              <a:cxnLst>
                <a:cxn ang="0">
                  <a:pos x="T0" y="T1"/>
                </a:cxn>
                <a:cxn ang="0">
                  <a:pos x="T2" y="T3"/>
                </a:cxn>
                <a:cxn ang="0">
                  <a:pos x="T4" y="T5"/>
                </a:cxn>
                <a:cxn ang="0">
                  <a:pos x="T6" y="T7"/>
                </a:cxn>
                <a:cxn ang="0">
                  <a:pos x="T8" y="T9"/>
                </a:cxn>
              </a:cxnLst>
              <a:rect l="0" t="0" r="r" b="b"/>
              <a:pathLst>
                <a:path w="45" h="106">
                  <a:moveTo>
                    <a:pt x="0" y="105"/>
                  </a:moveTo>
                  <a:lnTo>
                    <a:pt x="44" y="105"/>
                  </a:lnTo>
                  <a:lnTo>
                    <a:pt x="44" y="0"/>
                  </a:lnTo>
                  <a:lnTo>
                    <a:pt x="0" y="0"/>
                  </a:lnTo>
                  <a:lnTo>
                    <a:pt x="0" y="10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21"/>
            </a:p>
          </p:txBody>
        </p:sp>
        <p:sp>
          <p:nvSpPr>
            <p:cNvPr id="149" name="Freeform 284"/>
            <p:cNvSpPr>
              <a:spLocks noChangeArrowheads="1"/>
            </p:cNvSpPr>
            <p:nvPr/>
          </p:nvSpPr>
          <p:spPr bwMode="auto">
            <a:xfrm>
              <a:off x="7619657" y="6666838"/>
              <a:ext cx="18527" cy="44464"/>
            </a:xfrm>
            <a:custGeom>
              <a:avLst/>
              <a:gdLst>
                <a:gd name="T0" fmla="*/ 0 w 44"/>
                <a:gd name="T1" fmla="*/ 105 h 106"/>
                <a:gd name="T2" fmla="*/ 43 w 44"/>
                <a:gd name="T3" fmla="*/ 105 h 106"/>
                <a:gd name="T4" fmla="*/ 43 w 44"/>
                <a:gd name="T5" fmla="*/ 0 h 106"/>
                <a:gd name="T6" fmla="*/ 0 w 44"/>
                <a:gd name="T7" fmla="*/ 0 h 106"/>
                <a:gd name="T8" fmla="*/ 0 w 44"/>
                <a:gd name="T9" fmla="*/ 105 h 106"/>
              </a:gdLst>
              <a:ahLst/>
              <a:cxnLst>
                <a:cxn ang="0">
                  <a:pos x="T0" y="T1"/>
                </a:cxn>
                <a:cxn ang="0">
                  <a:pos x="T2" y="T3"/>
                </a:cxn>
                <a:cxn ang="0">
                  <a:pos x="T4" y="T5"/>
                </a:cxn>
                <a:cxn ang="0">
                  <a:pos x="T6" y="T7"/>
                </a:cxn>
                <a:cxn ang="0">
                  <a:pos x="T8" y="T9"/>
                </a:cxn>
              </a:cxnLst>
              <a:rect l="0" t="0" r="r" b="b"/>
              <a:pathLst>
                <a:path w="44" h="106">
                  <a:moveTo>
                    <a:pt x="0" y="105"/>
                  </a:moveTo>
                  <a:lnTo>
                    <a:pt x="43" y="105"/>
                  </a:lnTo>
                  <a:lnTo>
                    <a:pt x="43" y="0"/>
                  </a:lnTo>
                  <a:lnTo>
                    <a:pt x="0" y="0"/>
                  </a:lnTo>
                  <a:lnTo>
                    <a:pt x="0" y="10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21"/>
            </a:p>
          </p:txBody>
        </p:sp>
        <p:sp>
          <p:nvSpPr>
            <p:cNvPr id="151" name="Freeform 285"/>
            <p:cNvSpPr>
              <a:spLocks noChangeArrowheads="1"/>
            </p:cNvSpPr>
            <p:nvPr/>
          </p:nvSpPr>
          <p:spPr bwMode="auto">
            <a:xfrm>
              <a:off x="7664121" y="6666838"/>
              <a:ext cx="18527" cy="44464"/>
            </a:xfrm>
            <a:custGeom>
              <a:avLst/>
              <a:gdLst>
                <a:gd name="T0" fmla="*/ 0 w 45"/>
                <a:gd name="T1" fmla="*/ 105 h 106"/>
                <a:gd name="T2" fmla="*/ 44 w 45"/>
                <a:gd name="T3" fmla="*/ 105 h 106"/>
                <a:gd name="T4" fmla="*/ 44 w 45"/>
                <a:gd name="T5" fmla="*/ 0 h 106"/>
                <a:gd name="T6" fmla="*/ 0 w 45"/>
                <a:gd name="T7" fmla="*/ 0 h 106"/>
                <a:gd name="T8" fmla="*/ 0 w 45"/>
                <a:gd name="T9" fmla="*/ 105 h 106"/>
              </a:gdLst>
              <a:ahLst/>
              <a:cxnLst>
                <a:cxn ang="0">
                  <a:pos x="T0" y="T1"/>
                </a:cxn>
                <a:cxn ang="0">
                  <a:pos x="T2" y="T3"/>
                </a:cxn>
                <a:cxn ang="0">
                  <a:pos x="T4" y="T5"/>
                </a:cxn>
                <a:cxn ang="0">
                  <a:pos x="T6" y="T7"/>
                </a:cxn>
                <a:cxn ang="0">
                  <a:pos x="T8" y="T9"/>
                </a:cxn>
              </a:cxnLst>
              <a:rect l="0" t="0" r="r" b="b"/>
              <a:pathLst>
                <a:path w="45" h="106">
                  <a:moveTo>
                    <a:pt x="0" y="105"/>
                  </a:moveTo>
                  <a:lnTo>
                    <a:pt x="44" y="105"/>
                  </a:lnTo>
                  <a:lnTo>
                    <a:pt x="44" y="0"/>
                  </a:lnTo>
                  <a:lnTo>
                    <a:pt x="0" y="0"/>
                  </a:lnTo>
                  <a:lnTo>
                    <a:pt x="0" y="10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21"/>
            </a:p>
          </p:txBody>
        </p:sp>
        <p:sp>
          <p:nvSpPr>
            <p:cNvPr id="152" name="Freeform 286"/>
            <p:cNvSpPr>
              <a:spLocks noChangeArrowheads="1"/>
            </p:cNvSpPr>
            <p:nvPr/>
          </p:nvSpPr>
          <p:spPr bwMode="auto">
            <a:xfrm>
              <a:off x="7528875" y="6737240"/>
              <a:ext cx="18527" cy="44464"/>
            </a:xfrm>
            <a:custGeom>
              <a:avLst/>
              <a:gdLst>
                <a:gd name="T0" fmla="*/ 0 w 45"/>
                <a:gd name="T1" fmla="*/ 105 h 106"/>
                <a:gd name="T2" fmla="*/ 44 w 45"/>
                <a:gd name="T3" fmla="*/ 105 h 106"/>
                <a:gd name="T4" fmla="*/ 44 w 45"/>
                <a:gd name="T5" fmla="*/ 0 h 106"/>
                <a:gd name="T6" fmla="*/ 0 w 45"/>
                <a:gd name="T7" fmla="*/ 0 h 106"/>
                <a:gd name="T8" fmla="*/ 0 w 45"/>
                <a:gd name="T9" fmla="*/ 105 h 106"/>
              </a:gdLst>
              <a:ahLst/>
              <a:cxnLst>
                <a:cxn ang="0">
                  <a:pos x="T0" y="T1"/>
                </a:cxn>
                <a:cxn ang="0">
                  <a:pos x="T2" y="T3"/>
                </a:cxn>
                <a:cxn ang="0">
                  <a:pos x="T4" y="T5"/>
                </a:cxn>
                <a:cxn ang="0">
                  <a:pos x="T6" y="T7"/>
                </a:cxn>
                <a:cxn ang="0">
                  <a:pos x="T8" y="T9"/>
                </a:cxn>
              </a:cxnLst>
              <a:rect l="0" t="0" r="r" b="b"/>
              <a:pathLst>
                <a:path w="45" h="106">
                  <a:moveTo>
                    <a:pt x="0" y="105"/>
                  </a:moveTo>
                  <a:lnTo>
                    <a:pt x="44" y="105"/>
                  </a:lnTo>
                  <a:lnTo>
                    <a:pt x="44" y="0"/>
                  </a:lnTo>
                  <a:lnTo>
                    <a:pt x="0" y="0"/>
                  </a:lnTo>
                  <a:lnTo>
                    <a:pt x="0" y="10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21"/>
            </a:p>
          </p:txBody>
        </p:sp>
        <p:sp>
          <p:nvSpPr>
            <p:cNvPr id="153" name="Freeform 287"/>
            <p:cNvSpPr>
              <a:spLocks noChangeArrowheads="1"/>
            </p:cNvSpPr>
            <p:nvPr/>
          </p:nvSpPr>
          <p:spPr bwMode="auto">
            <a:xfrm>
              <a:off x="7573339" y="6737240"/>
              <a:ext cx="18527" cy="44464"/>
            </a:xfrm>
            <a:custGeom>
              <a:avLst/>
              <a:gdLst>
                <a:gd name="T0" fmla="*/ 0 w 45"/>
                <a:gd name="T1" fmla="*/ 105 h 106"/>
                <a:gd name="T2" fmla="*/ 44 w 45"/>
                <a:gd name="T3" fmla="*/ 105 h 106"/>
                <a:gd name="T4" fmla="*/ 44 w 45"/>
                <a:gd name="T5" fmla="*/ 0 h 106"/>
                <a:gd name="T6" fmla="*/ 0 w 45"/>
                <a:gd name="T7" fmla="*/ 0 h 106"/>
                <a:gd name="T8" fmla="*/ 0 w 45"/>
                <a:gd name="T9" fmla="*/ 105 h 106"/>
              </a:gdLst>
              <a:ahLst/>
              <a:cxnLst>
                <a:cxn ang="0">
                  <a:pos x="T0" y="T1"/>
                </a:cxn>
                <a:cxn ang="0">
                  <a:pos x="T2" y="T3"/>
                </a:cxn>
                <a:cxn ang="0">
                  <a:pos x="T4" y="T5"/>
                </a:cxn>
                <a:cxn ang="0">
                  <a:pos x="T6" y="T7"/>
                </a:cxn>
                <a:cxn ang="0">
                  <a:pos x="T8" y="T9"/>
                </a:cxn>
              </a:cxnLst>
              <a:rect l="0" t="0" r="r" b="b"/>
              <a:pathLst>
                <a:path w="45" h="106">
                  <a:moveTo>
                    <a:pt x="0" y="105"/>
                  </a:moveTo>
                  <a:lnTo>
                    <a:pt x="44" y="105"/>
                  </a:lnTo>
                  <a:lnTo>
                    <a:pt x="44" y="0"/>
                  </a:lnTo>
                  <a:lnTo>
                    <a:pt x="0" y="0"/>
                  </a:lnTo>
                  <a:lnTo>
                    <a:pt x="0" y="10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21"/>
            </a:p>
          </p:txBody>
        </p:sp>
        <p:sp>
          <p:nvSpPr>
            <p:cNvPr id="154" name="Freeform 288"/>
            <p:cNvSpPr>
              <a:spLocks noChangeArrowheads="1"/>
            </p:cNvSpPr>
            <p:nvPr/>
          </p:nvSpPr>
          <p:spPr bwMode="auto">
            <a:xfrm>
              <a:off x="7619657" y="6737240"/>
              <a:ext cx="18527" cy="44464"/>
            </a:xfrm>
            <a:custGeom>
              <a:avLst/>
              <a:gdLst>
                <a:gd name="T0" fmla="*/ 0 w 44"/>
                <a:gd name="T1" fmla="*/ 105 h 106"/>
                <a:gd name="T2" fmla="*/ 43 w 44"/>
                <a:gd name="T3" fmla="*/ 105 h 106"/>
                <a:gd name="T4" fmla="*/ 43 w 44"/>
                <a:gd name="T5" fmla="*/ 0 h 106"/>
                <a:gd name="T6" fmla="*/ 0 w 44"/>
                <a:gd name="T7" fmla="*/ 0 h 106"/>
                <a:gd name="T8" fmla="*/ 0 w 44"/>
                <a:gd name="T9" fmla="*/ 105 h 106"/>
              </a:gdLst>
              <a:ahLst/>
              <a:cxnLst>
                <a:cxn ang="0">
                  <a:pos x="T0" y="T1"/>
                </a:cxn>
                <a:cxn ang="0">
                  <a:pos x="T2" y="T3"/>
                </a:cxn>
                <a:cxn ang="0">
                  <a:pos x="T4" y="T5"/>
                </a:cxn>
                <a:cxn ang="0">
                  <a:pos x="T6" y="T7"/>
                </a:cxn>
                <a:cxn ang="0">
                  <a:pos x="T8" y="T9"/>
                </a:cxn>
              </a:cxnLst>
              <a:rect l="0" t="0" r="r" b="b"/>
              <a:pathLst>
                <a:path w="44" h="106">
                  <a:moveTo>
                    <a:pt x="0" y="105"/>
                  </a:moveTo>
                  <a:lnTo>
                    <a:pt x="43" y="105"/>
                  </a:lnTo>
                  <a:lnTo>
                    <a:pt x="43" y="0"/>
                  </a:lnTo>
                  <a:lnTo>
                    <a:pt x="0" y="0"/>
                  </a:lnTo>
                  <a:lnTo>
                    <a:pt x="0" y="10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21"/>
            </a:p>
          </p:txBody>
        </p:sp>
        <p:sp>
          <p:nvSpPr>
            <p:cNvPr id="155" name="Freeform 289"/>
            <p:cNvSpPr>
              <a:spLocks noChangeArrowheads="1"/>
            </p:cNvSpPr>
            <p:nvPr/>
          </p:nvSpPr>
          <p:spPr bwMode="auto">
            <a:xfrm>
              <a:off x="7664121" y="6737240"/>
              <a:ext cx="18527" cy="44464"/>
            </a:xfrm>
            <a:custGeom>
              <a:avLst/>
              <a:gdLst>
                <a:gd name="T0" fmla="*/ 0 w 45"/>
                <a:gd name="T1" fmla="*/ 105 h 106"/>
                <a:gd name="T2" fmla="*/ 44 w 45"/>
                <a:gd name="T3" fmla="*/ 105 h 106"/>
                <a:gd name="T4" fmla="*/ 44 w 45"/>
                <a:gd name="T5" fmla="*/ 0 h 106"/>
                <a:gd name="T6" fmla="*/ 0 w 45"/>
                <a:gd name="T7" fmla="*/ 0 h 106"/>
                <a:gd name="T8" fmla="*/ 0 w 45"/>
                <a:gd name="T9" fmla="*/ 105 h 106"/>
              </a:gdLst>
              <a:ahLst/>
              <a:cxnLst>
                <a:cxn ang="0">
                  <a:pos x="T0" y="T1"/>
                </a:cxn>
                <a:cxn ang="0">
                  <a:pos x="T2" y="T3"/>
                </a:cxn>
                <a:cxn ang="0">
                  <a:pos x="T4" y="T5"/>
                </a:cxn>
                <a:cxn ang="0">
                  <a:pos x="T6" y="T7"/>
                </a:cxn>
                <a:cxn ang="0">
                  <a:pos x="T8" y="T9"/>
                </a:cxn>
              </a:cxnLst>
              <a:rect l="0" t="0" r="r" b="b"/>
              <a:pathLst>
                <a:path w="45" h="106">
                  <a:moveTo>
                    <a:pt x="0" y="105"/>
                  </a:moveTo>
                  <a:lnTo>
                    <a:pt x="44" y="105"/>
                  </a:lnTo>
                  <a:lnTo>
                    <a:pt x="44" y="0"/>
                  </a:lnTo>
                  <a:lnTo>
                    <a:pt x="0" y="0"/>
                  </a:lnTo>
                  <a:lnTo>
                    <a:pt x="0" y="10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21"/>
            </a:p>
          </p:txBody>
        </p:sp>
        <p:sp>
          <p:nvSpPr>
            <p:cNvPr id="156" name="Freeform 290"/>
            <p:cNvSpPr>
              <a:spLocks noChangeArrowheads="1"/>
            </p:cNvSpPr>
            <p:nvPr/>
          </p:nvSpPr>
          <p:spPr bwMode="auto">
            <a:xfrm>
              <a:off x="7528875" y="6809495"/>
              <a:ext cx="18527" cy="44464"/>
            </a:xfrm>
            <a:custGeom>
              <a:avLst/>
              <a:gdLst>
                <a:gd name="T0" fmla="*/ 0 w 45"/>
                <a:gd name="T1" fmla="*/ 106 h 107"/>
                <a:gd name="T2" fmla="*/ 44 w 45"/>
                <a:gd name="T3" fmla="*/ 106 h 107"/>
                <a:gd name="T4" fmla="*/ 44 w 45"/>
                <a:gd name="T5" fmla="*/ 0 h 107"/>
                <a:gd name="T6" fmla="*/ 0 w 45"/>
                <a:gd name="T7" fmla="*/ 0 h 107"/>
                <a:gd name="T8" fmla="*/ 0 w 45"/>
                <a:gd name="T9" fmla="*/ 106 h 107"/>
              </a:gdLst>
              <a:ahLst/>
              <a:cxnLst>
                <a:cxn ang="0">
                  <a:pos x="T0" y="T1"/>
                </a:cxn>
                <a:cxn ang="0">
                  <a:pos x="T2" y="T3"/>
                </a:cxn>
                <a:cxn ang="0">
                  <a:pos x="T4" y="T5"/>
                </a:cxn>
                <a:cxn ang="0">
                  <a:pos x="T6" y="T7"/>
                </a:cxn>
                <a:cxn ang="0">
                  <a:pos x="T8" y="T9"/>
                </a:cxn>
              </a:cxnLst>
              <a:rect l="0" t="0" r="r" b="b"/>
              <a:pathLst>
                <a:path w="45" h="107">
                  <a:moveTo>
                    <a:pt x="0" y="106"/>
                  </a:moveTo>
                  <a:lnTo>
                    <a:pt x="44" y="106"/>
                  </a:lnTo>
                  <a:lnTo>
                    <a:pt x="44" y="0"/>
                  </a:lnTo>
                  <a:lnTo>
                    <a:pt x="0" y="0"/>
                  </a:lnTo>
                  <a:lnTo>
                    <a:pt x="0" y="10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21"/>
            </a:p>
          </p:txBody>
        </p:sp>
        <p:sp>
          <p:nvSpPr>
            <p:cNvPr id="157" name="Freeform 291"/>
            <p:cNvSpPr>
              <a:spLocks noChangeArrowheads="1"/>
            </p:cNvSpPr>
            <p:nvPr/>
          </p:nvSpPr>
          <p:spPr bwMode="auto">
            <a:xfrm>
              <a:off x="7664121" y="6809495"/>
              <a:ext cx="18527" cy="44464"/>
            </a:xfrm>
            <a:custGeom>
              <a:avLst/>
              <a:gdLst>
                <a:gd name="T0" fmla="*/ 0 w 45"/>
                <a:gd name="T1" fmla="*/ 106 h 107"/>
                <a:gd name="T2" fmla="*/ 44 w 45"/>
                <a:gd name="T3" fmla="*/ 106 h 107"/>
                <a:gd name="T4" fmla="*/ 44 w 45"/>
                <a:gd name="T5" fmla="*/ 0 h 107"/>
                <a:gd name="T6" fmla="*/ 0 w 45"/>
                <a:gd name="T7" fmla="*/ 0 h 107"/>
                <a:gd name="T8" fmla="*/ 0 w 45"/>
                <a:gd name="T9" fmla="*/ 106 h 107"/>
              </a:gdLst>
              <a:ahLst/>
              <a:cxnLst>
                <a:cxn ang="0">
                  <a:pos x="T0" y="T1"/>
                </a:cxn>
                <a:cxn ang="0">
                  <a:pos x="T2" y="T3"/>
                </a:cxn>
                <a:cxn ang="0">
                  <a:pos x="T4" y="T5"/>
                </a:cxn>
                <a:cxn ang="0">
                  <a:pos x="T6" y="T7"/>
                </a:cxn>
                <a:cxn ang="0">
                  <a:pos x="T8" y="T9"/>
                </a:cxn>
              </a:cxnLst>
              <a:rect l="0" t="0" r="r" b="b"/>
              <a:pathLst>
                <a:path w="45" h="107">
                  <a:moveTo>
                    <a:pt x="0" y="106"/>
                  </a:moveTo>
                  <a:lnTo>
                    <a:pt x="44" y="106"/>
                  </a:lnTo>
                  <a:lnTo>
                    <a:pt x="44" y="0"/>
                  </a:lnTo>
                  <a:lnTo>
                    <a:pt x="0" y="0"/>
                  </a:lnTo>
                  <a:lnTo>
                    <a:pt x="0" y="10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21"/>
            </a:p>
          </p:txBody>
        </p:sp>
        <p:sp>
          <p:nvSpPr>
            <p:cNvPr id="158" name="Freeform 292"/>
            <p:cNvSpPr>
              <a:spLocks noChangeArrowheads="1"/>
            </p:cNvSpPr>
            <p:nvPr/>
          </p:nvSpPr>
          <p:spPr bwMode="auto">
            <a:xfrm>
              <a:off x="7484411" y="6635343"/>
              <a:ext cx="244554" cy="250111"/>
            </a:xfrm>
            <a:custGeom>
              <a:avLst/>
              <a:gdLst>
                <a:gd name="T0" fmla="*/ 569 w 582"/>
                <a:gd name="T1" fmla="*/ 570 h 594"/>
                <a:gd name="T2" fmla="*/ 569 w 582"/>
                <a:gd name="T3" fmla="*/ 570 h 594"/>
                <a:gd name="T4" fmla="*/ 551 w 582"/>
                <a:gd name="T5" fmla="*/ 570 h 594"/>
                <a:gd name="T6" fmla="*/ 551 w 582"/>
                <a:gd name="T7" fmla="*/ 12 h 594"/>
                <a:gd name="T8" fmla="*/ 538 w 582"/>
                <a:gd name="T9" fmla="*/ 0 h 594"/>
                <a:gd name="T10" fmla="*/ 41 w 582"/>
                <a:gd name="T11" fmla="*/ 0 h 594"/>
                <a:gd name="T12" fmla="*/ 30 w 582"/>
                <a:gd name="T13" fmla="*/ 12 h 594"/>
                <a:gd name="T14" fmla="*/ 30 w 582"/>
                <a:gd name="T15" fmla="*/ 570 h 594"/>
                <a:gd name="T16" fmla="*/ 11 w 582"/>
                <a:gd name="T17" fmla="*/ 570 h 594"/>
                <a:gd name="T18" fmla="*/ 0 w 582"/>
                <a:gd name="T19" fmla="*/ 582 h 594"/>
                <a:gd name="T20" fmla="*/ 11 w 582"/>
                <a:gd name="T21" fmla="*/ 593 h 594"/>
                <a:gd name="T22" fmla="*/ 41 w 582"/>
                <a:gd name="T23" fmla="*/ 593 h 594"/>
                <a:gd name="T24" fmla="*/ 211 w 582"/>
                <a:gd name="T25" fmla="*/ 593 h 594"/>
                <a:gd name="T26" fmla="*/ 368 w 582"/>
                <a:gd name="T27" fmla="*/ 593 h 594"/>
                <a:gd name="T28" fmla="*/ 538 w 582"/>
                <a:gd name="T29" fmla="*/ 593 h 594"/>
                <a:gd name="T30" fmla="*/ 569 w 582"/>
                <a:gd name="T31" fmla="*/ 593 h 594"/>
                <a:gd name="T32" fmla="*/ 581 w 582"/>
                <a:gd name="T33" fmla="*/ 582 h 594"/>
                <a:gd name="T34" fmla="*/ 569 w 582"/>
                <a:gd name="T35" fmla="*/ 570 h 594"/>
                <a:gd name="T36" fmla="*/ 224 w 582"/>
                <a:gd name="T37" fmla="*/ 570 h 594"/>
                <a:gd name="T38" fmla="*/ 224 w 582"/>
                <a:gd name="T39" fmla="*/ 570 h 594"/>
                <a:gd name="T40" fmla="*/ 224 w 582"/>
                <a:gd name="T41" fmla="*/ 419 h 594"/>
                <a:gd name="T42" fmla="*/ 357 w 582"/>
                <a:gd name="T43" fmla="*/ 419 h 594"/>
                <a:gd name="T44" fmla="*/ 357 w 582"/>
                <a:gd name="T45" fmla="*/ 570 h 594"/>
                <a:gd name="T46" fmla="*/ 224 w 582"/>
                <a:gd name="T47" fmla="*/ 570 h 594"/>
                <a:gd name="T48" fmla="*/ 381 w 582"/>
                <a:gd name="T49" fmla="*/ 570 h 594"/>
                <a:gd name="T50" fmla="*/ 381 w 582"/>
                <a:gd name="T51" fmla="*/ 570 h 594"/>
                <a:gd name="T52" fmla="*/ 381 w 582"/>
                <a:gd name="T53" fmla="*/ 408 h 594"/>
                <a:gd name="T54" fmla="*/ 368 w 582"/>
                <a:gd name="T55" fmla="*/ 396 h 594"/>
                <a:gd name="T56" fmla="*/ 211 w 582"/>
                <a:gd name="T57" fmla="*/ 396 h 594"/>
                <a:gd name="T58" fmla="*/ 200 w 582"/>
                <a:gd name="T59" fmla="*/ 408 h 594"/>
                <a:gd name="T60" fmla="*/ 200 w 582"/>
                <a:gd name="T61" fmla="*/ 570 h 594"/>
                <a:gd name="T62" fmla="*/ 54 w 582"/>
                <a:gd name="T63" fmla="*/ 570 h 594"/>
                <a:gd name="T64" fmla="*/ 54 w 582"/>
                <a:gd name="T65" fmla="*/ 23 h 594"/>
                <a:gd name="T66" fmla="*/ 527 w 582"/>
                <a:gd name="T67" fmla="*/ 23 h 594"/>
                <a:gd name="T68" fmla="*/ 527 w 582"/>
                <a:gd name="T69" fmla="*/ 570 h 594"/>
                <a:gd name="T70" fmla="*/ 381 w 582"/>
                <a:gd name="T71" fmla="*/ 57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2" h="594">
                  <a:moveTo>
                    <a:pt x="569" y="570"/>
                  </a:moveTo>
                  <a:lnTo>
                    <a:pt x="569" y="570"/>
                  </a:lnTo>
                  <a:cubicBezTo>
                    <a:pt x="551" y="570"/>
                    <a:pt x="551" y="570"/>
                    <a:pt x="551" y="570"/>
                  </a:cubicBezTo>
                  <a:cubicBezTo>
                    <a:pt x="551" y="12"/>
                    <a:pt x="551" y="12"/>
                    <a:pt x="551" y="12"/>
                  </a:cubicBezTo>
                  <a:cubicBezTo>
                    <a:pt x="551" y="5"/>
                    <a:pt x="545" y="0"/>
                    <a:pt x="538" y="0"/>
                  </a:cubicBezTo>
                  <a:cubicBezTo>
                    <a:pt x="41" y="0"/>
                    <a:pt x="41" y="0"/>
                    <a:pt x="41" y="0"/>
                  </a:cubicBezTo>
                  <a:cubicBezTo>
                    <a:pt x="35" y="0"/>
                    <a:pt x="30" y="5"/>
                    <a:pt x="30" y="12"/>
                  </a:cubicBezTo>
                  <a:cubicBezTo>
                    <a:pt x="30" y="570"/>
                    <a:pt x="30" y="570"/>
                    <a:pt x="30" y="570"/>
                  </a:cubicBezTo>
                  <a:cubicBezTo>
                    <a:pt x="11" y="570"/>
                    <a:pt x="11" y="570"/>
                    <a:pt x="11" y="570"/>
                  </a:cubicBezTo>
                  <a:cubicBezTo>
                    <a:pt x="5" y="570"/>
                    <a:pt x="0" y="575"/>
                    <a:pt x="0" y="582"/>
                  </a:cubicBezTo>
                  <a:cubicBezTo>
                    <a:pt x="0" y="588"/>
                    <a:pt x="5" y="593"/>
                    <a:pt x="11" y="593"/>
                  </a:cubicBezTo>
                  <a:cubicBezTo>
                    <a:pt x="41" y="593"/>
                    <a:pt x="41" y="593"/>
                    <a:pt x="41" y="593"/>
                  </a:cubicBezTo>
                  <a:cubicBezTo>
                    <a:pt x="211" y="593"/>
                    <a:pt x="211" y="593"/>
                    <a:pt x="211" y="593"/>
                  </a:cubicBezTo>
                  <a:cubicBezTo>
                    <a:pt x="368" y="593"/>
                    <a:pt x="368" y="593"/>
                    <a:pt x="368" y="593"/>
                  </a:cubicBezTo>
                  <a:cubicBezTo>
                    <a:pt x="538" y="593"/>
                    <a:pt x="538" y="593"/>
                    <a:pt x="538" y="593"/>
                  </a:cubicBezTo>
                  <a:cubicBezTo>
                    <a:pt x="569" y="593"/>
                    <a:pt x="569" y="593"/>
                    <a:pt x="569" y="593"/>
                  </a:cubicBezTo>
                  <a:cubicBezTo>
                    <a:pt x="576" y="593"/>
                    <a:pt x="581" y="588"/>
                    <a:pt x="581" y="582"/>
                  </a:cubicBezTo>
                  <a:cubicBezTo>
                    <a:pt x="581" y="575"/>
                    <a:pt x="576" y="570"/>
                    <a:pt x="569" y="570"/>
                  </a:cubicBezTo>
                  <a:close/>
                  <a:moveTo>
                    <a:pt x="224" y="570"/>
                  </a:moveTo>
                  <a:lnTo>
                    <a:pt x="224" y="570"/>
                  </a:lnTo>
                  <a:cubicBezTo>
                    <a:pt x="224" y="419"/>
                    <a:pt x="224" y="419"/>
                    <a:pt x="224" y="419"/>
                  </a:cubicBezTo>
                  <a:cubicBezTo>
                    <a:pt x="357" y="419"/>
                    <a:pt x="357" y="419"/>
                    <a:pt x="357" y="419"/>
                  </a:cubicBezTo>
                  <a:cubicBezTo>
                    <a:pt x="357" y="570"/>
                    <a:pt x="357" y="570"/>
                    <a:pt x="357" y="570"/>
                  </a:cubicBezTo>
                  <a:lnTo>
                    <a:pt x="224" y="570"/>
                  </a:lnTo>
                  <a:close/>
                  <a:moveTo>
                    <a:pt x="381" y="570"/>
                  </a:moveTo>
                  <a:lnTo>
                    <a:pt x="381" y="570"/>
                  </a:lnTo>
                  <a:cubicBezTo>
                    <a:pt x="381" y="408"/>
                    <a:pt x="381" y="408"/>
                    <a:pt x="381" y="408"/>
                  </a:cubicBezTo>
                  <a:cubicBezTo>
                    <a:pt x="381" y="401"/>
                    <a:pt x="376" y="396"/>
                    <a:pt x="368" y="396"/>
                  </a:cubicBezTo>
                  <a:cubicBezTo>
                    <a:pt x="211" y="396"/>
                    <a:pt x="211" y="396"/>
                    <a:pt x="211" y="396"/>
                  </a:cubicBezTo>
                  <a:cubicBezTo>
                    <a:pt x="205" y="396"/>
                    <a:pt x="200" y="401"/>
                    <a:pt x="200" y="408"/>
                  </a:cubicBezTo>
                  <a:cubicBezTo>
                    <a:pt x="200" y="570"/>
                    <a:pt x="200" y="570"/>
                    <a:pt x="200" y="570"/>
                  </a:cubicBezTo>
                  <a:cubicBezTo>
                    <a:pt x="54" y="570"/>
                    <a:pt x="54" y="570"/>
                    <a:pt x="54" y="570"/>
                  </a:cubicBezTo>
                  <a:cubicBezTo>
                    <a:pt x="54" y="23"/>
                    <a:pt x="54" y="23"/>
                    <a:pt x="54" y="23"/>
                  </a:cubicBezTo>
                  <a:cubicBezTo>
                    <a:pt x="527" y="23"/>
                    <a:pt x="527" y="23"/>
                    <a:pt x="527" y="23"/>
                  </a:cubicBezTo>
                  <a:cubicBezTo>
                    <a:pt x="527" y="570"/>
                    <a:pt x="527" y="570"/>
                    <a:pt x="527" y="570"/>
                  </a:cubicBezTo>
                  <a:lnTo>
                    <a:pt x="381" y="57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21"/>
            </a:p>
          </p:txBody>
        </p:sp>
      </p:grpSp>
    </p:spTree>
    <p:extLst>
      <p:ext uri="{BB962C8B-B14F-4D97-AF65-F5344CB8AC3E}">
        <p14:creationId xmlns:p14="http://schemas.microsoft.com/office/powerpoint/2010/main" val="41095366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8"/>
          <p:cNvSpPr/>
          <p:nvPr/>
        </p:nvSpPr>
        <p:spPr>
          <a:xfrm>
            <a:off x="173703" y="1606012"/>
            <a:ext cx="11719865" cy="5403677"/>
          </a:xfrm>
          <a:custGeom>
            <a:avLst/>
            <a:gdLst>
              <a:gd name="connsiteX0" fmla="*/ 0 w 20186424"/>
              <a:gd name="connsiteY0" fmla="*/ 0 h 10810169"/>
              <a:gd name="connsiteX1" fmla="*/ 19773628 w 20186424"/>
              <a:gd name="connsiteY1" fmla="*/ 0 h 10810169"/>
              <a:gd name="connsiteX2" fmla="*/ 19793108 w 20186424"/>
              <a:gd name="connsiteY2" fmla="*/ 85297 h 10810169"/>
              <a:gd name="connsiteX3" fmla="*/ 20186424 w 20186424"/>
              <a:gd name="connsiteY3" fmla="*/ 3784982 h 10810169"/>
              <a:gd name="connsiteX4" fmla="*/ 18816266 w 20186424"/>
              <a:gd name="connsiteY4" fmla="*/ 10571613 h 10810169"/>
              <a:gd name="connsiteX5" fmla="*/ 18711906 w 20186424"/>
              <a:gd name="connsiteY5" fmla="*/ 10810169 h 10810169"/>
              <a:gd name="connsiteX6" fmla="*/ 0 w 20186424"/>
              <a:gd name="connsiteY6" fmla="*/ 10810169 h 1081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86424" h="10810169">
                <a:moveTo>
                  <a:pt x="0" y="0"/>
                </a:moveTo>
                <a:lnTo>
                  <a:pt x="19773628" y="0"/>
                </a:lnTo>
                <a:lnTo>
                  <a:pt x="19793108" y="85297"/>
                </a:lnTo>
                <a:cubicBezTo>
                  <a:pt x="20050748" y="1277697"/>
                  <a:pt x="20186424" y="2515496"/>
                  <a:pt x="20186424" y="3784982"/>
                </a:cubicBezTo>
                <a:cubicBezTo>
                  <a:pt x="20186424" y="6192303"/>
                  <a:pt x="19698544" y="8485675"/>
                  <a:pt x="18816266" y="10571613"/>
                </a:cubicBezTo>
                <a:lnTo>
                  <a:pt x="18711906" y="10810169"/>
                </a:lnTo>
                <a:lnTo>
                  <a:pt x="0" y="10810169"/>
                </a:lnTo>
                <a:close/>
              </a:path>
            </a:pathLst>
          </a:custGeom>
          <a:gradFill flip="none" rotWithShape="1">
            <a:gsLst>
              <a:gs pos="100000">
                <a:schemeClr val="accent1">
                  <a:alpha val="41000"/>
                </a:schemeClr>
              </a:gs>
              <a:gs pos="69000">
                <a:schemeClr val="bg1"/>
              </a:gs>
            </a:gsLst>
            <a:lin ang="0" scaled="0"/>
            <a:tileRect/>
          </a:gra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0588" indent="-170588" algn="ctr" defTabSz="1088203"/>
            <a:endParaRPr lang="en-US" sz="2200" dirty="0">
              <a:solidFill>
                <a:prstClr val="black"/>
              </a:solidFill>
            </a:endParaRPr>
          </a:p>
        </p:txBody>
      </p:sp>
      <p:sp>
        <p:nvSpPr>
          <p:cNvPr id="95" name="Freeform 94"/>
          <p:cNvSpPr/>
          <p:nvPr/>
        </p:nvSpPr>
        <p:spPr>
          <a:xfrm>
            <a:off x="21304" y="1453612"/>
            <a:ext cx="10394554" cy="5403677"/>
          </a:xfrm>
          <a:custGeom>
            <a:avLst/>
            <a:gdLst>
              <a:gd name="connsiteX0" fmla="*/ 0 w 20186424"/>
              <a:gd name="connsiteY0" fmla="*/ 0 h 10810169"/>
              <a:gd name="connsiteX1" fmla="*/ 19773628 w 20186424"/>
              <a:gd name="connsiteY1" fmla="*/ 0 h 10810169"/>
              <a:gd name="connsiteX2" fmla="*/ 19793108 w 20186424"/>
              <a:gd name="connsiteY2" fmla="*/ 85297 h 10810169"/>
              <a:gd name="connsiteX3" fmla="*/ 20186424 w 20186424"/>
              <a:gd name="connsiteY3" fmla="*/ 3784982 h 10810169"/>
              <a:gd name="connsiteX4" fmla="*/ 18816266 w 20186424"/>
              <a:gd name="connsiteY4" fmla="*/ 10571613 h 10810169"/>
              <a:gd name="connsiteX5" fmla="*/ 18711906 w 20186424"/>
              <a:gd name="connsiteY5" fmla="*/ 10810169 h 10810169"/>
              <a:gd name="connsiteX6" fmla="*/ 0 w 20186424"/>
              <a:gd name="connsiteY6" fmla="*/ 10810169 h 1081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86424" h="10810169">
                <a:moveTo>
                  <a:pt x="0" y="0"/>
                </a:moveTo>
                <a:lnTo>
                  <a:pt x="19773628" y="0"/>
                </a:lnTo>
                <a:lnTo>
                  <a:pt x="19793108" y="85297"/>
                </a:lnTo>
                <a:cubicBezTo>
                  <a:pt x="20050748" y="1277697"/>
                  <a:pt x="20186424" y="2515496"/>
                  <a:pt x="20186424" y="3784982"/>
                </a:cubicBezTo>
                <a:cubicBezTo>
                  <a:pt x="20186424" y="6192303"/>
                  <a:pt x="19698544" y="8485675"/>
                  <a:pt x="18816266" y="10571613"/>
                </a:cubicBezTo>
                <a:lnTo>
                  <a:pt x="18711906" y="10810169"/>
                </a:lnTo>
                <a:lnTo>
                  <a:pt x="0" y="10810169"/>
                </a:lnTo>
                <a:close/>
              </a:path>
            </a:pathLst>
          </a:custGeom>
          <a:gradFill flip="none" rotWithShape="1">
            <a:gsLst>
              <a:gs pos="100000">
                <a:schemeClr val="accent1">
                  <a:alpha val="41000"/>
                </a:schemeClr>
              </a:gs>
              <a:gs pos="43000">
                <a:schemeClr val="bg1"/>
              </a:gs>
            </a:gsLst>
            <a:lin ang="0" scaled="0"/>
            <a:tileRect/>
          </a:gra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0588" indent="-170588" algn="ctr" defTabSz="1088203"/>
            <a:endParaRPr lang="en-US" sz="2200" dirty="0">
              <a:solidFill>
                <a:prstClr val="black"/>
              </a:solidFill>
            </a:endParaRPr>
          </a:p>
        </p:txBody>
      </p:sp>
      <p:sp>
        <p:nvSpPr>
          <p:cNvPr id="97" name="Freeform 96"/>
          <p:cNvSpPr/>
          <p:nvPr/>
        </p:nvSpPr>
        <p:spPr>
          <a:xfrm>
            <a:off x="-37295" y="1453613"/>
            <a:ext cx="8992733" cy="5403675"/>
          </a:xfrm>
          <a:custGeom>
            <a:avLst/>
            <a:gdLst>
              <a:gd name="connsiteX0" fmla="*/ 0 w 17736200"/>
              <a:gd name="connsiteY0" fmla="*/ 0 h 10810166"/>
              <a:gd name="connsiteX1" fmla="*/ 17227308 w 17736200"/>
              <a:gd name="connsiteY1" fmla="*/ 0 h 10810166"/>
              <a:gd name="connsiteX2" fmla="*/ 17270180 w 17736200"/>
              <a:gd name="connsiteY2" fmla="*/ 156683 h 10810166"/>
              <a:gd name="connsiteX3" fmla="*/ 17736200 w 17736200"/>
              <a:gd name="connsiteY3" fmla="*/ 3835920 h 10810166"/>
              <a:gd name="connsiteX4" fmla="*/ 16292030 w 17736200"/>
              <a:gd name="connsiteY4" fmla="*/ 10185190 h 10810166"/>
              <a:gd name="connsiteX5" fmla="*/ 15971936 w 17736200"/>
              <a:gd name="connsiteY5" fmla="*/ 10810166 h 10810166"/>
              <a:gd name="connsiteX6" fmla="*/ 0 w 17736200"/>
              <a:gd name="connsiteY6" fmla="*/ 10810166 h 1081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6200" h="10810166">
                <a:moveTo>
                  <a:pt x="0" y="0"/>
                </a:moveTo>
                <a:lnTo>
                  <a:pt x="17227308" y="0"/>
                </a:lnTo>
                <a:lnTo>
                  <a:pt x="17270180" y="156683"/>
                </a:lnTo>
                <a:cubicBezTo>
                  <a:pt x="17574364" y="1332306"/>
                  <a:pt x="17736200" y="2565214"/>
                  <a:pt x="17736200" y="3835920"/>
                </a:cubicBezTo>
                <a:cubicBezTo>
                  <a:pt x="17736200" y="6110749"/>
                  <a:pt x="17217540" y="8264440"/>
                  <a:pt x="16292030" y="10185190"/>
                </a:cubicBezTo>
                <a:lnTo>
                  <a:pt x="15971936" y="10810166"/>
                </a:lnTo>
                <a:lnTo>
                  <a:pt x="0" y="10810166"/>
                </a:lnTo>
                <a:close/>
              </a:path>
            </a:pathLst>
          </a:custGeom>
          <a:gradFill flip="none" rotWithShape="1">
            <a:gsLst>
              <a:gs pos="100000">
                <a:schemeClr val="accent1">
                  <a:alpha val="41000"/>
                </a:schemeClr>
              </a:gs>
              <a:gs pos="74000">
                <a:schemeClr val="bg1"/>
              </a:gs>
            </a:gsLst>
            <a:lin ang="0" scaled="0"/>
            <a:tileRect/>
          </a:gra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0588" indent="-170588" algn="ctr" defTabSz="1088203"/>
            <a:endParaRPr lang="en-US" sz="2200" dirty="0">
              <a:solidFill>
                <a:prstClr val="black"/>
              </a:solidFill>
            </a:endParaRPr>
          </a:p>
        </p:txBody>
      </p:sp>
      <p:sp>
        <p:nvSpPr>
          <p:cNvPr id="99" name="Freeform 98"/>
          <p:cNvSpPr/>
          <p:nvPr/>
        </p:nvSpPr>
        <p:spPr>
          <a:xfrm>
            <a:off x="-37295" y="1453612"/>
            <a:ext cx="7472693" cy="5403677"/>
          </a:xfrm>
          <a:custGeom>
            <a:avLst/>
            <a:gdLst>
              <a:gd name="connsiteX0" fmla="*/ 0 w 14949278"/>
              <a:gd name="connsiteY0" fmla="*/ 0 h 10810169"/>
              <a:gd name="connsiteX1" fmla="*/ 14221720 w 14949278"/>
              <a:gd name="connsiteY1" fmla="*/ 0 h 10810169"/>
              <a:gd name="connsiteX2" fmla="*/ 14248751 w 14949278"/>
              <a:gd name="connsiteY2" fmla="*/ 70089 h 10810169"/>
              <a:gd name="connsiteX3" fmla="*/ 14949278 w 14949278"/>
              <a:gd name="connsiteY3" fmla="*/ 4061925 h 10810169"/>
              <a:gd name="connsiteX4" fmla="*/ 12956099 w 14949278"/>
              <a:gd name="connsiteY4" fmla="*/ 10587145 h 10810169"/>
              <a:gd name="connsiteX5" fmla="*/ 12797504 w 14949278"/>
              <a:gd name="connsiteY5" fmla="*/ 10810169 h 10810169"/>
              <a:gd name="connsiteX6" fmla="*/ 0 w 14949278"/>
              <a:gd name="connsiteY6" fmla="*/ 10810169 h 1081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49278" h="10810169">
                <a:moveTo>
                  <a:pt x="0" y="0"/>
                </a:moveTo>
                <a:lnTo>
                  <a:pt x="14221720" y="0"/>
                </a:lnTo>
                <a:lnTo>
                  <a:pt x="14248751" y="70089"/>
                </a:lnTo>
                <a:cubicBezTo>
                  <a:pt x="14702028" y="1315472"/>
                  <a:pt x="14949278" y="2659824"/>
                  <a:pt x="14949278" y="4061925"/>
                </a:cubicBezTo>
                <a:cubicBezTo>
                  <a:pt x="14949278" y="6479014"/>
                  <a:pt x="14214489" y="8724483"/>
                  <a:pt x="12956099" y="10587145"/>
                </a:cubicBezTo>
                <a:lnTo>
                  <a:pt x="12797504" y="10810169"/>
                </a:lnTo>
                <a:lnTo>
                  <a:pt x="0" y="10810169"/>
                </a:lnTo>
                <a:close/>
              </a:path>
            </a:pathLst>
          </a:custGeom>
          <a:gradFill flip="none" rotWithShape="1">
            <a:gsLst>
              <a:gs pos="100000">
                <a:schemeClr val="accent1">
                  <a:alpha val="41000"/>
                </a:schemeClr>
              </a:gs>
              <a:gs pos="69000">
                <a:schemeClr val="bg1"/>
              </a:gs>
            </a:gsLst>
            <a:lin ang="0" scaled="0"/>
            <a:tileRect/>
          </a:gra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0588" indent="-170588" algn="ctr" defTabSz="1088203"/>
            <a:endParaRPr lang="en-US" sz="2200" dirty="0">
              <a:solidFill>
                <a:prstClr val="black"/>
              </a:solidFill>
            </a:endParaRPr>
          </a:p>
        </p:txBody>
      </p:sp>
      <p:sp>
        <p:nvSpPr>
          <p:cNvPr id="101" name="Freeform 100"/>
          <p:cNvSpPr/>
          <p:nvPr/>
        </p:nvSpPr>
        <p:spPr>
          <a:xfrm>
            <a:off x="188882" y="1453611"/>
            <a:ext cx="5789793" cy="5403677"/>
          </a:xfrm>
          <a:custGeom>
            <a:avLst/>
            <a:gdLst>
              <a:gd name="connsiteX0" fmla="*/ 0 w 12076000"/>
              <a:gd name="connsiteY0" fmla="*/ 0 h 10810169"/>
              <a:gd name="connsiteX1" fmla="*/ 11219679 w 12076000"/>
              <a:gd name="connsiteY1" fmla="*/ 0 h 10810169"/>
              <a:gd name="connsiteX2" fmla="*/ 11278896 w 12076000"/>
              <a:gd name="connsiteY2" fmla="*/ 122432 h 10810169"/>
              <a:gd name="connsiteX3" fmla="*/ 12076000 w 12076000"/>
              <a:gd name="connsiteY3" fmla="*/ 3835920 h 10810169"/>
              <a:gd name="connsiteX4" fmla="*/ 8792296 w 12076000"/>
              <a:gd name="connsiteY4" fmla="*/ 10798865 h 10810169"/>
              <a:gd name="connsiteX5" fmla="*/ 8777911 w 12076000"/>
              <a:gd name="connsiteY5" fmla="*/ 10810169 h 10810169"/>
              <a:gd name="connsiteX6" fmla="*/ 0 w 12076000"/>
              <a:gd name="connsiteY6" fmla="*/ 10810169 h 1081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76000" h="10810169">
                <a:moveTo>
                  <a:pt x="0" y="0"/>
                </a:moveTo>
                <a:lnTo>
                  <a:pt x="11219679" y="0"/>
                </a:lnTo>
                <a:lnTo>
                  <a:pt x="11278896" y="122432"/>
                </a:lnTo>
                <a:cubicBezTo>
                  <a:pt x="11790955" y="1254998"/>
                  <a:pt x="12076000" y="2512171"/>
                  <a:pt x="12076000" y="3835920"/>
                </a:cubicBezTo>
                <a:cubicBezTo>
                  <a:pt x="12076000" y="6639151"/>
                  <a:pt x="10797737" y="9143828"/>
                  <a:pt x="8792296" y="10798865"/>
                </a:cubicBezTo>
                <a:lnTo>
                  <a:pt x="8777911" y="10810169"/>
                </a:lnTo>
                <a:lnTo>
                  <a:pt x="0" y="10810169"/>
                </a:lnTo>
                <a:close/>
              </a:path>
            </a:pathLst>
          </a:custGeom>
          <a:gradFill flip="none" rotWithShape="1">
            <a:gsLst>
              <a:gs pos="100000">
                <a:schemeClr val="accent1">
                  <a:alpha val="41000"/>
                </a:schemeClr>
              </a:gs>
              <a:gs pos="56000">
                <a:schemeClr val="bg1"/>
              </a:gs>
            </a:gsLst>
            <a:lin ang="0" scaled="0"/>
            <a:tileRect/>
          </a:gra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0588" indent="-170588" algn="ctr" defTabSz="1088203"/>
            <a:endParaRPr lang="en-US" sz="2200" dirty="0">
              <a:solidFill>
                <a:prstClr val="black"/>
              </a:solidFill>
            </a:endParaRPr>
          </a:p>
        </p:txBody>
      </p:sp>
      <p:sp>
        <p:nvSpPr>
          <p:cNvPr id="13" name="TextBox 12"/>
          <p:cNvSpPr txBox="1"/>
          <p:nvPr/>
        </p:nvSpPr>
        <p:spPr>
          <a:xfrm>
            <a:off x="4440985" y="3435569"/>
            <a:ext cx="1408482" cy="457080"/>
          </a:xfrm>
          <a:prstGeom prst="rect">
            <a:avLst/>
          </a:prstGeom>
        </p:spPr>
        <p:txBody>
          <a:bodyPr vert="horz" wrap="square" lIns="108836" tIns="54418" rIns="108836" bIns="54418" rtlCol="0">
            <a:noAutofit/>
          </a:bodyPr>
          <a:lstStyle/>
          <a:p>
            <a:pPr marL="170588" indent="-170588" algn="ctr" defTabSz="1088203"/>
            <a:r>
              <a:rPr lang="en-US" sz="1600" b="1" dirty="0">
                <a:solidFill>
                  <a:schemeClr val="accent4">
                    <a:lumMod val="50000"/>
                  </a:schemeClr>
                </a:solidFill>
              </a:rPr>
              <a:t>Big </a:t>
            </a:r>
            <a:r>
              <a:rPr lang="en-US" sz="1600" b="1" dirty="0" smtClean="0">
                <a:solidFill>
                  <a:schemeClr val="accent4">
                    <a:lumMod val="50000"/>
                  </a:schemeClr>
                </a:solidFill>
              </a:rPr>
              <a:t>Data</a:t>
            </a:r>
            <a:r>
              <a:rPr lang="en-US" sz="1600" b="1" dirty="0">
                <a:solidFill>
                  <a:schemeClr val="accent4">
                    <a:lumMod val="50000"/>
                  </a:schemeClr>
                </a:solidFill>
              </a:rPr>
              <a:t> </a:t>
            </a:r>
            <a:r>
              <a:rPr lang="en-US" sz="1600" b="1" dirty="0" smtClean="0">
                <a:solidFill>
                  <a:schemeClr val="accent4">
                    <a:lumMod val="50000"/>
                  </a:schemeClr>
                </a:solidFill>
              </a:rPr>
              <a:t>/ Hadoop</a:t>
            </a:r>
            <a:endParaRPr lang="en-US" sz="1600" b="1" dirty="0">
              <a:solidFill>
                <a:schemeClr val="accent4">
                  <a:lumMod val="50000"/>
                </a:schemeClr>
              </a:solidFill>
            </a:endParaRPr>
          </a:p>
        </p:txBody>
      </p:sp>
      <p:sp>
        <p:nvSpPr>
          <p:cNvPr id="14" name="TextBox 13"/>
          <p:cNvSpPr txBox="1"/>
          <p:nvPr/>
        </p:nvSpPr>
        <p:spPr>
          <a:xfrm>
            <a:off x="6131314" y="3410106"/>
            <a:ext cx="2614029" cy="457080"/>
          </a:xfrm>
          <a:prstGeom prst="rect">
            <a:avLst/>
          </a:prstGeom>
        </p:spPr>
        <p:txBody>
          <a:bodyPr vert="horz" wrap="square" lIns="108836" tIns="54418" rIns="108836" bIns="54418" rtlCol="0">
            <a:noAutofit/>
          </a:bodyPr>
          <a:lstStyle/>
          <a:p>
            <a:pPr marL="170588" indent="-170588" defTabSz="1088203"/>
            <a:r>
              <a:rPr lang="en-US" sz="1600" b="1" dirty="0">
                <a:solidFill>
                  <a:schemeClr val="accent4">
                    <a:lumMod val="50000"/>
                  </a:schemeClr>
                </a:solidFill>
              </a:rPr>
              <a:t>Cloud and</a:t>
            </a:r>
          </a:p>
          <a:p>
            <a:pPr marL="170588" indent="-170588" defTabSz="1088203"/>
            <a:r>
              <a:rPr lang="en-US" sz="1600" b="1" dirty="0">
                <a:solidFill>
                  <a:schemeClr val="accent4">
                    <a:lumMod val="50000"/>
                  </a:schemeClr>
                </a:solidFill>
              </a:rPr>
              <a:t>Hybrid</a:t>
            </a:r>
          </a:p>
        </p:txBody>
      </p:sp>
      <p:sp>
        <p:nvSpPr>
          <p:cNvPr id="15" name="TextBox 14"/>
          <p:cNvSpPr txBox="1"/>
          <p:nvPr/>
        </p:nvSpPr>
        <p:spPr>
          <a:xfrm>
            <a:off x="7673059" y="3408617"/>
            <a:ext cx="1623107" cy="457080"/>
          </a:xfrm>
          <a:prstGeom prst="rect">
            <a:avLst/>
          </a:prstGeom>
        </p:spPr>
        <p:txBody>
          <a:bodyPr vert="horz" wrap="square" lIns="108836" tIns="54418" rIns="108836" bIns="54418" rtlCol="0">
            <a:noAutofit/>
          </a:bodyPr>
          <a:lstStyle/>
          <a:p>
            <a:pPr marL="170588" indent="-170588" defTabSz="1088203"/>
            <a:r>
              <a:rPr lang="en-US" sz="1600" b="1" dirty="0">
                <a:solidFill>
                  <a:schemeClr val="accent4">
                    <a:lumMod val="50000"/>
                  </a:schemeClr>
                </a:solidFill>
              </a:rPr>
              <a:t>Machine</a:t>
            </a:r>
          </a:p>
          <a:p>
            <a:pPr marL="170588" indent="-170588" defTabSz="1088203"/>
            <a:r>
              <a:rPr lang="en-US" sz="1600" b="1" dirty="0">
                <a:solidFill>
                  <a:schemeClr val="accent4">
                    <a:lumMod val="50000"/>
                  </a:schemeClr>
                </a:solidFill>
              </a:rPr>
              <a:t>Learning</a:t>
            </a:r>
          </a:p>
        </p:txBody>
      </p:sp>
      <p:sp>
        <p:nvSpPr>
          <p:cNvPr id="16" name="TextBox 15"/>
          <p:cNvSpPr txBox="1"/>
          <p:nvPr/>
        </p:nvSpPr>
        <p:spPr>
          <a:xfrm>
            <a:off x="9108844" y="3410106"/>
            <a:ext cx="2614029" cy="457080"/>
          </a:xfrm>
          <a:prstGeom prst="rect">
            <a:avLst/>
          </a:prstGeom>
        </p:spPr>
        <p:txBody>
          <a:bodyPr vert="horz" wrap="square" lIns="108836" tIns="54418" rIns="108836" bIns="54418" rtlCol="0">
            <a:noAutofit/>
          </a:bodyPr>
          <a:lstStyle/>
          <a:p>
            <a:pPr marL="170588" indent="-170588" defTabSz="1088203"/>
            <a:r>
              <a:rPr lang="en-US" sz="1600" b="1" dirty="0">
                <a:solidFill>
                  <a:schemeClr val="accent4">
                    <a:lumMod val="50000"/>
                  </a:schemeClr>
                </a:solidFill>
              </a:rPr>
              <a:t>Internet</a:t>
            </a:r>
          </a:p>
          <a:p>
            <a:pPr marL="170588" indent="-170588" defTabSz="1088203"/>
            <a:r>
              <a:rPr lang="en-US" sz="1600" b="1" dirty="0">
                <a:solidFill>
                  <a:schemeClr val="accent4">
                    <a:lumMod val="50000"/>
                  </a:schemeClr>
                </a:solidFill>
              </a:rPr>
              <a:t>of Things</a:t>
            </a:r>
          </a:p>
        </p:txBody>
      </p:sp>
      <p:sp>
        <p:nvSpPr>
          <p:cNvPr id="25" name="TextBox 24"/>
          <p:cNvSpPr txBox="1"/>
          <p:nvPr/>
        </p:nvSpPr>
        <p:spPr>
          <a:xfrm>
            <a:off x="10569264" y="3435569"/>
            <a:ext cx="1324305" cy="457080"/>
          </a:xfrm>
          <a:prstGeom prst="rect">
            <a:avLst/>
          </a:prstGeom>
        </p:spPr>
        <p:txBody>
          <a:bodyPr vert="horz" wrap="square" lIns="108836" tIns="54418" rIns="108836" bIns="54418" rtlCol="0">
            <a:noAutofit/>
          </a:bodyPr>
          <a:lstStyle/>
          <a:p>
            <a:pPr marL="170588" indent="-170588" defTabSz="1088203"/>
            <a:r>
              <a:rPr lang="en-US" sz="1600" b="1" dirty="0">
                <a:solidFill>
                  <a:schemeClr val="accent4">
                    <a:lumMod val="50000"/>
                  </a:schemeClr>
                </a:solidFill>
              </a:rPr>
              <a:t>Embedded</a:t>
            </a:r>
          </a:p>
          <a:p>
            <a:pPr marL="170588" indent="-170588" defTabSz="1088203"/>
            <a:r>
              <a:rPr lang="en-US" sz="1600" b="1" dirty="0">
                <a:solidFill>
                  <a:schemeClr val="accent4">
                    <a:lumMod val="50000"/>
                  </a:schemeClr>
                </a:solidFill>
              </a:rPr>
              <a:t>Analytics</a:t>
            </a:r>
          </a:p>
        </p:txBody>
      </p:sp>
      <p:sp>
        <p:nvSpPr>
          <p:cNvPr id="7" name="Title 6"/>
          <p:cNvSpPr>
            <a:spLocks noGrp="1"/>
          </p:cNvSpPr>
          <p:nvPr>
            <p:ph type="title" idx="4294967295"/>
          </p:nvPr>
        </p:nvSpPr>
        <p:spPr>
          <a:xfrm>
            <a:off x="1880150" y="429810"/>
            <a:ext cx="10311851" cy="974598"/>
          </a:xfrm>
        </p:spPr>
        <p:txBody>
          <a:bodyPr/>
          <a:lstStyle/>
          <a:p>
            <a:r>
              <a:rPr lang="en-US" dirty="0"/>
              <a:t>B</a:t>
            </a:r>
            <a:r>
              <a:rPr lang="en-US" dirty="0" smtClean="0"/>
              <a:t>ig data waves </a:t>
            </a:r>
            <a:r>
              <a:rPr lang="en-US" dirty="0"/>
              <a:t>of disruption</a:t>
            </a:r>
          </a:p>
        </p:txBody>
      </p:sp>
      <p:sp>
        <p:nvSpPr>
          <p:cNvPr id="18" name="Freeform 17"/>
          <p:cNvSpPr/>
          <p:nvPr/>
        </p:nvSpPr>
        <p:spPr>
          <a:xfrm>
            <a:off x="-208932" y="1722599"/>
            <a:ext cx="4824406" cy="4863204"/>
          </a:xfrm>
          <a:custGeom>
            <a:avLst/>
            <a:gdLst>
              <a:gd name="connsiteX0" fmla="*/ 0 w 8945556"/>
              <a:gd name="connsiteY0" fmla="*/ 0 h 9728940"/>
              <a:gd name="connsiteX1" fmla="*/ 7524161 w 8945556"/>
              <a:gd name="connsiteY1" fmla="*/ 0 h 9728940"/>
              <a:gd name="connsiteX2" fmla="*/ 7599876 w 8945556"/>
              <a:gd name="connsiteY2" fmla="*/ 87408 h 9728940"/>
              <a:gd name="connsiteX3" fmla="*/ 8945556 w 8945556"/>
              <a:gd name="connsiteY3" fmla="*/ 3835918 h 9728940"/>
              <a:gd name="connsiteX4" fmla="*/ 3052533 w 8945556"/>
              <a:gd name="connsiteY4" fmla="*/ 9728940 h 9728940"/>
              <a:gd name="connsiteX5" fmla="*/ 243567 w 8945556"/>
              <a:gd name="connsiteY5" fmla="*/ 9017685 h 9728940"/>
              <a:gd name="connsiteX6" fmla="*/ 0 w 8945556"/>
              <a:gd name="connsiteY6" fmla="*/ 8877636 h 972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5556" h="9728940">
                <a:moveTo>
                  <a:pt x="0" y="0"/>
                </a:moveTo>
                <a:lnTo>
                  <a:pt x="7524161" y="0"/>
                </a:lnTo>
                <a:lnTo>
                  <a:pt x="7599876" y="87408"/>
                </a:lnTo>
                <a:cubicBezTo>
                  <a:pt x="8440550" y="1106070"/>
                  <a:pt x="8945556" y="2412019"/>
                  <a:pt x="8945556" y="3835918"/>
                </a:cubicBezTo>
                <a:cubicBezTo>
                  <a:pt x="8945556" y="7090545"/>
                  <a:pt x="6307160" y="9728940"/>
                  <a:pt x="3052533" y="9728940"/>
                </a:cubicBezTo>
                <a:cubicBezTo>
                  <a:pt x="2035461" y="9728940"/>
                  <a:pt x="1078570" y="9471284"/>
                  <a:pt x="243567" y="9017685"/>
                </a:cubicBezTo>
                <a:lnTo>
                  <a:pt x="0" y="8877636"/>
                </a:lnTo>
                <a:close/>
              </a:path>
            </a:pathLst>
          </a:custGeom>
          <a:gradFill flip="none" rotWithShape="1">
            <a:gsLst>
              <a:gs pos="100000">
                <a:schemeClr val="accent1">
                  <a:alpha val="41000"/>
                </a:schemeClr>
              </a:gs>
              <a:gs pos="35000">
                <a:schemeClr val="bg1"/>
              </a:gs>
            </a:gsLst>
            <a:lin ang="0" scaled="0"/>
            <a:tileRect/>
          </a:gra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0588" indent="-170588" algn="ctr" defTabSz="1088203"/>
            <a:endParaRPr lang="en-US" sz="2200" dirty="0">
              <a:solidFill>
                <a:prstClr val="black"/>
              </a:solidFill>
            </a:endParaRPr>
          </a:p>
        </p:txBody>
      </p:sp>
      <p:sp>
        <p:nvSpPr>
          <p:cNvPr id="12" name="TextBox 11"/>
          <p:cNvSpPr txBox="1"/>
          <p:nvPr/>
        </p:nvSpPr>
        <p:spPr>
          <a:xfrm>
            <a:off x="2890656" y="3435569"/>
            <a:ext cx="1703487" cy="457080"/>
          </a:xfrm>
          <a:prstGeom prst="rect">
            <a:avLst/>
          </a:prstGeom>
        </p:spPr>
        <p:txBody>
          <a:bodyPr vert="horz" wrap="square" lIns="108836" tIns="54418" rIns="108836" bIns="54418" rtlCol="0">
            <a:noAutofit/>
          </a:bodyPr>
          <a:lstStyle/>
          <a:p>
            <a:pPr marL="170588" indent="-170588" defTabSz="1088203"/>
            <a:r>
              <a:rPr lang="en-US" sz="1600" b="1" dirty="0">
                <a:solidFill>
                  <a:schemeClr val="accent4">
                    <a:lumMod val="50000"/>
                  </a:schemeClr>
                </a:solidFill>
              </a:rPr>
              <a:t>Data Warehouse</a:t>
            </a:r>
          </a:p>
          <a:p>
            <a:pPr marL="170588" indent="-170588" defTabSz="1088203"/>
            <a:r>
              <a:rPr lang="en-US" sz="1600" b="1" dirty="0">
                <a:solidFill>
                  <a:schemeClr val="accent4">
                    <a:lumMod val="50000"/>
                  </a:schemeClr>
                </a:solidFill>
              </a:rPr>
              <a:t>Modernization</a:t>
            </a:r>
          </a:p>
        </p:txBody>
      </p:sp>
      <p:sp>
        <p:nvSpPr>
          <p:cNvPr id="53" name="Rectangle 52"/>
          <p:cNvSpPr/>
          <p:nvPr/>
        </p:nvSpPr>
        <p:spPr>
          <a:xfrm rot="10800000">
            <a:off x="-138910" y="4732990"/>
            <a:ext cx="12330910" cy="2276699"/>
          </a:xfrm>
          <a:prstGeom prst="rect">
            <a:avLst/>
          </a:prstGeom>
          <a:gradFill flip="none" rotWithShape="1">
            <a:gsLst>
              <a:gs pos="39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03"/>
            <a:endParaRPr lang="en-US" sz="2150">
              <a:solidFill>
                <a:prstClr val="white"/>
              </a:solidFill>
            </a:endParaRPr>
          </a:p>
        </p:txBody>
      </p:sp>
      <p:sp>
        <p:nvSpPr>
          <p:cNvPr id="4" name="Oval 3"/>
          <p:cNvSpPr/>
          <p:nvPr/>
        </p:nvSpPr>
        <p:spPr>
          <a:xfrm>
            <a:off x="152413" y="2310443"/>
            <a:ext cx="2707332" cy="2707332"/>
          </a:xfrm>
          <a:prstGeom prst="ellipse">
            <a:avLst/>
          </a:prstGeom>
          <a:solidFill>
            <a:schemeClr val="bg1"/>
          </a:solid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88203"/>
            <a:r>
              <a:rPr lang="en-US" sz="2598" b="1" dirty="0">
                <a:solidFill>
                  <a:prstClr val="black"/>
                </a:solidFill>
              </a:rPr>
              <a:t>Big Data </a:t>
            </a:r>
          </a:p>
          <a:p>
            <a:pPr algn="ctr" defTabSz="1088203"/>
            <a:r>
              <a:rPr lang="en-US" sz="2598" b="1" dirty="0">
                <a:solidFill>
                  <a:prstClr val="black"/>
                </a:solidFill>
              </a:rPr>
              <a:t>Analytics</a:t>
            </a:r>
          </a:p>
        </p:txBody>
      </p:sp>
      <p:sp>
        <p:nvSpPr>
          <p:cNvPr id="24" name="Rectangle 23"/>
          <p:cNvSpPr/>
          <p:nvPr/>
        </p:nvSpPr>
        <p:spPr>
          <a:xfrm>
            <a:off x="-102587" y="1136073"/>
            <a:ext cx="12235170" cy="1897233"/>
          </a:xfrm>
          <a:prstGeom prst="rect">
            <a:avLst/>
          </a:prstGeom>
          <a:gradFill flip="none" rotWithShape="1">
            <a:gsLst>
              <a:gs pos="39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03"/>
            <a:endParaRPr lang="en-US" sz="2150">
              <a:solidFill>
                <a:prstClr val="white"/>
              </a:solidFill>
            </a:endParaRPr>
          </a:p>
        </p:txBody>
      </p:sp>
    </p:spTree>
    <p:extLst>
      <p:ext uri="{BB962C8B-B14F-4D97-AF65-F5344CB8AC3E}">
        <p14:creationId xmlns:p14="http://schemas.microsoft.com/office/powerpoint/2010/main" val="294049399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500"/>
                                        <p:tgtEl>
                                          <p:spTgt spid="10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fade">
                                      <p:cBhvr>
                                        <p:cTn id="27" dur="500"/>
                                        <p:tgtEl>
                                          <p:spTgt spid="9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fade">
                                      <p:cBhvr>
                                        <p:cTn id="35" dur="500"/>
                                        <p:tgtEl>
                                          <p:spTgt spid="9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fade">
                                      <p:cBhvr>
                                        <p:cTn id="43" dur="500"/>
                                        <p:tgtEl>
                                          <p:spTgt spid="95"/>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5" grpId="0" animBg="1"/>
      <p:bldP spid="97" grpId="0" animBg="1"/>
      <p:bldP spid="99" grpId="0" animBg="1"/>
      <p:bldP spid="101" grpId="0" animBg="1"/>
      <p:bldP spid="13" grpId="0"/>
      <p:bldP spid="14" grpId="0"/>
      <p:bldP spid="15" grpId="0"/>
      <p:bldP spid="16" grpId="0"/>
      <p:bldP spid="25" grpId="0"/>
      <p:bldP spid="18" grpId="0" animBg="1"/>
      <p:bldP spid="12" grpId="0"/>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0FB999A9-77CE-4AD1-9911-24A29F08BC34}" type="slidenum">
              <a:rPr lang="en-US" smtClean="0"/>
              <a:pPr/>
              <a:t>60</a:t>
            </a:fld>
            <a:endParaRPr lang="en-US" dirty="0"/>
          </a:p>
        </p:txBody>
      </p:sp>
      <p:sp>
        <p:nvSpPr>
          <p:cNvPr id="3" name="Title 2"/>
          <p:cNvSpPr>
            <a:spLocks noGrp="1"/>
          </p:cNvSpPr>
          <p:nvPr>
            <p:ph type="title"/>
          </p:nvPr>
        </p:nvSpPr>
        <p:spPr>
          <a:xfrm>
            <a:off x="946785" y="429272"/>
            <a:ext cx="10311765" cy="690401"/>
          </a:xfrm>
        </p:spPr>
        <p:txBody>
          <a:bodyPr/>
          <a:lstStyle/>
          <a:p>
            <a:r>
              <a:rPr lang="en-US"/>
              <a:t>Take-Aways</a:t>
            </a:r>
            <a:endParaRPr lang="en-US" dirty="0"/>
          </a:p>
        </p:txBody>
      </p:sp>
      <p:sp>
        <p:nvSpPr>
          <p:cNvPr id="5" name="Rectangle 4">
            <a:extLst>
              <a:ext uri="{FF2B5EF4-FFF2-40B4-BE49-F238E27FC236}">
                <a16:creationId xmlns="" xmlns:a16="http://schemas.microsoft.com/office/drawing/2014/main" id="{05D34D5B-DF3B-4041-A176-41AF02692078}"/>
              </a:ext>
            </a:extLst>
          </p:cNvPr>
          <p:cNvSpPr/>
          <p:nvPr/>
        </p:nvSpPr>
        <p:spPr>
          <a:xfrm>
            <a:off x="773598" y="2317077"/>
            <a:ext cx="7755690" cy="26067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14" indent="-380914">
              <a:spcAft>
                <a:spcPts val="1200"/>
              </a:spcAft>
              <a:buClr>
                <a:schemeClr val="accent4">
                  <a:lumMod val="75000"/>
                </a:schemeClr>
              </a:buClr>
              <a:buFont typeface="Arial" panose="020B0604020202020204" pitchFamily="34" charset="0"/>
              <a:buChar char="•"/>
            </a:pPr>
            <a:r>
              <a:rPr lang="en-US" sz="2400" dirty="0">
                <a:solidFill>
                  <a:schemeClr val="tx1"/>
                </a:solidFill>
              </a:rPr>
              <a:t>Embrace disruptions, but:</a:t>
            </a:r>
          </a:p>
          <a:p>
            <a:pPr marL="914400" lvl="1" indent="-517525">
              <a:spcAft>
                <a:spcPts val="600"/>
              </a:spcAft>
              <a:buClr>
                <a:schemeClr val="accent4">
                  <a:lumMod val="75000"/>
                </a:schemeClr>
              </a:buClr>
              <a:buFont typeface="Courier New" panose="02070309020205020404" pitchFamily="49" charset="0"/>
              <a:buChar char="o"/>
            </a:pPr>
            <a:r>
              <a:rPr lang="en-US" sz="2200" dirty="0">
                <a:solidFill>
                  <a:schemeClr val="tx1"/>
                </a:solidFill>
              </a:rPr>
              <a:t>Don’t jump too fast into unproven technology</a:t>
            </a:r>
          </a:p>
          <a:p>
            <a:pPr marL="914400" lvl="1" indent="-517525">
              <a:spcAft>
                <a:spcPts val="600"/>
              </a:spcAft>
              <a:buClr>
                <a:schemeClr val="accent4">
                  <a:lumMod val="75000"/>
                </a:schemeClr>
              </a:buClr>
              <a:buFont typeface="Courier New" panose="02070309020205020404" pitchFamily="49" charset="0"/>
              <a:buChar char="o"/>
            </a:pPr>
            <a:r>
              <a:rPr lang="en-US" sz="2200" dirty="0">
                <a:solidFill>
                  <a:schemeClr val="tx1"/>
                </a:solidFill>
              </a:rPr>
              <a:t>Understand the capabilities you need before you embrace</a:t>
            </a:r>
          </a:p>
          <a:p>
            <a:pPr marL="914400" lvl="1" indent="-517525">
              <a:spcAft>
                <a:spcPts val="600"/>
              </a:spcAft>
              <a:buClr>
                <a:schemeClr val="accent4">
                  <a:lumMod val="75000"/>
                </a:schemeClr>
              </a:buClr>
              <a:buFont typeface="Courier New" panose="02070309020205020404" pitchFamily="49" charset="0"/>
              <a:buChar char="o"/>
            </a:pPr>
            <a:r>
              <a:rPr lang="en-US" sz="2200" dirty="0">
                <a:solidFill>
                  <a:schemeClr val="tx1"/>
                </a:solidFill>
              </a:rPr>
              <a:t>Don’t fall for vendor lock-in</a:t>
            </a:r>
          </a:p>
          <a:p>
            <a:pPr marL="914400" lvl="1" indent="-517525">
              <a:spcAft>
                <a:spcPts val="600"/>
              </a:spcAft>
              <a:buClr>
                <a:schemeClr val="accent4">
                  <a:lumMod val="75000"/>
                </a:schemeClr>
              </a:buClr>
              <a:buFont typeface="Courier New" panose="02070309020205020404" pitchFamily="49" charset="0"/>
              <a:buChar char="o"/>
            </a:pPr>
            <a:r>
              <a:rPr lang="en-US" sz="2200" dirty="0">
                <a:solidFill>
                  <a:schemeClr val="tx1"/>
                </a:solidFill>
              </a:rPr>
              <a:t>Consider open platforms and multiple technologies </a:t>
            </a:r>
          </a:p>
          <a:p>
            <a:pPr marL="914400" lvl="1" indent="-517525">
              <a:spcAft>
                <a:spcPts val="600"/>
              </a:spcAft>
              <a:buClr>
                <a:schemeClr val="accent4">
                  <a:lumMod val="75000"/>
                </a:schemeClr>
              </a:buClr>
              <a:buFont typeface="Courier New" panose="02070309020205020404" pitchFamily="49" charset="0"/>
              <a:buChar char="o"/>
            </a:pPr>
            <a:r>
              <a:rPr lang="en-US" sz="2200" dirty="0">
                <a:solidFill>
                  <a:schemeClr val="tx1"/>
                </a:solidFill>
              </a:rPr>
              <a:t>Have a business-based use case and track the value</a:t>
            </a:r>
          </a:p>
          <a:p>
            <a:pPr marL="380914" indent="-380914">
              <a:spcAft>
                <a:spcPts val="1200"/>
              </a:spcAft>
              <a:buClr>
                <a:schemeClr val="accent4">
                  <a:lumMod val="75000"/>
                </a:schemeClr>
              </a:buClr>
              <a:buFont typeface="Arial" panose="020B0604020202020204" pitchFamily="34" charset="0"/>
              <a:buChar char="•"/>
            </a:pPr>
            <a:r>
              <a:rPr lang="en-US" sz="2400" dirty="0" smtClean="0">
                <a:solidFill>
                  <a:schemeClr val="tx1"/>
                </a:solidFill>
              </a:rPr>
              <a:t>Use </a:t>
            </a:r>
            <a:r>
              <a:rPr lang="en-US" sz="2400" dirty="0">
                <a:solidFill>
                  <a:schemeClr val="tx1"/>
                </a:solidFill>
              </a:rPr>
              <a:t>analytics to innovate and </a:t>
            </a:r>
            <a:r>
              <a:rPr lang="en-US" sz="2400" dirty="0" smtClean="0">
                <a:solidFill>
                  <a:schemeClr val="tx1"/>
                </a:solidFill>
              </a:rPr>
              <a:t>differentiate</a:t>
            </a:r>
          </a:p>
          <a:p>
            <a:pPr marL="380914" indent="-380914">
              <a:spcAft>
                <a:spcPts val="1200"/>
              </a:spcAft>
              <a:buClr>
                <a:schemeClr val="accent4">
                  <a:lumMod val="75000"/>
                </a:schemeClr>
              </a:buClr>
              <a:buFont typeface="Arial" panose="020B0604020202020204" pitchFamily="34" charset="0"/>
              <a:buChar char="•"/>
            </a:pPr>
            <a:r>
              <a:rPr lang="en-US" sz="2400" dirty="0">
                <a:solidFill>
                  <a:schemeClr val="tx1"/>
                </a:solidFill>
              </a:rPr>
              <a:t>Leverage disruptions to increase revenue, improve efficiency, </a:t>
            </a:r>
            <a:r>
              <a:rPr lang="en-US" sz="2400" dirty="0" smtClean="0">
                <a:solidFill>
                  <a:schemeClr val="tx1"/>
                </a:solidFill>
              </a:rPr>
              <a:t>compliance, </a:t>
            </a:r>
            <a:r>
              <a:rPr lang="en-US" sz="2400" smtClean="0">
                <a:solidFill>
                  <a:schemeClr val="tx1"/>
                </a:solidFill>
              </a:rPr>
              <a:t>customer satisfaction, reduce </a:t>
            </a:r>
            <a:r>
              <a:rPr lang="en-US" sz="2400" dirty="0" smtClean="0">
                <a:solidFill>
                  <a:schemeClr val="tx1"/>
                </a:solidFill>
              </a:rPr>
              <a:t>costs, …</a:t>
            </a:r>
            <a:endParaRPr lang="en-US" sz="2400" dirty="0">
              <a:solidFill>
                <a:schemeClr val="tx1"/>
              </a:solidFill>
            </a:endParaRPr>
          </a:p>
          <a:p>
            <a:pPr marL="380914" indent="-380914">
              <a:spcAft>
                <a:spcPts val="1200"/>
              </a:spcAft>
              <a:buClr>
                <a:schemeClr val="accent4">
                  <a:lumMod val="75000"/>
                </a:schemeClr>
              </a:buClr>
              <a:buFont typeface="Arial" panose="020B0604020202020204" pitchFamily="34" charset="0"/>
              <a:buChar char="•"/>
            </a:pPr>
            <a:r>
              <a:rPr lang="en-US" sz="2400" dirty="0">
                <a:solidFill>
                  <a:schemeClr val="tx1"/>
                </a:solidFill>
              </a:rPr>
              <a:t>Plan for the future. Don’t get locked in.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0486" y="2500371"/>
            <a:ext cx="2240131" cy="2240131"/>
          </a:xfrm>
          <a:prstGeom prst="rect">
            <a:avLst/>
          </a:prstGeom>
        </p:spPr>
      </p:pic>
    </p:spTree>
    <p:extLst>
      <p:ext uri="{BB962C8B-B14F-4D97-AF65-F5344CB8AC3E}">
        <p14:creationId xmlns:p14="http://schemas.microsoft.com/office/powerpoint/2010/main" val="6244001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10742" y="3203691"/>
            <a:ext cx="4710652" cy="1645920"/>
          </a:xfrm>
        </p:spPr>
        <p:txBody>
          <a:bodyPr>
            <a:normAutofit/>
          </a:bodyPr>
          <a:lstStyle/>
          <a:p>
            <a:r>
              <a:rPr lang="en-US" sz="8000" dirty="0" smtClean="0"/>
              <a:t>Thank you</a:t>
            </a:r>
            <a:endParaRPr lang="en-US" sz="8000" dirty="0"/>
          </a:p>
        </p:txBody>
      </p:sp>
      <p:sp>
        <p:nvSpPr>
          <p:cNvPr id="3" name="Subtitle 2"/>
          <p:cNvSpPr>
            <a:spLocks noGrp="1"/>
          </p:cNvSpPr>
          <p:nvPr>
            <p:ph type="subTitle" idx="1"/>
          </p:nvPr>
        </p:nvSpPr>
        <p:spPr>
          <a:xfrm>
            <a:off x="1110343" y="5859623"/>
            <a:ext cx="4270248" cy="672943"/>
          </a:xfrm>
        </p:spPr>
        <p:txBody>
          <a:bodyPr>
            <a:normAutofit/>
          </a:bodyPr>
          <a:lstStyle/>
          <a:p>
            <a:r>
              <a:rPr lang="en-US" sz="2800" dirty="0" smtClean="0"/>
              <a:t>www.vertica.com</a:t>
            </a:r>
            <a:endParaRPr lang="en-US" sz="2800" dirty="0"/>
          </a:p>
        </p:txBody>
      </p:sp>
    </p:spTree>
    <p:extLst>
      <p:ext uri="{BB962C8B-B14F-4D97-AF65-F5344CB8AC3E}">
        <p14:creationId xmlns:p14="http://schemas.microsoft.com/office/powerpoint/2010/main" val="22069354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0FB999A9-77CE-4AD1-9911-24A29F08BC34}" type="slidenum">
              <a:rPr lang="en-US" smtClean="0"/>
              <a:pPr/>
              <a:t>62</a:t>
            </a:fld>
            <a:endParaRPr lang="en-US" dirty="0"/>
          </a:p>
        </p:txBody>
      </p:sp>
      <p:sp>
        <p:nvSpPr>
          <p:cNvPr id="3" name="Title 2"/>
          <p:cNvSpPr>
            <a:spLocks noGrp="1"/>
          </p:cNvSpPr>
          <p:nvPr>
            <p:ph type="title"/>
          </p:nvPr>
        </p:nvSpPr>
        <p:spPr>
          <a:xfrm>
            <a:off x="946785" y="429272"/>
            <a:ext cx="10311765" cy="690401"/>
          </a:xfrm>
        </p:spPr>
        <p:txBody>
          <a:bodyPr/>
          <a:lstStyle/>
          <a:p>
            <a:r>
              <a:rPr lang="en-US" dirty="0" smtClean="0"/>
              <a:t>Try </a:t>
            </a:r>
            <a:r>
              <a:rPr lang="en-US" dirty="0" err="1" smtClean="0"/>
              <a:t>Vertica</a:t>
            </a:r>
            <a:endParaRPr lang="en-US" dirty="0"/>
          </a:p>
        </p:txBody>
      </p:sp>
      <p:sp>
        <p:nvSpPr>
          <p:cNvPr id="5" name="Rectangle 4">
            <a:extLst>
              <a:ext uri="{FF2B5EF4-FFF2-40B4-BE49-F238E27FC236}">
                <a16:creationId xmlns="" xmlns:a16="http://schemas.microsoft.com/office/drawing/2014/main" id="{05D34D5B-DF3B-4041-A176-41AF02692078}"/>
              </a:ext>
            </a:extLst>
          </p:cNvPr>
          <p:cNvSpPr/>
          <p:nvPr/>
        </p:nvSpPr>
        <p:spPr>
          <a:xfrm>
            <a:off x="773598" y="2317077"/>
            <a:ext cx="7755690" cy="26067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468000">
              <a:lnSpc>
                <a:spcPct val="150000"/>
              </a:lnSpc>
              <a:spcAft>
                <a:spcPts val="600"/>
              </a:spcAft>
              <a:buClr>
                <a:schemeClr val="accent4">
                  <a:lumMod val="75000"/>
                </a:schemeClr>
              </a:buClr>
              <a:buSzPct val="160000"/>
              <a:buFont typeface="Arial" panose="020B0604020202020204" pitchFamily="34" charset="0"/>
              <a:buChar char="•"/>
            </a:pPr>
            <a:r>
              <a:rPr lang="en-GB" sz="2800" b="1" dirty="0" smtClean="0">
                <a:solidFill>
                  <a:schemeClr val="tx1"/>
                </a:solidFill>
                <a:latin typeface="+mj-lt"/>
                <a:cs typeface="Calibri Light" panose="020F0302020204030204" pitchFamily="34" charset="0"/>
              </a:rPr>
              <a:t>3 Easy ways to try Vertica</a:t>
            </a:r>
            <a:r>
              <a:rPr lang="en-GB" sz="2800" dirty="0">
                <a:solidFill>
                  <a:schemeClr val="tx1"/>
                </a:solidFill>
                <a:latin typeface="+mj-lt"/>
                <a:cs typeface="Calibri Light" panose="020F0302020204030204" pitchFamily="34" charset="0"/>
              </a:rPr>
              <a:t> </a:t>
            </a:r>
            <a:r>
              <a:rPr lang="en-GB" sz="2000" dirty="0">
                <a:solidFill>
                  <a:schemeClr val="tx1"/>
                </a:solidFill>
                <a:latin typeface="+mj-lt"/>
                <a:cs typeface="Calibri Light" panose="020F0302020204030204" pitchFamily="34" charset="0"/>
              </a:rPr>
              <a:t>(https://www.vertica.com/try</a:t>
            </a:r>
            <a:r>
              <a:rPr lang="en-GB" sz="2000" dirty="0" smtClean="0">
                <a:solidFill>
                  <a:schemeClr val="tx1"/>
                </a:solidFill>
                <a:latin typeface="+mj-lt"/>
                <a:cs typeface="Calibri Light" panose="020F0302020204030204" pitchFamily="34" charset="0"/>
              </a:rPr>
              <a:t>/)</a:t>
            </a:r>
            <a:endParaRPr lang="en-GB" sz="2000" b="1" dirty="0" smtClean="0">
              <a:solidFill>
                <a:srgbClr val="1AAC60"/>
              </a:solidFill>
              <a:latin typeface="+mj-lt"/>
              <a:cs typeface="Calibri Light" panose="020F0302020204030204" pitchFamily="34" charset="0"/>
            </a:endParaRPr>
          </a:p>
          <a:p>
            <a:pPr marL="800089" lvl="1" indent="-468000">
              <a:lnSpc>
                <a:spcPct val="150000"/>
              </a:lnSpc>
              <a:spcAft>
                <a:spcPts val="600"/>
              </a:spcAft>
              <a:buClr>
                <a:schemeClr val="accent4">
                  <a:lumMod val="75000"/>
                </a:schemeClr>
              </a:buClr>
              <a:buSzPct val="160000"/>
              <a:buFont typeface="Courier New" panose="02070309020205020404" pitchFamily="49" charset="0"/>
              <a:buChar char="o"/>
            </a:pPr>
            <a:r>
              <a:rPr lang="en-US" dirty="0">
                <a:solidFill>
                  <a:schemeClr val="tx1"/>
                </a:solidFill>
                <a:latin typeface="+mj-lt"/>
                <a:cs typeface="Calibri Light" panose="020F0302020204030204" pitchFamily="34" charset="0"/>
              </a:rPr>
              <a:t>Get Started in Minutes with Vertica by the Hour from AWS </a:t>
            </a:r>
            <a:r>
              <a:rPr lang="en-US" dirty="0" smtClean="0">
                <a:solidFill>
                  <a:schemeClr val="tx1"/>
                </a:solidFill>
                <a:latin typeface="+mj-lt"/>
                <a:cs typeface="Calibri Light" panose="020F0302020204030204" pitchFamily="34" charset="0"/>
              </a:rPr>
              <a:t>Marketplace, Google Cloud or Microsoft Azure</a:t>
            </a:r>
          </a:p>
          <a:p>
            <a:pPr marL="800089" lvl="1" indent="-468000">
              <a:lnSpc>
                <a:spcPct val="150000"/>
              </a:lnSpc>
              <a:spcAft>
                <a:spcPts val="600"/>
              </a:spcAft>
              <a:buClr>
                <a:schemeClr val="accent4">
                  <a:lumMod val="75000"/>
                </a:schemeClr>
              </a:buClr>
              <a:buSzPct val="160000"/>
              <a:buFont typeface="Courier New" panose="02070309020205020404" pitchFamily="49" charset="0"/>
              <a:buChar char="o"/>
            </a:pPr>
            <a:r>
              <a:rPr lang="en-US" dirty="0" smtClean="0">
                <a:solidFill>
                  <a:schemeClr val="tx1"/>
                </a:solidFill>
                <a:latin typeface="+mj-lt"/>
                <a:cs typeface="Calibri Light" panose="020F0302020204030204" pitchFamily="34" charset="0"/>
              </a:rPr>
              <a:t>Free </a:t>
            </a:r>
            <a:r>
              <a:rPr lang="en-US" dirty="0">
                <a:solidFill>
                  <a:schemeClr val="tx1"/>
                </a:solidFill>
                <a:latin typeface="+mj-lt"/>
                <a:cs typeface="Calibri Light" panose="020F0302020204030204" pitchFamily="34" charset="0"/>
              </a:rPr>
              <a:t>Community Edition </a:t>
            </a:r>
            <a:r>
              <a:rPr lang="en-US" dirty="0" smtClean="0">
                <a:solidFill>
                  <a:schemeClr val="tx1"/>
                </a:solidFill>
                <a:latin typeface="+mj-lt"/>
                <a:cs typeface="Calibri Light" panose="020F0302020204030204" pitchFamily="34" charset="0"/>
              </a:rPr>
              <a:t>(for </a:t>
            </a:r>
            <a:r>
              <a:rPr lang="en-US" dirty="0">
                <a:solidFill>
                  <a:schemeClr val="tx1"/>
                </a:solidFill>
                <a:latin typeface="+mj-lt"/>
                <a:cs typeface="Calibri Light" panose="020F0302020204030204" pitchFamily="34" charset="0"/>
              </a:rPr>
              <a:t>up to </a:t>
            </a:r>
            <a:r>
              <a:rPr lang="en-US" dirty="0" smtClean="0">
                <a:solidFill>
                  <a:schemeClr val="tx1"/>
                </a:solidFill>
                <a:latin typeface="+mj-lt"/>
                <a:cs typeface="Calibri Light" panose="020F0302020204030204" pitchFamily="34" charset="0"/>
              </a:rPr>
              <a:t>1TB and 3-node cluster)</a:t>
            </a:r>
          </a:p>
          <a:p>
            <a:pPr marL="800089" lvl="1" indent="-468000">
              <a:lnSpc>
                <a:spcPct val="150000"/>
              </a:lnSpc>
              <a:spcAft>
                <a:spcPts val="600"/>
              </a:spcAft>
              <a:buClr>
                <a:schemeClr val="accent4">
                  <a:lumMod val="75000"/>
                </a:schemeClr>
              </a:buClr>
              <a:buSzPct val="160000"/>
              <a:buFont typeface="Courier New" panose="02070309020205020404" pitchFamily="49" charset="0"/>
              <a:buChar char="o"/>
            </a:pPr>
            <a:r>
              <a:rPr lang="en-GB" dirty="0">
                <a:solidFill>
                  <a:schemeClr val="tx1"/>
                </a:solidFill>
                <a:latin typeface="+mj-lt"/>
                <a:cs typeface="Calibri Light" panose="020F0302020204030204" pitchFamily="34" charset="0"/>
              </a:rPr>
              <a:t>Vertica Start-Up Accelerator Program (Free 1-year </a:t>
            </a:r>
            <a:r>
              <a:rPr lang="en-GB" dirty="0" smtClean="0">
                <a:solidFill>
                  <a:schemeClr val="tx1"/>
                </a:solidFill>
                <a:latin typeface="+mj-lt"/>
                <a:cs typeface="Calibri Light" panose="020F0302020204030204" pitchFamily="34" charset="0"/>
              </a:rPr>
              <a:t>term, 25 TB license)</a:t>
            </a:r>
            <a:endParaRPr lang="en-GB" dirty="0">
              <a:solidFill>
                <a:schemeClr val="tx1"/>
              </a:solidFill>
              <a:latin typeface="+mj-lt"/>
              <a:cs typeface="Calibri Light" panose="020F03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0486" y="2500371"/>
            <a:ext cx="2240131" cy="2240131"/>
          </a:xfrm>
          <a:prstGeom prst="rect">
            <a:avLst/>
          </a:prstGeom>
        </p:spPr>
      </p:pic>
      <p:sp>
        <p:nvSpPr>
          <p:cNvPr id="10" name="Rectangle 9"/>
          <p:cNvSpPr/>
          <p:nvPr/>
        </p:nvSpPr>
        <p:spPr>
          <a:xfrm>
            <a:off x="946785" y="1533709"/>
            <a:ext cx="2758256" cy="584775"/>
          </a:xfrm>
          <a:prstGeom prst="rect">
            <a:avLst/>
          </a:prstGeom>
        </p:spPr>
        <p:txBody>
          <a:bodyPr wrap="none">
            <a:spAutoFit/>
          </a:bodyPr>
          <a:lstStyle/>
          <a:p>
            <a:r>
              <a:rPr lang="en-GB" sz="3200" dirty="0">
                <a:solidFill>
                  <a:schemeClr val="accent1">
                    <a:lumMod val="75000"/>
                  </a:schemeClr>
                </a:solidFill>
                <a:cs typeface="Calibri Light" panose="020F0302020204030204" pitchFamily="34" charset="0"/>
              </a:rPr>
              <a:t>vertica.com/try</a:t>
            </a:r>
            <a:endParaRPr lang="en-US" sz="3200" dirty="0">
              <a:solidFill>
                <a:schemeClr val="accent1">
                  <a:lumMod val="75000"/>
                </a:schemeClr>
              </a:solidFill>
            </a:endParaRPr>
          </a:p>
        </p:txBody>
      </p:sp>
    </p:spTree>
    <p:extLst>
      <p:ext uri="{BB962C8B-B14F-4D97-AF65-F5344CB8AC3E}">
        <p14:creationId xmlns:p14="http://schemas.microsoft.com/office/powerpoint/2010/main" val="34831465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Placeholder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7216" r="31430"/>
          <a:stretch/>
        </p:blipFill>
        <p:spPr>
          <a:xfrm>
            <a:off x="6354305" y="518878"/>
            <a:ext cx="5238428" cy="5688381"/>
          </a:xfrm>
        </p:spPr>
      </p:pic>
      <p:sp>
        <p:nvSpPr>
          <p:cNvPr id="7" name="Content Placeholder 6"/>
          <p:cNvSpPr>
            <a:spLocks noGrp="1"/>
          </p:cNvSpPr>
          <p:nvPr>
            <p:ph sz="half" idx="1"/>
          </p:nvPr>
        </p:nvSpPr>
        <p:spPr>
          <a:xfrm>
            <a:off x="752468" y="1358353"/>
            <a:ext cx="5007202" cy="4440239"/>
          </a:xfrm>
        </p:spPr>
        <p:txBody>
          <a:bodyPr/>
          <a:lstStyle/>
          <a:p>
            <a:pPr marL="0" lvl="1" indent="0">
              <a:spcAft>
                <a:spcPts val="2400"/>
              </a:spcAft>
              <a:buNone/>
            </a:pPr>
            <a:r>
              <a:rPr lang="en-US" sz="3200" b="1" dirty="0"/>
              <a:t>Goal: </a:t>
            </a:r>
            <a:r>
              <a:rPr lang="en-US" sz="2000" b="1" dirty="0" smtClean="0"/>
              <a:t>Manage patient and provider </a:t>
            </a:r>
            <a:r>
              <a:rPr lang="en-US" sz="2000" b="1" dirty="0"/>
              <a:t>risk and foster wellness </a:t>
            </a:r>
            <a:r>
              <a:rPr lang="en-GB" sz="2000" dirty="0" smtClean="0"/>
              <a:t>with user friendly BI applications</a:t>
            </a:r>
            <a:endParaRPr lang="en-GB" sz="2000" dirty="0"/>
          </a:p>
          <a:p>
            <a:pPr marL="0" lvl="1" indent="0">
              <a:spcAft>
                <a:spcPts val="1800"/>
              </a:spcAft>
              <a:buNone/>
            </a:pPr>
            <a:r>
              <a:rPr lang="en-US" sz="2400" b="1" dirty="0" smtClean="0">
                <a:solidFill>
                  <a:schemeClr val="accent3">
                    <a:lumMod val="75000"/>
                  </a:schemeClr>
                </a:solidFill>
              </a:rPr>
              <a:t>“analyze </a:t>
            </a:r>
            <a:r>
              <a:rPr lang="en-US" sz="2400" b="1" dirty="0">
                <a:solidFill>
                  <a:schemeClr val="accent3">
                    <a:lumMod val="75000"/>
                  </a:schemeClr>
                </a:solidFill>
              </a:rPr>
              <a:t>data at the speed of thought” </a:t>
            </a:r>
            <a:r>
              <a:rPr lang="en-US" dirty="0" smtClean="0"/>
              <a:t>– </a:t>
            </a:r>
            <a:r>
              <a:rPr lang="en-US" dirty="0"/>
              <a:t>ZACHARIA MATHEW, </a:t>
            </a:r>
            <a:r>
              <a:rPr lang="en-US" dirty="0" err="1" smtClean="0"/>
              <a:t>Dir</a:t>
            </a:r>
            <a:r>
              <a:rPr lang="en-US" dirty="0" smtClean="0"/>
              <a:t> </a:t>
            </a:r>
            <a:r>
              <a:rPr lang="en-US" dirty="0"/>
              <a:t>of Analytics, </a:t>
            </a:r>
            <a:r>
              <a:rPr lang="en-US" dirty="0" err="1"/>
              <a:t>hMetrix</a:t>
            </a:r>
            <a:r>
              <a:rPr lang="en-US" dirty="0"/>
              <a:t> LLC</a:t>
            </a:r>
          </a:p>
          <a:p>
            <a:pPr marL="0" lvl="1" indent="0">
              <a:spcAft>
                <a:spcPts val="1800"/>
              </a:spcAft>
              <a:buNone/>
            </a:pPr>
            <a:r>
              <a:rPr lang="en-US" sz="2000" b="1" dirty="0" smtClean="0">
                <a:solidFill>
                  <a:schemeClr val="accent3">
                    <a:lumMod val="75000"/>
                  </a:schemeClr>
                </a:solidFill>
              </a:rPr>
              <a:t>70x improved query </a:t>
            </a:r>
            <a:r>
              <a:rPr lang="en-US" sz="2000" b="1" dirty="0">
                <a:solidFill>
                  <a:schemeClr val="accent3">
                    <a:lumMod val="75000"/>
                  </a:schemeClr>
                </a:solidFill>
              </a:rPr>
              <a:t>response </a:t>
            </a:r>
            <a:r>
              <a:rPr lang="en-US" sz="2000" b="1" dirty="0" smtClean="0">
                <a:solidFill>
                  <a:schemeClr val="accent3">
                    <a:lumMod val="75000"/>
                  </a:schemeClr>
                </a:solidFill>
              </a:rPr>
              <a:t>time</a:t>
            </a:r>
          </a:p>
          <a:p>
            <a:pPr marL="0" lvl="1" indent="0">
              <a:spcAft>
                <a:spcPts val="1800"/>
              </a:spcAft>
              <a:buNone/>
            </a:pPr>
            <a:r>
              <a:rPr lang="en-US" sz="2000" b="1" dirty="0" smtClean="0">
                <a:solidFill>
                  <a:schemeClr val="accent3">
                    <a:lumMod val="75000"/>
                  </a:schemeClr>
                </a:solidFill>
              </a:rPr>
              <a:t>Serve </a:t>
            </a:r>
            <a:r>
              <a:rPr lang="en-US" sz="2000" b="1" dirty="0">
                <a:solidFill>
                  <a:schemeClr val="accent3">
                    <a:lumMod val="75000"/>
                  </a:schemeClr>
                </a:solidFill>
              </a:rPr>
              <a:t>50% more customers </a:t>
            </a:r>
            <a:r>
              <a:rPr lang="en-US" sz="2000" dirty="0" smtClean="0"/>
              <a:t>– enabling </a:t>
            </a:r>
            <a:r>
              <a:rPr lang="en-US" sz="2000" dirty="0"/>
              <a:t>additional revenue-generating solutions   </a:t>
            </a:r>
          </a:p>
          <a:p>
            <a:pPr marL="0" lvl="1" indent="0">
              <a:spcAft>
                <a:spcPts val="1800"/>
              </a:spcAft>
              <a:buNone/>
            </a:pPr>
            <a:r>
              <a:rPr lang="en-GB" sz="2000" b="1" dirty="0" smtClean="0">
                <a:solidFill>
                  <a:schemeClr val="accent3">
                    <a:lumMod val="75000"/>
                  </a:schemeClr>
                </a:solidFill>
              </a:rPr>
              <a:t>Real-time </a:t>
            </a:r>
            <a:r>
              <a:rPr lang="en-GB" sz="2000" b="1" dirty="0">
                <a:solidFill>
                  <a:schemeClr val="accent3">
                    <a:lumMod val="75000"/>
                  </a:schemeClr>
                </a:solidFill>
              </a:rPr>
              <a:t>analytics </a:t>
            </a:r>
            <a:r>
              <a:rPr lang="en-GB" sz="2000" dirty="0"/>
              <a:t>of billions of complex </a:t>
            </a:r>
            <a:r>
              <a:rPr lang="en-GB" sz="2000" dirty="0" smtClean="0"/>
              <a:t>US Medicare/Medicaid claims </a:t>
            </a:r>
            <a:r>
              <a:rPr lang="en-GB" sz="2000" dirty="0"/>
              <a:t>and clinical </a:t>
            </a:r>
            <a:r>
              <a:rPr lang="en-GB" sz="2000" dirty="0" smtClean="0"/>
              <a:t>records</a:t>
            </a:r>
            <a:endParaRPr lang="en-US" sz="2000" dirty="0" smtClean="0"/>
          </a:p>
        </p:txBody>
      </p:sp>
      <p:pic>
        <p:nvPicPr>
          <p:cNvPr id="3" name="Picture 2"/>
          <p:cNvPicPr>
            <a:picLocks noChangeAspect="1"/>
          </p:cNvPicPr>
          <p:nvPr/>
        </p:nvPicPr>
        <p:blipFill>
          <a:blip r:embed="rId4"/>
          <a:stretch>
            <a:fillRect/>
          </a:stretch>
        </p:blipFill>
        <p:spPr>
          <a:xfrm>
            <a:off x="1058618" y="454434"/>
            <a:ext cx="1570070" cy="365760"/>
          </a:xfrm>
          <a:prstGeom prst="rect">
            <a:avLst/>
          </a:prstGeom>
        </p:spPr>
      </p:pic>
    </p:spTree>
    <p:extLst>
      <p:ext uri="{BB962C8B-B14F-4D97-AF65-F5344CB8AC3E}">
        <p14:creationId xmlns:p14="http://schemas.microsoft.com/office/powerpoint/2010/main" val="39598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Data Warehouse Modernization Wave</a:t>
            </a:r>
          </a:p>
        </p:txBody>
      </p:sp>
      <p:pic>
        <p:nvPicPr>
          <p:cNvPr id="16" name="Content Placeholder 15"/>
          <p:cNvPicPr>
            <a:picLocks noGrp="1" noChangeAspect="1"/>
          </p:cNvPicPr>
          <p:nvPr>
            <p:ph sz="half" idx="1"/>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54254"/>
          <a:stretch/>
        </p:blipFill>
        <p:spPr>
          <a:xfrm>
            <a:off x="-128350" y="1439364"/>
            <a:ext cx="2425774" cy="4816102"/>
          </a:xfrm>
        </p:spPr>
      </p:pic>
      <p:sp>
        <p:nvSpPr>
          <p:cNvPr id="12" name="Content Placeholder 11"/>
          <p:cNvSpPr>
            <a:spLocks noGrp="1"/>
          </p:cNvSpPr>
          <p:nvPr>
            <p:ph sz="half" idx="2"/>
          </p:nvPr>
        </p:nvSpPr>
        <p:spPr>
          <a:xfrm>
            <a:off x="2497429" y="1811887"/>
            <a:ext cx="4092555" cy="4350771"/>
          </a:xfrm>
        </p:spPr>
        <p:txBody>
          <a:bodyPr/>
          <a:lstStyle/>
          <a:p>
            <a:pPr marL="0" indent="0">
              <a:buNone/>
            </a:pPr>
            <a:r>
              <a:rPr lang="en-US" sz="2400" b="1" dirty="0"/>
              <a:t>How you know you’re in it?</a:t>
            </a:r>
          </a:p>
          <a:p>
            <a:pPr>
              <a:buClr>
                <a:schemeClr val="accent4">
                  <a:lumMod val="75000"/>
                </a:schemeClr>
              </a:buClr>
              <a:buFont typeface="Arial" panose="020B0604020202020204" pitchFamily="34" charset="0"/>
              <a:buChar char="•"/>
            </a:pPr>
            <a:r>
              <a:rPr lang="en-US" sz="2000" dirty="0"/>
              <a:t>Paying a lot for legacy systems</a:t>
            </a:r>
          </a:p>
          <a:p>
            <a:pPr>
              <a:buClr>
                <a:schemeClr val="accent4">
                  <a:lumMod val="75000"/>
                </a:schemeClr>
              </a:buClr>
              <a:buFont typeface="Arial" panose="020B0604020202020204" pitchFamily="34" charset="0"/>
              <a:buChar char="•"/>
            </a:pPr>
            <a:r>
              <a:rPr lang="en-US" sz="2000" dirty="0"/>
              <a:t>Constant tuning of analytics</a:t>
            </a:r>
          </a:p>
          <a:p>
            <a:pPr>
              <a:buClr>
                <a:schemeClr val="accent4">
                  <a:lumMod val="75000"/>
                </a:schemeClr>
              </a:buClr>
              <a:buFont typeface="Arial" panose="020B0604020202020204" pitchFamily="34" charset="0"/>
              <a:buChar char="•"/>
            </a:pPr>
            <a:r>
              <a:rPr lang="en-US" sz="2000" dirty="0"/>
              <a:t>Fear of more analytics</a:t>
            </a:r>
          </a:p>
          <a:p>
            <a:pPr>
              <a:buClr>
                <a:schemeClr val="accent4">
                  <a:lumMod val="75000"/>
                </a:schemeClr>
              </a:buClr>
              <a:buFont typeface="Arial" panose="020B0604020202020204" pitchFamily="34" charset="0"/>
              <a:buChar char="•"/>
            </a:pPr>
            <a:r>
              <a:rPr lang="en-US" sz="2000" dirty="0"/>
              <a:t>Inability to handle more data</a:t>
            </a:r>
          </a:p>
          <a:p>
            <a:endParaRPr lang="en-US" dirty="0"/>
          </a:p>
          <a:p>
            <a:endParaRPr lang="en-US" dirty="0"/>
          </a:p>
        </p:txBody>
      </p:sp>
      <p:sp>
        <p:nvSpPr>
          <p:cNvPr id="13" name="Content Placeholder 12"/>
          <p:cNvSpPr>
            <a:spLocks noGrp="1"/>
          </p:cNvSpPr>
          <p:nvPr>
            <p:ph sz="half" idx="10"/>
          </p:nvPr>
        </p:nvSpPr>
        <p:spPr>
          <a:xfrm>
            <a:off x="6663869" y="1826505"/>
            <a:ext cx="4119811" cy="4350771"/>
          </a:xfrm>
        </p:spPr>
        <p:txBody>
          <a:bodyPr/>
          <a:lstStyle/>
          <a:p>
            <a:pPr marL="0" indent="0">
              <a:buNone/>
            </a:pPr>
            <a:r>
              <a:rPr lang="en-US" sz="2400" b="1" dirty="0"/>
              <a:t>Solution</a:t>
            </a:r>
          </a:p>
          <a:p>
            <a:pPr>
              <a:buClr>
                <a:schemeClr val="accent4">
                  <a:lumMod val="75000"/>
                </a:schemeClr>
              </a:buClr>
              <a:buFont typeface="Arial" panose="020B0604020202020204" pitchFamily="34" charset="0"/>
              <a:buChar char="•"/>
            </a:pPr>
            <a:r>
              <a:rPr lang="en-US" sz="2000" dirty="0" smtClean="0"/>
              <a:t>Modern data management platforms that scale indefinitely</a:t>
            </a:r>
            <a:endParaRPr lang="en-US" sz="2000" dirty="0"/>
          </a:p>
          <a:p>
            <a:pPr>
              <a:buClr>
                <a:schemeClr val="accent4">
                  <a:lumMod val="75000"/>
                </a:schemeClr>
              </a:buClr>
              <a:buFont typeface="Arial" panose="020B0604020202020204" pitchFamily="34" charset="0"/>
              <a:buChar char="•"/>
            </a:pPr>
            <a:r>
              <a:rPr lang="en-US" sz="2000" dirty="0"/>
              <a:t>Leverage open source</a:t>
            </a:r>
          </a:p>
          <a:p>
            <a:pPr>
              <a:buClr>
                <a:schemeClr val="accent4">
                  <a:lumMod val="75000"/>
                </a:schemeClr>
              </a:buClr>
              <a:buFont typeface="Arial" panose="020B0604020202020204" pitchFamily="34" charset="0"/>
              <a:buChar char="•"/>
            </a:pPr>
            <a:r>
              <a:rPr lang="en-US" sz="2000" dirty="0"/>
              <a:t>Information lifecycle management</a:t>
            </a:r>
          </a:p>
          <a:p>
            <a:pPr marL="0" indent="0">
              <a:buNone/>
            </a:pPr>
            <a:endParaRPr lang="en-US" dirty="0"/>
          </a:p>
        </p:txBody>
      </p:sp>
      <p:sp>
        <p:nvSpPr>
          <p:cNvPr id="6" name="TextBox 5"/>
          <p:cNvSpPr txBox="1"/>
          <p:nvPr/>
        </p:nvSpPr>
        <p:spPr>
          <a:xfrm>
            <a:off x="802784" y="6255466"/>
            <a:ext cx="1237624" cy="158948"/>
          </a:xfrm>
          <a:prstGeom prst="rect">
            <a:avLst/>
          </a:prstGeom>
          <a:solidFill>
            <a:schemeClr val="bg1"/>
          </a:solidFill>
        </p:spPr>
        <p:txBody>
          <a:bodyPr vert="horz" wrap="square" lIns="45714" tIns="22857" rIns="45714" bIns="22857" rtlCol="0" anchor="t" anchorCtr="0">
            <a:spAutoFit/>
          </a:bodyPr>
          <a:lstStyle/>
          <a:p>
            <a:pPr algn="ctr" defTabSz="1088421"/>
            <a:endParaRPr lang="en-GB" sz="733" dirty="0">
              <a:solidFill>
                <a:prstClr val="white"/>
              </a:solidFill>
              <a:ea typeface="Roboto Light" charset="0"/>
              <a:cs typeface="Roboto Light" charset="0"/>
            </a:endParaRPr>
          </a:p>
        </p:txBody>
      </p:sp>
      <p:sp>
        <p:nvSpPr>
          <p:cNvPr id="7" name="TextBox 6"/>
          <p:cNvSpPr txBox="1"/>
          <p:nvPr/>
        </p:nvSpPr>
        <p:spPr>
          <a:xfrm>
            <a:off x="10222479" y="6255466"/>
            <a:ext cx="1237624" cy="158948"/>
          </a:xfrm>
          <a:prstGeom prst="rect">
            <a:avLst/>
          </a:prstGeom>
          <a:solidFill>
            <a:schemeClr val="bg1"/>
          </a:solidFill>
        </p:spPr>
        <p:txBody>
          <a:bodyPr vert="horz" wrap="square" lIns="45714" tIns="22857" rIns="45714" bIns="22857" rtlCol="0" anchor="t" anchorCtr="0">
            <a:spAutoFit/>
          </a:bodyPr>
          <a:lstStyle/>
          <a:p>
            <a:pPr algn="ctr" defTabSz="1088421"/>
            <a:endParaRPr lang="en-GB" sz="733" dirty="0">
              <a:solidFill>
                <a:prstClr val="white"/>
              </a:solidFill>
              <a:ea typeface="Roboto Light" charset="0"/>
              <a:cs typeface="Roboto Light" charset="0"/>
            </a:endParaRPr>
          </a:p>
        </p:txBody>
      </p:sp>
      <p:sp>
        <p:nvSpPr>
          <p:cNvPr id="8" name="Rectangle 7"/>
          <p:cNvSpPr/>
          <p:nvPr/>
        </p:nvSpPr>
        <p:spPr>
          <a:xfrm>
            <a:off x="-102587" y="1136073"/>
            <a:ext cx="2536958" cy="1897233"/>
          </a:xfrm>
          <a:prstGeom prst="rect">
            <a:avLst/>
          </a:prstGeom>
          <a:gradFill flip="none" rotWithShape="1">
            <a:gsLst>
              <a:gs pos="39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03"/>
            <a:endParaRPr lang="en-US" sz="2150">
              <a:solidFill>
                <a:prstClr val="white"/>
              </a:solidFill>
            </a:endParaRPr>
          </a:p>
        </p:txBody>
      </p:sp>
      <p:sp>
        <p:nvSpPr>
          <p:cNvPr id="9" name="Rectangle 8"/>
          <p:cNvSpPr/>
          <p:nvPr/>
        </p:nvSpPr>
        <p:spPr>
          <a:xfrm rot="10800000">
            <a:off x="-138910" y="4697173"/>
            <a:ext cx="2573281" cy="1717239"/>
          </a:xfrm>
          <a:prstGeom prst="rect">
            <a:avLst/>
          </a:prstGeom>
          <a:gradFill flip="none" rotWithShape="1">
            <a:gsLst>
              <a:gs pos="39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03"/>
            <a:endParaRPr lang="en-US" sz="2150">
              <a:solidFill>
                <a:prstClr val="white"/>
              </a:solidFill>
            </a:endParaRPr>
          </a:p>
        </p:txBody>
      </p:sp>
    </p:spTree>
    <p:extLst>
      <p:ext uri="{BB962C8B-B14F-4D97-AF65-F5344CB8AC3E}">
        <p14:creationId xmlns:p14="http://schemas.microsoft.com/office/powerpoint/2010/main" val="226100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403" y="251017"/>
            <a:ext cx="9768234" cy="1057064"/>
          </a:xfrm>
        </p:spPr>
        <p:txBody>
          <a:bodyPr>
            <a:normAutofit/>
          </a:bodyPr>
          <a:lstStyle/>
          <a:p>
            <a:r>
              <a:rPr lang="en-US" dirty="0" smtClean="0"/>
              <a:t>Legacy Data Warehouse Challenges</a:t>
            </a:r>
            <a:endParaRPr lang="en-US" dirty="0"/>
          </a:p>
        </p:txBody>
      </p:sp>
      <p:sp>
        <p:nvSpPr>
          <p:cNvPr id="5" name="TextBox 4"/>
          <p:cNvSpPr txBox="1"/>
          <p:nvPr/>
        </p:nvSpPr>
        <p:spPr>
          <a:xfrm>
            <a:off x="3878710" y="2034720"/>
            <a:ext cx="3730638" cy="694034"/>
          </a:xfrm>
          <a:prstGeom prst="rect">
            <a:avLst/>
          </a:prstGeom>
          <a:solidFill>
            <a:srgbClr val="FFFFFF">
              <a:alpha val="74902"/>
            </a:srgbClr>
          </a:solidFill>
          <a:ln w="76200">
            <a:solidFill>
              <a:srgbClr val="425563"/>
            </a:solidFill>
          </a:ln>
        </p:spPr>
        <p:txBody>
          <a:bodyPr wrap="square" lIns="91428" tIns="91428" rIns="91428" bIns="91428" rtlCol="0" anchor="ctr" anchorCtr="1">
            <a:noAutofit/>
          </a:bodyPr>
          <a:lstStyle>
            <a:defPPr>
              <a:defRPr lang="en-US"/>
            </a:defPPr>
            <a:lvl1pPr algn="ctr" defTabSz="430160">
              <a:lnSpc>
                <a:spcPts val="1300"/>
              </a:lnSpc>
              <a:buSzPct val="100000"/>
              <a:defRPr sz="1400">
                <a:solidFill>
                  <a:schemeClr val="bg1"/>
                </a:solidFill>
                <a:latin typeface="+mj-lt"/>
                <a:cs typeface="HP Simplified" pitchFamily="34" charset="0"/>
              </a:defRPr>
            </a:lvl1pPr>
          </a:lstStyle>
          <a:p>
            <a:pPr>
              <a:lnSpc>
                <a:spcPct val="100000"/>
              </a:lnSpc>
            </a:pPr>
            <a:r>
              <a:rPr lang="en-US" sz="2000" dirty="0">
                <a:solidFill>
                  <a:schemeClr val="accent1">
                    <a:lumMod val="75000"/>
                  </a:schemeClr>
                </a:solidFill>
                <a:latin typeface="MetricHPE Semibold" panose="020B0703030202060203" pitchFamily="34" charset="0"/>
              </a:rPr>
              <a:t>Increasing data volumes</a:t>
            </a:r>
          </a:p>
        </p:txBody>
      </p:sp>
      <p:sp>
        <p:nvSpPr>
          <p:cNvPr id="8" name="TextBox 7"/>
          <p:cNvSpPr txBox="1"/>
          <p:nvPr/>
        </p:nvSpPr>
        <p:spPr>
          <a:xfrm>
            <a:off x="3878709" y="3721651"/>
            <a:ext cx="3730639" cy="661759"/>
          </a:xfrm>
          <a:prstGeom prst="rect">
            <a:avLst/>
          </a:prstGeom>
          <a:solidFill>
            <a:srgbClr val="FFFFFF">
              <a:alpha val="74902"/>
            </a:srgbClr>
          </a:solidFill>
          <a:ln w="76200">
            <a:solidFill>
              <a:srgbClr val="425563"/>
            </a:solidFill>
          </a:ln>
        </p:spPr>
        <p:txBody>
          <a:bodyPr wrap="square" lIns="91428" tIns="91428" rIns="91428" bIns="91428" rtlCol="0" anchor="ctr" anchorCtr="1">
            <a:noAutofit/>
          </a:bodyPr>
          <a:lstStyle>
            <a:defPPr>
              <a:defRPr lang="en-US"/>
            </a:defPPr>
            <a:lvl1pPr algn="ctr" defTabSz="430160">
              <a:lnSpc>
                <a:spcPct val="100000"/>
              </a:lnSpc>
              <a:buSzPct val="100000"/>
              <a:defRPr sz="2400">
                <a:solidFill>
                  <a:prstClr val="white"/>
                </a:solidFill>
                <a:latin typeface="+mj-lt"/>
                <a:cs typeface="HP Simplified" pitchFamily="34" charset="0"/>
              </a:defRPr>
            </a:lvl1pPr>
          </a:lstStyle>
          <a:p>
            <a:r>
              <a:rPr lang="en-US" sz="2000" dirty="0">
                <a:solidFill>
                  <a:schemeClr val="accent1">
                    <a:lumMod val="75000"/>
                  </a:schemeClr>
                </a:solidFill>
                <a:latin typeface="MetricHPE Semibold" panose="020B0703030202060203" pitchFamily="34" charset="0"/>
              </a:rPr>
              <a:t>High cost of legacy solutions</a:t>
            </a:r>
          </a:p>
        </p:txBody>
      </p:sp>
      <p:sp>
        <p:nvSpPr>
          <p:cNvPr id="9" name="TextBox 8"/>
          <p:cNvSpPr txBox="1"/>
          <p:nvPr/>
        </p:nvSpPr>
        <p:spPr>
          <a:xfrm>
            <a:off x="3878710" y="2898578"/>
            <a:ext cx="3730638" cy="653249"/>
          </a:xfrm>
          <a:prstGeom prst="rect">
            <a:avLst/>
          </a:prstGeom>
          <a:solidFill>
            <a:srgbClr val="FFFFFF">
              <a:alpha val="74902"/>
            </a:srgbClr>
          </a:solidFill>
          <a:ln w="76200">
            <a:solidFill>
              <a:srgbClr val="425563"/>
            </a:solidFill>
          </a:ln>
        </p:spPr>
        <p:txBody>
          <a:bodyPr wrap="square" lIns="91428" tIns="91428" rIns="91428" bIns="91428" rtlCol="0" anchor="ctr" anchorCtr="1">
            <a:noAutofit/>
          </a:bodyPr>
          <a:lstStyle>
            <a:defPPr>
              <a:defRPr lang="en-US"/>
            </a:defPPr>
            <a:lvl1pPr algn="ctr" defTabSz="430160">
              <a:lnSpc>
                <a:spcPts val="1300"/>
              </a:lnSpc>
              <a:buSzPct val="100000"/>
              <a:defRPr sz="1400">
                <a:solidFill>
                  <a:schemeClr val="bg1"/>
                </a:solidFill>
                <a:latin typeface="+mj-lt"/>
                <a:cs typeface="HP Simplified" pitchFamily="34" charset="0"/>
              </a:defRPr>
            </a:lvl1pPr>
          </a:lstStyle>
          <a:p>
            <a:pPr>
              <a:lnSpc>
                <a:spcPct val="100000"/>
              </a:lnSpc>
            </a:pPr>
            <a:r>
              <a:rPr lang="en-US" sz="2000" dirty="0">
                <a:solidFill>
                  <a:schemeClr val="accent1">
                    <a:lumMod val="75000"/>
                  </a:schemeClr>
                </a:solidFill>
                <a:latin typeface="MetricHPE Semibold" panose="020B0703030202060203" pitchFamily="34" charset="0"/>
              </a:rPr>
              <a:t>More concurrent users</a:t>
            </a:r>
          </a:p>
        </p:txBody>
      </p:sp>
      <p:sp>
        <p:nvSpPr>
          <p:cNvPr id="18" name="TextBox 17"/>
          <p:cNvSpPr txBox="1"/>
          <p:nvPr/>
        </p:nvSpPr>
        <p:spPr>
          <a:xfrm>
            <a:off x="3878709" y="4553235"/>
            <a:ext cx="3730639" cy="664816"/>
          </a:xfrm>
          <a:prstGeom prst="rect">
            <a:avLst/>
          </a:prstGeom>
          <a:solidFill>
            <a:srgbClr val="FFFFFF">
              <a:alpha val="74902"/>
            </a:srgbClr>
          </a:solidFill>
          <a:ln w="76200">
            <a:solidFill>
              <a:srgbClr val="425563"/>
            </a:solidFill>
          </a:ln>
        </p:spPr>
        <p:txBody>
          <a:bodyPr wrap="square" lIns="91428" tIns="91428" rIns="91428" bIns="91428" rtlCol="0" anchor="ctr" anchorCtr="1">
            <a:noAutofit/>
          </a:bodyPr>
          <a:lstStyle>
            <a:defPPr>
              <a:defRPr lang="en-US"/>
            </a:defPPr>
            <a:lvl1pPr algn="ctr" defTabSz="430160">
              <a:lnSpc>
                <a:spcPts val="1300"/>
              </a:lnSpc>
              <a:buSzPct val="100000"/>
              <a:defRPr sz="1400">
                <a:solidFill>
                  <a:schemeClr val="bg1"/>
                </a:solidFill>
                <a:latin typeface="+mj-lt"/>
                <a:cs typeface="HP Simplified" pitchFamily="34" charset="0"/>
              </a:defRPr>
            </a:lvl1pPr>
          </a:lstStyle>
          <a:p>
            <a:pPr>
              <a:lnSpc>
                <a:spcPct val="100000"/>
              </a:lnSpc>
            </a:pPr>
            <a:r>
              <a:rPr lang="en-US" sz="2000" dirty="0">
                <a:solidFill>
                  <a:schemeClr val="accent1">
                    <a:lumMod val="75000"/>
                  </a:schemeClr>
                </a:solidFill>
                <a:latin typeface="MetricHPE Semibold" panose="020B0703030202060203" pitchFamily="34" charset="0"/>
              </a:rPr>
              <a:t>Analytics demand increase</a:t>
            </a:r>
          </a:p>
        </p:txBody>
      </p:sp>
    </p:spTree>
    <p:extLst>
      <p:ext uri="{BB962C8B-B14F-4D97-AF65-F5344CB8AC3E}">
        <p14:creationId xmlns:p14="http://schemas.microsoft.com/office/powerpoint/2010/main" val="407976634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sz="2000" dirty="0">
                <a:latin typeface="+mn-lt"/>
              </a:rPr>
              <a:t>What it really means to modernize your data warehouse</a:t>
            </a:r>
            <a:endParaRPr lang="en-US" sz="2999" dirty="0">
              <a:latin typeface="+mn-lt"/>
            </a:endParaRPr>
          </a:p>
        </p:txBody>
      </p:sp>
      <p:sp>
        <p:nvSpPr>
          <p:cNvPr id="3" name="Title 2"/>
          <p:cNvSpPr>
            <a:spLocks noGrp="1"/>
          </p:cNvSpPr>
          <p:nvPr>
            <p:ph type="title"/>
          </p:nvPr>
        </p:nvSpPr>
        <p:spPr>
          <a:xfrm>
            <a:off x="441961" y="313825"/>
            <a:ext cx="10975402" cy="574441"/>
          </a:xfrm>
        </p:spPr>
        <p:txBody>
          <a:bodyPr/>
          <a:lstStyle/>
          <a:p>
            <a:r>
              <a:rPr lang="en-US" dirty="0" smtClean="0">
                <a:latin typeface="+mn-lt"/>
              </a:rPr>
              <a:t>Modern Data Warehouse</a:t>
            </a:r>
            <a:endParaRPr lang="en-US" dirty="0">
              <a:latin typeface="+mn-lt"/>
            </a:endParaRPr>
          </a:p>
        </p:txBody>
      </p:sp>
      <p:graphicFrame>
        <p:nvGraphicFramePr>
          <p:cNvPr id="5" name="Diagram 4"/>
          <p:cNvGraphicFramePr/>
          <p:nvPr>
            <p:extLst>
              <p:ext uri="{D42A27DB-BD31-4B8C-83A1-F6EECF244321}">
                <p14:modId xmlns:p14="http://schemas.microsoft.com/office/powerpoint/2010/main" val="1654398078"/>
              </p:ext>
            </p:extLst>
          </p:nvPr>
        </p:nvGraphicFramePr>
        <p:xfrm>
          <a:off x="618539" y="1485358"/>
          <a:ext cx="10622245" cy="4236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027867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icro Focus Theme v5">
  <a:themeElements>
    <a:clrScheme name="mf theme colors v4">
      <a:dk1>
        <a:srgbClr val="000000"/>
      </a:dk1>
      <a:lt1>
        <a:srgbClr val="FFFFFF"/>
      </a:lt1>
      <a:dk2>
        <a:srgbClr val="ECEEEF"/>
      </a:dk2>
      <a:lt2>
        <a:srgbClr val="212E35"/>
      </a:lt2>
      <a:accent1>
        <a:srgbClr val="0079EF"/>
      </a:accent1>
      <a:accent2>
        <a:srgbClr val="231CA5"/>
      </a:accent2>
      <a:accent3>
        <a:srgbClr val="7424AD"/>
      </a:accent3>
      <a:accent4>
        <a:srgbClr val="C6179D"/>
      </a:accent4>
      <a:accent5>
        <a:srgbClr val="29CEFE"/>
      </a:accent5>
      <a:accent6>
        <a:srgbClr val="2FD6C3"/>
      </a:accent6>
      <a:hlink>
        <a:srgbClr val="284CFF"/>
      </a:hlink>
      <a:folHlink>
        <a:srgbClr val="284C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0" rIns="0" bIns="0" rtlCol="0">
        <a:normAutofit/>
      </a:bodyPr>
      <a:lstStyle>
        <a:defPPr marL="0" indent="0">
          <a:spcAft>
            <a:spcPts val="1800"/>
          </a:spcAft>
          <a:buNone/>
          <a:defRPr sz="2400" dirty="0"/>
        </a:defPPr>
      </a:lstStyle>
    </a:txDef>
  </a:objectDefaults>
  <a:extraClrSchemeLst/>
  <a:custClrLst>
    <a:custClr name="MF Status Crimson">
      <a:srgbClr val="E5004C"/>
    </a:custClr>
    <a:custClr name="MF Status Apricot">
      <a:srgbClr val="F48B34"/>
    </a:custClr>
    <a:custClr name="MF Status Yellow">
      <a:srgbClr val="FCDB1F"/>
    </a:custClr>
    <a:custClr name="MF Status Green">
      <a:srgbClr val="1AAC60"/>
    </a:custClr>
  </a:custClrLst>
  <a:extLst>
    <a:ext uri="{05A4C25C-085E-4340-85A3-A5531E510DB2}">
      <thm15:themeFamily xmlns:thm15="http://schemas.microsoft.com/office/thememl/2012/main" name="Presentation_2017" id="{EE410749-BDB7-BA44-9034-418D44443F47}" vid="{9639C47D-4534-FE4D-9883-F5A494F791BC}"/>
    </a:ext>
  </a:extLst>
</a:theme>
</file>

<file path=ppt/theme/theme2.xml><?xml version="1.0" encoding="utf-8"?>
<a:theme xmlns:a="http://schemas.openxmlformats.org/drawingml/2006/main" name="1_Micro Focus Theme v5">
  <a:themeElements>
    <a:clrScheme name="mf theme colors v4">
      <a:dk1>
        <a:srgbClr val="000000"/>
      </a:dk1>
      <a:lt1>
        <a:srgbClr val="FFFFFF"/>
      </a:lt1>
      <a:dk2>
        <a:srgbClr val="ECEEEF"/>
      </a:dk2>
      <a:lt2>
        <a:srgbClr val="212E35"/>
      </a:lt2>
      <a:accent1>
        <a:srgbClr val="0079EF"/>
      </a:accent1>
      <a:accent2>
        <a:srgbClr val="231CA5"/>
      </a:accent2>
      <a:accent3>
        <a:srgbClr val="7424AD"/>
      </a:accent3>
      <a:accent4>
        <a:srgbClr val="C6179D"/>
      </a:accent4>
      <a:accent5>
        <a:srgbClr val="29CEFE"/>
      </a:accent5>
      <a:accent6>
        <a:srgbClr val="2FD6C3"/>
      </a:accent6>
      <a:hlink>
        <a:srgbClr val="284CFF"/>
      </a:hlink>
      <a:folHlink>
        <a:srgbClr val="284C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0" rIns="0" bIns="0" rtlCol="0">
        <a:normAutofit/>
      </a:bodyPr>
      <a:lstStyle>
        <a:defPPr marL="0" indent="0">
          <a:spcAft>
            <a:spcPts val="1800"/>
          </a:spcAft>
          <a:buNone/>
          <a:defRPr sz="2400" dirty="0"/>
        </a:defPPr>
      </a:lstStyle>
    </a:txDef>
  </a:objectDefaults>
  <a:extraClrSchemeLst/>
  <a:custClrLst>
    <a:custClr name="MF Status Crimson">
      <a:srgbClr val="E5004C"/>
    </a:custClr>
    <a:custClr name="MF Status Apricot">
      <a:srgbClr val="F48B34"/>
    </a:custClr>
    <a:custClr name="MF Status Yellow">
      <a:srgbClr val="FCDB1F"/>
    </a:custClr>
    <a:custClr name="MF Status Green">
      <a:srgbClr val="1AAC60"/>
    </a:custClr>
  </a:custClrLst>
  <a:extLst>
    <a:ext uri="{05A4C25C-085E-4340-85A3-A5531E510DB2}">
      <thm15:themeFamily xmlns:thm15="http://schemas.microsoft.com/office/thememl/2012/main" name="Presentation_2017" id="{EE410749-BDB7-BA44-9034-418D44443F47}" vid="{9639C47D-4534-FE4D-9883-F5A494F791B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F Status Crimson">
      <a:srgbClr val="E5004C"/>
    </a:custClr>
    <a:custClr name="MF Status Apricot">
      <a:srgbClr val="F48B34"/>
    </a:custClr>
    <a:custClr name="MF Status Yellow">
      <a:srgbClr val="FCDB1F"/>
    </a:custClr>
    <a:custClr name="MF Status Green">
      <a:srgbClr val="1AAC60"/>
    </a:custClr>
  </a:custClr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03BCB38-008C-E349-A4FC-E674450CD1CA}">
  <we:reference id="wa104381063" version="1.0.0.0" store="en-US" storeType="OMEX"/>
  <we:alternateReferences>
    <we:reference id="wa104381063" version="1.0.0.0"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Presentation_2017</Template>
  <TotalTime>19945</TotalTime>
  <Words>5218</Words>
  <Application>Microsoft Office PowerPoint</Application>
  <PresentationFormat>Widescreen</PresentationFormat>
  <Paragraphs>968</Paragraphs>
  <Slides>63</Slides>
  <Notes>46</Notes>
  <HiddenSlides>4</HiddenSlides>
  <MMClips>0</MMClips>
  <ScaleCrop>false</ScaleCrop>
  <HeadingPairs>
    <vt:vector size="8" baseType="variant">
      <vt:variant>
        <vt:lpstr>Fonts Used</vt:lpstr>
      </vt:variant>
      <vt:variant>
        <vt:i4>18</vt:i4>
      </vt:variant>
      <vt:variant>
        <vt:lpstr>Theme</vt:lpstr>
      </vt:variant>
      <vt:variant>
        <vt:i4>2</vt:i4>
      </vt:variant>
      <vt:variant>
        <vt:lpstr>Embedded OLE Servers</vt:lpstr>
      </vt:variant>
      <vt:variant>
        <vt:i4>1</vt:i4>
      </vt:variant>
      <vt:variant>
        <vt:lpstr>Slide Titles</vt:lpstr>
      </vt:variant>
      <vt:variant>
        <vt:i4>63</vt:i4>
      </vt:variant>
    </vt:vector>
  </HeadingPairs>
  <TitlesOfParts>
    <vt:vector size="84" baseType="lpstr">
      <vt:lpstr>ＭＳ Ｐゴシック</vt:lpstr>
      <vt:lpstr>.AppleSystemUIFont</vt:lpstr>
      <vt:lpstr>aktiv-grotesk</vt:lpstr>
      <vt:lpstr>Apple Casual</vt:lpstr>
      <vt:lpstr>Arial</vt:lpstr>
      <vt:lpstr>Calibri</vt:lpstr>
      <vt:lpstr>Calibri Light</vt:lpstr>
      <vt:lpstr>Courier New</vt:lpstr>
      <vt:lpstr>et-line</vt:lpstr>
      <vt:lpstr>Futura Bk</vt:lpstr>
      <vt:lpstr>helium</vt:lpstr>
      <vt:lpstr>HP Simplified</vt:lpstr>
      <vt:lpstr>Metric Regular</vt:lpstr>
      <vt:lpstr>MetricHPE</vt:lpstr>
      <vt:lpstr>MetricHPE Regular</vt:lpstr>
      <vt:lpstr>MetricHPE Semibold</vt:lpstr>
      <vt:lpstr>Roboto Light</vt:lpstr>
      <vt:lpstr>Wingdings</vt:lpstr>
      <vt:lpstr>Micro Focus Theme v5</vt:lpstr>
      <vt:lpstr>1_Micro Focus Theme v5</vt:lpstr>
      <vt:lpstr>think-cell Slide</vt:lpstr>
      <vt:lpstr>Capitalizing on  Big Data Disruption</vt:lpstr>
      <vt:lpstr>Introduction</vt:lpstr>
      <vt:lpstr>The future belongs to the fast </vt:lpstr>
      <vt:lpstr>Data is Changing the Game in the Idea Economy</vt:lpstr>
      <vt:lpstr>Because data is transforming the way businesses in every industry operate, grow and stay competitive</vt:lpstr>
      <vt:lpstr>Big data waves of disruption</vt:lpstr>
      <vt:lpstr>Data Warehouse Modernization Wave</vt:lpstr>
      <vt:lpstr>Legacy Data Warehouse Challenges</vt:lpstr>
      <vt:lpstr>Modern Data Warehouse</vt:lpstr>
      <vt:lpstr>Scalable – High performance with high concurrency</vt:lpstr>
      <vt:lpstr>Essentials of a Modern Data Warehouse</vt:lpstr>
      <vt:lpstr>Architecture Built for Performance and Scale</vt:lpstr>
      <vt:lpstr>PowerPoint Presentation</vt:lpstr>
      <vt:lpstr>PowerPoint Presentation</vt:lpstr>
      <vt:lpstr>Big Data/Hadoop Wave</vt:lpstr>
      <vt:lpstr>Hadoop Hype</vt:lpstr>
      <vt:lpstr>PowerPoint Presentation</vt:lpstr>
      <vt:lpstr>Enterprises often realize only 10-15% of the value expected on their big data investments</vt:lpstr>
      <vt:lpstr>Hadoop can…</vt:lpstr>
      <vt:lpstr>PowerPoint Presentation</vt:lpstr>
      <vt:lpstr>Do you need a query engine or a database, or both?</vt:lpstr>
      <vt:lpstr>Do you need a query engine or a database, or both?</vt:lpstr>
      <vt:lpstr>Analyze all your data without the gymnastics</vt:lpstr>
      <vt:lpstr>Common Modern Architecture for Batch and Streaming Analytics </vt:lpstr>
      <vt:lpstr>Common Modern Architecture for Batch and Streaming Analytics </vt:lpstr>
      <vt:lpstr>Common Modern Architecture for Batch and Streaming Analytics </vt:lpstr>
      <vt:lpstr>Common Modern Architecture for Batch and Streaming Analytics </vt:lpstr>
      <vt:lpstr>Serve the right digital ad to the right person at the maximum value </vt:lpstr>
      <vt:lpstr>Cloud and Hybrid Wave</vt:lpstr>
      <vt:lpstr>PowerPoint Presentation</vt:lpstr>
      <vt:lpstr>What is Driving People to the Clouds?</vt:lpstr>
      <vt:lpstr>First Gen Cloud Drivers – Use Cloud as a Better Data Center</vt:lpstr>
      <vt:lpstr>Second Gen Cloud Drivers – Reduce Wasted Compute Capacity</vt:lpstr>
      <vt:lpstr>Variable Workloads Require Flexible Compute</vt:lpstr>
      <vt:lpstr>Workload Isolation </vt:lpstr>
      <vt:lpstr>Scaling to Available Workload</vt:lpstr>
      <vt:lpstr>A New Way to Compute at Scale</vt:lpstr>
      <vt:lpstr>PowerPoint Presentation</vt:lpstr>
      <vt:lpstr>PowerPoint Presentation</vt:lpstr>
      <vt:lpstr>Machine Learning Wave</vt:lpstr>
      <vt:lpstr>Machine Learning</vt:lpstr>
      <vt:lpstr>Benefits of In-database Machine Learning</vt:lpstr>
      <vt:lpstr>Advantages of In-Database Machine Learning</vt:lpstr>
      <vt:lpstr>PowerPoint Presentation</vt:lpstr>
      <vt:lpstr>End-to-End Machine Learning Management</vt:lpstr>
      <vt:lpstr>Popular Machine Learning Algorithms</vt:lpstr>
      <vt:lpstr>Fidelis Cybersecurity protects the world's most sensitive data by identifying and removing attackers no matter where they're hiding on your network and endpoints.</vt:lpstr>
      <vt:lpstr>PowerPoint Presentation</vt:lpstr>
      <vt:lpstr>Internet of Things Wave</vt:lpstr>
      <vt:lpstr>Connected everything</vt:lpstr>
      <vt:lpstr>Key Capabilities</vt:lpstr>
      <vt:lpstr>Drives Manufacturing Excellence</vt:lpstr>
      <vt:lpstr>PowerPoint Presentation</vt:lpstr>
      <vt:lpstr>Captures 100 billion performance counters daily </vt:lpstr>
      <vt:lpstr>Embedded Wave</vt:lpstr>
      <vt:lpstr>PowerPoint Presentation</vt:lpstr>
      <vt:lpstr>OEM software vendors need to embed analytics software that can:</vt:lpstr>
      <vt:lpstr>Results of Embedding a Powerful Analytics Engine</vt:lpstr>
      <vt:lpstr>A Day in The Life</vt:lpstr>
      <vt:lpstr>Take-Aways</vt:lpstr>
      <vt:lpstr>Thank you</vt:lpstr>
      <vt:lpstr>Try Vertica</vt:lpstr>
      <vt:lpstr>PowerPoint Presentation</vt:lpstr>
    </vt:vector>
  </TitlesOfParts>
  <Company>Novell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 Focus Presentation Template</dc:title>
  <dc:creator>Karlin Stokes</dc:creator>
  <cp:lastModifiedBy>Paige Roberts</cp:lastModifiedBy>
  <cp:revision>211</cp:revision>
  <dcterms:created xsi:type="dcterms:W3CDTF">2017-10-11T15:55:15Z</dcterms:created>
  <dcterms:modified xsi:type="dcterms:W3CDTF">2019-05-09T17:40:03Z</dcterms:modified>
</cp:coreProperties>
</file>